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tags/tag45.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6.xml" ContentType="application/vnd.openxmlformats-officedocument.drawingml.chartshapes+xml"/>
  <Override PartName="/ppt/charts/chart11.xml" ContentType="application/vnd.openxmlformats-officedocument.drawingml.chart+xml"/>
  <Override PartName="/ppt/drawings/drawing7.xml" ContentType="application/vnd.openxmlformats-officedocument.drawingml.chartshapes+xml"/>
  <Override PartName="/ppt/notesSlides/notesSlide13.xml" ContentType="application/vnd.openxmlformats-officedocument.presentationml.notesSlide+xml"/>
  <Override PartName="/ppt/charts/chart12.xml" ContentType="application/vnd.openxmlformats-officedocument.drawingml.chart+xml"/>
  <Override PartName="/ppt/drawings/drawing8.xml" ContentType="application/vnd.openxmlformats-officedocument.drawingml.chartshape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3.xml" ContentType="application/vnd.openxmlformats-officedocument.drawingml.chart+xml"/>
  <Override PartName="/ppt/tags/tag73.xml" ContentType="application/vnd.openxmlformats-officedocument.presentationml.tags+xml"/>
  <Override PartName="/ppt/notesSlides/notesSlide18.xml" ContentType="application/vnd.openxmlformats-officedocument.presentationml.notesSlide+xml"/>
  <Override PartName="/ppt/tags/tag7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4.xml" ContentType="application/vnd.openxmlformats-officedocument.drawingml.chart+xml"/>
  <Override PartName="/ppt/drawings/drawing9.xml" ContentType="application/vnd.openxmlformats-officedocument.drawingml.chartshape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21.xml" ContentType="application/vnd.openxmlformats-officedocument.presentationml.notesSlide+xml"/>
  <Override PartName="/ppt/tags/tag187.xml" ContentType="application/vnd.openxmlformats-officedocument.presentationml.tags+xml"/>
  <Override PartName="/ppt/notesSlides/notesSlide22.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notesSlides/notesSlide23.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24.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25.xml" ContentType="application/vnd.openxmlformats-officedocument.presentationml.notesSlide+xml"/>
  <Override PartName="/ppt/tags/tag211.xml" ContentType="application/vnd.openxmlformats-officedocument.presentationml.tags+xml"/>
  <Override PartName="/ppt/charts/chart18.xml" ContentType="application/vnd.openxmlformats-officedocument.drawingml.chart+xml"/>
  <Override PartName="/ppt/theme/themeOverride4.xml" ContentType="application/vnd.openxmlformats-officedocument.themeOverride+xml"/>
  <Override PartName="/ppt/charts/chart19.xml" ContentType="application/vnd.openxmlformats-officedocument.drawingml.chart+xml"/>
  <Override PartName="/ppt/theme/themeOverride5.xml" ContentType="application/vnd.openxmlformats-officedocument.themeOverride+xml"/>
  <Override PartName="/ppt/charts/chart20.xml" ContentType="application/vnd.openxmlformats-officedocument.drawingml.chart+xml"/>
  <Override PartName="/ppt/theme/themeOverride6.xml" ContentType="application/vnd.openxmlformats-officedocument.themeOverride+xml"/>
  <Override PartName="/ppt/charts/chart21.xml" ContentType="application/vnd.openxmlformats-officedocument.drawingml.chart+xml"/>
  <Override PartName="/ppt/theme/themeOverride7.xml" ContentType="application/vnd.openxmlformats-officedocument.themeOverride+xml"/>
  <Override PartName="/ppt/tags/tag212.xml" ContentType="application/vnd.openxmlformats-officedocument.presentationml.tags+xml"/>
  <Override PartName="/ppt/tags/tag213.xml" ContentType="application/vnd.openxmlformats-officedocument.presentationml.tags+xml"/>
  <Override PartName="/ppt/charts/chart22.xml" ContentType="application/vnd.openxmlformats-officedocument.drawingml.chart+xml"/>
  <Override PartName="/ppt/drawings/drawing10.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29" r:id="rId1"/>
    <p:sldMasterId id="2147484085" r:id="rId2"/>
  </p:sldMasterIdLst>
  <p:notesMasterIdLst>
    <p:notesMasterId r:id="rId41"/>
  </p:notesMasterIdLst>
  <p:handoutMasterIdLst>
    <p:handoutMasterId r:id="rId42"/>
  </p:handoutMasterIdLst>
  <p:sldIdLst>
    <p:sldId id="508" r:id="rId3"/>
    <p:sldId id="514" r:id="rId4"/>
    <p:sldId id="476" r:id="rId5"/>
    <p:sldId id="486" r:id="rId6"/>
    <p:sldId id="481" r:id="rId7"/>
    <p:sldId id="483" r:id="rId8"/>
    <p:sldId id="484" r:id="rId9"/>
    <p:sldId id="480" r:id="rId10"/>
    <p:sldId id="473" r:id="rId11"/>
    <p:sldId id="474" r:id="rId12"/>
    <p:sldId id="469" r:id="rId13"/>
    <p:sldId id="470" r:id="rId14"/>
    <p:sldId id="512" r:id="rId15"/>
    <p:sldId id="492" r:id="rId16"/>
    <p:sldId id="509" r:id="rId17"/>
    <p:sldId id="479" r:id="rId18"/>
    <p:sldId id="496" r:id="rId19"/>
    <p:sldId id="507" r:id="rId20"/>
    <p:sldId id="498" r:id="rId21"/>
    <p:sldId id="478" r:id="rId22"/>
    <p:sldId id="499" r:id="rId23"/>
    <p:sldId id="504" r:id="rId24"/>
    <p:sldId id="468" r:id="rId25"/>
    <p:sldId id="477" r:id="rId26"/>
    <p:sldId id="489" r:id="rId27"/>
    <p:sldId id="488" r:id="rId28"/>
    <p:sldId id="506" r:id="rId29"/>
    <p:sldId id="495" r:id="rId30"/>
    <p:sldId id="497" r:id="rId31"/>
    <p:sldId id="490" r:id="rId32"/>
    <p:sldId id="510" r:id="rId33"/>
    <p:sldId id="494" r:id="rId34"/>
    <p:sldId id="491" r:id="rId35"/>
    <p:sldId id="503" r:id="rId36"/>
    <p:sldId id="502" r:id="rId37"/>
    <p:sldId id="501" r:id="rId38"/>
    <p:sldId id="500" r:id="rId39"/>
    <p:sldId id="472" r:id="rId40"/>
  </p:sldIdLst>
  <p:sldSz cx="9906000" cy="6858000" type="A4"/>
  <p:notesSz cx="6797675" cy="9928225"/>
  <p:custDataLst>
    <p:tags r:id="rId43"/>
  </p:custDataLst>
  <p:defaultTextStyle>
    <a:defPPr>
      <a:defRPr lang="de-DE"/>
    </a:defPPr>
    <a:lvl1pPr algn="l" rtl="0" eaLnBrk="0" fontAlgn="base" hangingPunct="0">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E7E4D8"/>
    <a:srgbClr val="EFEDE4"/>
    <a:srgbClr val="6C9D1D"/>
    <a:srgbClr val="80BA00"/>
    <a:srgbClr val="C9C4AE"/>
    <a:srgbClr val="FFFFFF"/>
    <a:srgbClr val="EBC81E"/>
    <a:srgbClr val="ABABAB"/>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8" autoAdjust="0"/>
    <p:restoredTop sz="77089" autoAdjust="0"/>
  </p:normalViewPr>
  <p:slideViewPr>
    <p:cSldViewPr>
      <p:cViewPr varScale="1">
        <p:scale>
          <a:sx n="70" d="100"/>
          <a:sy n="70" d="100"/>
        </p:scale>
        <p:origin x="-1962" y="-96"/>
      </p:cViewPr>
      <p:guideLst>
        <p:guide orient="horz" pos="3838"/>
        <p:guide orient="horz" pos="890"/>
        <p:guide orient="horz"/>
        <p:guide orient="horz" pos="2704"/>
        <p:guide orient="horz" pos="1207"/>
        <p:guide orient="horz" pos="2840"/>
        <p:guide orient="horz" pos="3974"/>
        <p:guide pos="3120"/>
        <p:guide pos="5932"/>
        <p:guide pos="3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2"/>
    </p:cViewPr>
  </p:sorterViewPr>
  <p:notesViewPr>
    <p:cSldViewPr>
      <p:cViewPr varScale="1">
        <p:scale>
          <a:sx n="79" d="100"/>
          <a:sy n="79" d="100"/>
        </p:scale>
        <p:origin x="-398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oleObject" Target="file:///E:\Auftraege%202012\Was%20die%20Stra&#223;e%20wirklich%20kostet\Daten\Ergebnisse\20121028_Was%20die%20Stra&#223;e%20kostet.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E:\Vortrag\Laibach\20150603_Freier-Fall-GV-MOEL.xls"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E:\Vortrag\Laibach\Investitionsvergleich-Strasze-Schien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E:\Vortrag\Laibach\20150311_Zusammenhang-Bahn-Infra-Transportleistung.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Vortrag\Laibach\Generalisierte%20Kosten%20im%20OeV_aktualisiert.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E:\USB-11-11-01\Ideen+Unterlagen\OeBB-Ideen\GV-Marktpotential%20berechnen\Zusammenhang-MSplit-Autobahn-Bahn.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org.oebb.at\DFS-ORG\HOLDING\HOLDING-CA\BTR\Unterlagen-WR\WR-Arbeiten\Auftraege-2013\3-Klein-Recherchen\Autobahn-und-Modalsplit\Infrastruktur%20und%20Modalsplit%20in%20der%20EU.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1" Type="http://schemas.openxmlformats.org/officeDocument/2006/relationships/oleObject" Target="file:///E:\Auftraege-2013\Verkehrstraegervergleich\Unterlagen\20130617_Anschlussbahnen-Schaetzungen.xlsx" TargetMode="Externa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E:\USB\Politik\NEOS\OeBB-Gruppe\Artikel-RS\Daten-RS-Artik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Auftraege-2013\Verkehrstraegervergleich\Unterlagen\20130617_Anschlussbahnen-Schaetzungen.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Auftraege%202012\Was%20die%20Stra&#223;e%20wirklich%20kostet\Ergebnisse\20121025_Was%20die%20Stra&#223;e%20kostet.xls"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E:\Auftraege%202012\Was%20die%20Stra&#223;e%20wirklich%20kostet\Daten\Berechnungen\20121020_Staukosten%20in%20Wien.xls"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oleObject" Target="file:///E:\USB\Politik\NEOS\OeBB-Gruppe\Artikel-RS\Daten-RS-Artikel.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USB\Politik\NEOS\OeBB-Gruppe\Artikel-RS\Daten-RS-Artikel.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E:\USB\Politik\NEOS\OeBB-Gruppe\Artikel-RS\Daten-RS-Artikel.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E:\USB\Politik\NEOS\OeBB-Gruppe\Artikel-RS\Daten-RS-Artik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187984917098766E-2"/>
          <c:y val="5.1400554097404488E-2"/>
          <c:w val="0.42921350364055733"/>
          <c:h val="0.84329696170743329"/>
        </c:manualLayout>
      </c:layout>
      <c:barChart>
        <c:barDir val="col"/>
        <c:grouping val="stacked"/>
        <c:varyColors val="0"/>
        <c:ser>
          <c:idx val="0"/>
          <c:order val="0"/>
          <c:tx>
            <c:strRef>
              <c:f>Zusammenschau!$B$34</c:f>
              <c:strCache>
                <c:ptCount val="1"/>
                <c:pt idx="0">
                  <c:v>Lkw (Anschaffung, Betrieb, Personal)</c:v>
                </c:pt>
              </c:strCache>
            </c:strRef>
          </c:tx>
          <c:spPr>
            <a:solidFill>
              <a:srgbClr val="00B0F0"/>
            </a:solidFill>
          </c:spPr>
          <c:invertIfNegative val="0"/>
          <c:dLbls>
            <c:dLblPos val="ctr"/>
            <c:showLegendKey val="0"/>
            <c:showVal val="1"/>
            <c:showCatName val="0"/>
            <c:showSerName val="0"/>
            <c:showPercent val="0"/>
            <c:showBubbleSize val="0"/>
            <c:showLeaderLines val="0"/>
          </c:dLbls>
          <c:cat>
            <c:strRef>
              <c:f>Zusammenschau!$E$33:$F$33</c:f>
              <c:strCache>
                <c:ptCount val="2"/>
                <c:pt idx="0">
                  <c:v>Straße</c:v>
                </c:pt>
                <c:pt idx="1">
                  <c:v>Schiene</c:v>
                </c:pt>
              </c:strCache>
            </c:strRef>
          </c:cat>
          <c:val>
            <c:numRef>
              <c:f>Zusammenschau!$E$34:$F$34</c:f>
              <c:numCache>
                <c:formatCode>General</c:formatCode>
                <c:ptCount val="2"/>
                <c:pt idx="0" formatCode="0.0">
                  <c:v>17.100000000000001</c:v>
                </c:pt>
              </c:numCache>
            </c:numRef>
          </c:val>
        </c:ser>
        <c:ser>
          <c:idx val="1"/>
          <c:order val="1"/>
          <c:tx>
            <c:strRef>
              <c:f>Zusammenschau!$B$35</c:f>
              <c:strCache>
                <c:ptCount val="1"/>
                <c:pt idx="0">
                  <c:v>Klein-Lkw &amp; Lieferwagen (Anschaffung, Betrieb)</c:v>
                </c:pt>
              </c:strCache>
            </c:strRef>
          </c:tx>
          <c:spPr>
            <a:solidFill>
              <a:srgbClr val="65D7FF"/>
            </a:solidFill>
          </c:spPr>
          <c:invertIfNegative val="0"/>
          <c:dLbls>
            <c:dLblPos val="ctr"/>
            <c:showLegendKey val="0"/>
            <c:showVal val="1"/>
            <c:showCatName val="0"/>
            <c:showSerName val="0"/>
            <c:showPercent val="0"/>
            <c:showBubbleSize val="0"/>
            <c:showLeaderLines val="0"/>
          </c:dLbls>
          <c:cat>
            <c:strRef>
              <c:f>Zusammenschau!$E$33:$F$33</c:f>
              <c:strCache>
                <c:ptCount val="2"/>
                <c:pt idx="0">
                  <c:v>Straße</c:v>
                </c:pt>
                <c:pt idx="1">
                  <c:v>Schiene</c:v>
                </c:pt>
              </c:strCache>
            </c:strRef>
          </c:cat>
          <c:val>
            <c:numRef>
              <c:f>Zusammenschau!$E$35:$F$35</c:f>
              <c:numCache>
                <c:formatCode>General</c:formatCode>
                <c:ptCount val="2"/>
                <c:pt idx="0" formatCode="0.0">
                  <c:v>5</c:v>
                </c:pt>
              </c:numCache>
            </c:numRef>
          </c:val>
        </c:ser>
        <c:ser>
          <c:idx val="2"/>
          <c:order val="2"/>
          <c:tx>
            <c:strRef>
              <c:f>Zusammenschau!$B$36</c:f>
              <c:strCache>
                <c:ptCount val="1"/>
                <c:pt idx="0">
                  <c:v>Pkw (Anschaffung und Betrieb)</c:v>
                </c:pt>
              </c:strCache>
            </c:strRef>
          </c:tx>
          <c:invertIfNegative val="0"/>
          <c:dLbls>
            <c:dLblPos val="ctr"/>
            <c:showLegendKey val="0"/>
            <c:showVal val="1"/>
            <c:showCatName val="0"/>
            <c:showSerName val="0"/>
            <c:showPercent val="0"/>
            <c:showBubbleSize val="0"/>
            <c:showLeaderLines val="0"/>
          </c:dLbls>
          <c:cat>
            <c:strRef>
              <c:f>Zusammenschau!$E$33:$F$33</c:f>
              <c:strCache>
                <c:ptCount val="2"/>
                <c:pt idx="0">
                  <c:v>Straße</c:v>
                </c:pt>
                <c:pt idx="1">
                  <c:v>Schiene</c:v>
                </c:pt>
              </c:strCache>
            </c:strRef>
          </c:cat>
          <c:val>
            <c:numRef>
              <c:f>Zusammenschau!$E$36:$F$36</c:f>
              <c:numCache>
                <c:formatCode>General</c:formatCode>
                <c:ptCount val="2"/>
                <c:pt idx="0" formatCode="0.0">
                  <c:v>18.7</c:v>
                </c:pt>
              </c:numCache>
            </c:numRef>
          </c:val>
        </c:ser>
        <c:ser>
          <c:idx val="3"/>
          <c:order val="3"/>
          <c:tx>
            <c:strRef>
              <c:f>Zusammenschau!$B$37</c:f>
              <c:strCache>
                <c:ptCount val="1"/>
                <c:pt idx="0">
                  <c:v>2-Räder</c:v>
                </c:pt>
              </c:strCache>
            </c:strRef>
          </c:tx>
          <c:invertIfNegative val="0"/>
          <c:dLbls>
            <c:dLbl>
              <c:idx val="0"/>
              <c:layout>
                <c:manualLayout>
                  <c:x val="-7.2390381168261575E-2"/>
                  <c:y val="2.5397178091323136E-2"/>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Zusammenschau!$E$33:$F$33</c:f>
              <c:strCache>
                <c:ptCount val="2"/>
                <c:pt idx="0">
                  <c:v>Straße</c:v>
                </c:pt>
                <c:pt idx="1">
                  <c:v>Schiene</c:v>
                </c:pt>
              </c:strCache>
            </c:strRef>
          </c:cat>
          <c:val>
            <c:numRef>
              <c:f>Zusammenschau!$E$37:$F$37</c:f>
              <c:numCache>
                <c:formatCode>General</c:formatCode>
                <c:ptCount val="2"/>
                <c:pt idx="0" formatCode="0.0">
                  <c:v>1.4</c:v>
                </c:pt>
              </c:numCache>
            </c:numRef>
          </c:val>
        </c:ser>
        <c:ser>
          <c:idx val="4"/>
          <c:order val="4"/>
          <c:tx>
            <c:strRef>
              <c:f>Zusammenschau!$B$38</c:f>
              <c:strCache>
                <c:ptCount val="1"/>
                <c:pt idx="0">
                  <c:v>Autobahnen</c:v>
                </c:pt>
              </c:strCache>
            </c:strRef>
          </c:tx>
          <c:spPr>
            <a:solidFill>
              <a:schemeClr val="accent1">
                <a:lumMod val="20000"/>
                <a:lumOff val="80000"/>
              </a:schemeClr>
            </a:solidFill>
          </c:spPr>
          <c:invertIfNegative val="0"/>
          <c:dLbls>
            <c:dLbl>
              <c:idx val="0"/>
              <c:layout>
                <c:manualLayout>
                  <c:x val="-7.2390381168261575E-2"/>
                  <c:y val="-2.8219086768136874E-2"/>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Zusammenschau!$E$33:$F$33</c:f>
              <c:strCache>
                <c:ptCount val="2"/>
                <c:pt idx="0">
                  <c:v>Straße</c:v>
                </c:pt>
                <c:pt idx="1">
                  <c:v>Schiene</c:v>
                </c:pt>
              </c:strCache>
            </c:strRef>
          </c:cat>
          <c:val>
            <c:numRef>
              <c:f>Zusammenschau!$E$38:$F$38</c:f>
              <c:numCache>
                <c:formatCode>General</c:formatCode>
                <c:ptCount val="2"/>
                <c:pt idx="0" formatCode="0.0">
                  <c:v>1.6</c:v>
                </c:pt>
              </c:numCache>
            </c:numRef>
          </c:val>
        </c:ser>
        <c:ser>
          <c:idx val="5"/>
          <c:order val="5"/>
          <c:tx>
            <c:strRef>
              <c:f>Zusammenschau!$B$39</c:f>
              <c:strCache>
                <c:ptCount val="1"/>
                <c:pt idx="0">
                  <c:v>Landes- und Gemeindestraßen</c:v>
                </c:pt>
              </c:strCache>
            </c:strRef>
          </c:tx>
          <c:spPr>
            <a:solidFill>
              <a:schemeClr val="accent1">
                <a:lumMod val="60000"/>
                <a:lumOff val="40000"/>
              </a:schemeClr>
            </a:solidFill>
          </c:spPr>
          <c:invertIfNegative val="0"/>
          <c:dLbls>
            <c:dLblPos val="ctr"/>
            <c:showLegendKey val="0"/>
            <c:showVal val="1"/>
            <c:showCatName val="0"/>
            <c:showSerName val="0"/>
            <c:showPercent val="0"/>
            <c:showBubbleSize val="0"/>
            <c:showLeaderLines val="0"/>
          </c:dLbls>
          <c:cat>
            <c:strRef>
              <c:f>Zusammenschau!$E$33:$F$33</c:f>
              <c:strCache>
                <c:ptCount val="2"/>
                <c:pt idx="0">
                  <c:v>Straße</c:v>
                </c:pt>
                <c:pt idx="1">
                  <c:v>Schiene</c:v>
                </c:pt>
              </c:strCache>
            </c:strRef>
          </c:cat>
          <c:val>
            <c:numRef>
              <c:f>Zusammenschau!$E$39:$F$39</c:f>
              <c:numCache>
                <c:formatCode>General</c:formatCode>
                <c:ptCount val="2"/>
                <c:pt idx="0" formatCode="0.0">
                  <c:v>5.4</c:v>
                </c:pt>
              </c:numCache>
            </c:numRef>
          </c:val>
        </c:ser>
        <c:ser>
          <c:idx val="6"/>
          <c:order val="6"/>
          <c:tx>
            <c:strRef>
              <c:f>Zusammenschau!$B$40</c:f>
              <c:strCache>
                <c:ptCount val="1"/>
                <c:pt idx="0">
                  <c:v>Private Parkplätze und Garagen</c:v>
                </c:pt>
              </c:strCache>
            </c:strRef>
          </c:tx>
          <c:invertIfNegative val="0"/>
          <c:dLbls>
            <c:dLblPos val="ctr"/>
            <c:showLegendKey val="0"/>
            <c:showVal val="1"/>
            <c:showCatName val="0"/>
            <c:showSerName val="0"/>
            <c:showPercent val="0"/>
            <c:showBubbleSize val="0"/>
            <c:showLeaderLines val="0"/>
          </c:dLbls>
          <c:cat>
            <c:strRef>
              <c:f>Zusammenschau!$E$33:$F$33</c:f>
              <c:strCache>
                <c:ptCount val="2"/>
                <c:pt idx="0">
                  <c:v>Straße</c:v>
                </c:pt>
                <c:pt idx="1">
                  <c:v>Schiene</c:v>
                </c:pt>
              </c:strCache>
            </c:strRef>
          </c:cat>
          <c:val>
            <c:numRef>
              <c:f>Zusammenschau!$E$40:$F$40</c:f>
              <c:numCache>
                <c:formatCode>General</c:formatCode>
                <c:ptCount val="2"/>
                <c:pt idx="0" formatCode="0.0">
                  <c:v>5</c:v>
                </c:pt>
              </c:numCache>
            </c:numRef>
          </c:val>
        </c:ser>
        <c:ser>
          <c:idx val="7"/>
          <c:order val="7"/>
          <c:tx>
            <c:strRef>
              <c:f>Zusammenschau!$B$41</c:f>
              <c:strCache>
                <c:ptCount val="1"/>
                <c:pt idx="0">
                  <c:v>ext. Zusatzkosten Personenverkehr-Straße</c:v>
                </c:pt>
              </c:strCache>
            </c:strRef>
          </c:tx>
          <c:spPr>
            <a:pattFill prst="ltDnDiag">
              <a:fgClr>
                <a:srgbClr val="6490E8"/>
              </a:fgClr>
              <a:bgClr>
                <a:schemeClr val="bg1"/>
              </a:bgClr>
            </a:pattFill>
          </c:spPr>
          <c:invertIfNegative val="0"/>
          <c:dPt>
            <c:idx val="0"/>
            <c:invertIfNegative val="0"/>
            <c:bubble3D val="0"/>
            <c:spPr>
              <a:pattFill prst="ltDnDiag">
                <a:fgClr>
                  <a:schemeClr val="tx2">
                    <a:lumMod val="60000"/>
                    <a:lumOff val="40000"/>
                  </a:schemeClr>
                </a:fgClr>
                <a:bgClr>
                  <a:schemeClr val="bg1"/>
                </a:bgClr>
              </a:pattFill>
            </c:spPr>
          </c:dPt>
          <c:dLbls>
            <c:dLblPos val="ctr"/>
            <c:showLegendKey val="0"/>
            <c:showVal val="1"/>
            <c:showCatName val="0"/>
            <c:showSerName val="0"/>
            <c:showPercent val="0"/>
            <c:showBubbleSize val="0"/>
            <c:showLeaderLines val="0"/>
          </c:dLbls>
          <c:cat>
            <c:strRef>
              <c:f>Zusammenschau!$E$33:$F$33</c:f>
              <c:strCache>
                <c:ptCount val="2"/>
                <c:pt idx="0">
                  <c:v>Straße</c:v>
                </c:pt>
                <c:pt idx="1">
                  <c:v>Schiene</c:v>
                </c:pt>
              </c:strCache>
            </c:strRef>
          </c:cat>
          <c:val>
            <c:numRef>
              <c:f>Zusammenschau!$E$41:$F$41</c:f>
              <c:numCache>
                <c:formatCode>General</c:formatCode>
                <c:ptCount val="2"/>
                <c:pt idx="0" formatCode="0.0">
                  <c:v>10.6</c:v>
                </c:pt>
              </c:numCache>
            </c:numRef>
          </c:val>
        </c:ser>
        <c:ser>
          <c:idx val="8"/>
          <c:order val="8"/>
          <c:tx>
            <c:strRef>
              <c:f>Zusammenschau!$B$42</c:f>
              <c:strCache>
                <c:ptCount val="1"/>
                <c:pt idx="0">
                  <c:v>externe Zustzkosten Güterverkehr-Straße</c:v>
                </c:pt>
              </c:strCache>
            </c:strRef>
          </c:tx>
          <c:spPr>
            <a:pattFill prst="ltUpDiag">
              <a:fgClr>
                <a:srgbClr val="0070C0"/>
              </a:fgClr>
              <a:bgClr>
                <a:schemeClr val="bg1"/>
              </a:bgClr>
            </a:pattFill>
          </c:spPr>
          <c:invertIfNegative val="0"/>
          <c:dLbls>
            <c:dLblPos val="ctr"/>
            <c:showLegendKey val="0"/>
            <c:showVal val="1"/>
            <c:showCatName val="0"/>
            <c:showSerName val="0"/>
            <c:showPercent val="0"/>
            <c:showBubbleSize val="0"/>
            <c:showLeaderLines val="0"/>
          </c:dLbls>
          <c:cat>
            <c:strRef>
              <c:f>Zusammenschau!$E$33:$F$33</c:f>
              <c:strCache>
                <c:ptCount val="2"/>
                <c:pt idx="0">
                  <c:v>Straße</c:v>
                </c:pt>
                <c:pt idx="1">
                  <c:v>Schiene</c:v>
                </c:pt>
              </c:strCache>
            </c:strRef>
          </c:cat>
          <c:val>
            <c:numRef>
              <c:f>Zusammenschau!$E$42:$F$42</c:f>
              <c:numCache>
                <c:formatCode>General</c:formatCode>
                <c:ptCount val="2"/>
                <c:pt idx="0" formatCode="0.0">
                  <c:v>2.4</c:v>
                </c:pt>
              </c:numCache>
            </c:numRef>
          </c:val>
        </c:ser>
        <c:ser>
          <c:idx val="9"/>
          <c:order val="9"/>
          <c:tx>
            <c:strRef>
              <c:f>Zusammenschau!$B$43</c:f>
              <c:strCache>
                <c:ptCount val="1"/>
                <c:pt idx="0">
                  <c:v>Bahn-Güterverkehr </c:v>
                </c:pt>
              </c:strCache>
            </c:strRef>
          </c:tx>
          <c:spPr>
            <a:solidFill>
              <a:srgbClr val="6490E8"/>
            </a:solidFill>
          </c:spPr>
          <c:invertIfNegative val="0"/>
          <c:dLbls>
            <c:dLbl>
              <c:idx val="1"/>
              <c:layout>
                <c:manualLayout>
                  <c:x val="6.1860871180150795E-2"/>
                  <c:y val="2.821908676813677E-2"/>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Zusammenschau!$E$33:$F$33</c:f>
              <c:strCache>
                <c:ptCount val="2"/>
                <c:pt idx="0">
                  <c:v>Straße</c:v>
                </c:pt>
                <c:pt idx="1">
                  <c:v>Schiene</c:v>
                </c:pt>
              </c:strCache>
            </c:strRef>
          </c:cat>
          <c:val>
            <c:numRef>
              <c:f>Zusammenschau!$E$43:$F$43</c:f>
              <c:numCache>
                <c:formatCode>0.0</c:formatCode>
                <c:ptCount val="2"/>
                <c:pt idx="1">
                  <c:v>1</c:v>
                </c:pt>
              </c:numCache>
            </c:numRef>
          </c:val>
        </c:ser>
        <c:ser>
          <c:idx val="10"/>
          <c:order val="10"/>
          <c:tx>
            <c:strRef>
              <c:f>Zusammenschau!$B$44</c:f>
              <c:strCache>
                <c:ptCount val="1"/>
                <c:pt idx="0">
                  <c:v>Bahn-Personenverkehr</c:v>
                </c:pt>
              </c:strCache>
            </c:strRef>
          </c:tx>
          <c:invertIfNegative val="0"/>
          <c:dLbls>
            <c:dLbl>
              <c:idx val="1"/>
              <c:layout>
                <c:manualLayout>
                  <c:x val="6.9758003671233873E-2"/>
                  <c:y val="-8.4659482279746696E-3"/>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Zusammenschau!$E$33:$F$33</c:f>
              <c:strCache>
                <c:ptCount val="2"/>
                <c:pt idx="0">
                  <c:v>Straße</c:v>
                </c:pt>
                <c:pt idx="1">
                  <c:v>Schiene</c:v>
                </c:pt>
              </c:strCache>
            </c:strRef>
          </c:cat>
          <c:val>
            <c:numRef>
              <c:f>Zusammenschau!$E$44:$F$44</c:f>
              <c:numCache>
                <c:formatCode>0.0</c:formatCode>
                <c:ptCount val="2"/>
                <c:pt idx="1">
                  <c:v>1.5</c:v>
                </c:pt>
              </c:numCache>
            </c:numRef>
          </c:val>
        </c:ser>
        <c:ser>
          <c:idx val="11"/>
          <c:order val="11"/>
          <c:tx>
            <c:strRef>
              <c:f>Zusammenschau!$B$45</c:f>
              <c:strCache>
                <c:ptCount val="1"/>
                <c:pt idx="0">
                  <c:v>Bahn-Infrastruktur </c:v>
                </c:pt>
              </c:strCache>
            </c:strRef>
          </c:tx>
          <c:spPr>
            <a:solidFill>
              <a:schemeClr val="accent6">
                <a:lumMod val="40000"/>
                <a:lumOff val="60000"/>
              </a:schemeClr>
            </a:solidFill>
          </c:spPr>
          <c:invertIfNegative val="0"/>
          <c:dLbls>
            <c:dLbl>
              <c:idx val="1"/>
              <c:layout>
                <c:manualLayout>
                  <c:x val="6.9758003671233873E-2"/>
                  <c:y val="-3.1040995444950561E-2"/>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Zusammenschau!$E$33:$F$33</c:f>
              <c:strCache>
                <c:ptCount val="2"/>
                <c:pt idx="0">
                  <c:v>Straße</c:v>
                </c:pt>
                <c:pt idx="1">
                  <c:v>Schiene</c:v>
                </c:pt>
              </c:strCache>
            </c:strRef>
          </c:cat>
          <c:val>
            <c:numRef>
              <c:f>Zusammenschau!$E$45:$F$45</c:f>
              <c:numCache>
                <c:formatCode>0.0</c:formatCode>
                <c:ptCount val="2"/>
                <c:pt idx="1">
                  <c:v>2.4</c:v>
                </c:pt>
              </c:numCache>
            </c:numRef>
          </c:val>
        </c:ser>
        <c:ser>
          <c:idx val="12"/>
          <c:order val="12"/>
          <c:tx>
            <c:strRef>
              <c:f>Zusammenschau!$B$46</c:f>
              <c:strCache>
                <c:ptCount val="1"/>
                <c:pt idx="0">
                  <c:v>externe Zusatzkosten der Bahn</c:v>
                </c:pt>
              </c:strCache>
            </c:strRef>
          </c:tx>
          <c:spPr>
            <a:pattFill prst="dkUpDiag">
              <a:fgClr>
                <a:srgbClr val="002060"/>
              </a:fgClr>
              <a:bgClr>
                <a:schemeClr val="bg1"/>
              </a:bgClr>
            </a:pattFill>
            <a:ln w="3175">
              <a:noFill/>
            </a:ln>
          </c:spPr>
          <c:invertIfNegative val="0"/>
          <c:dLbls>
            <c:dLbl>
              <c:idx val="1"/>
              <c:layout>
                <c:manualLayout>
                  <c:x val="5.3963738689067717E-2"/>
                  <c:y val="-5.9260082213087331E-2"/>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Zusammenschau!$E$33:$F$33</c:f>
              <c:strCache>
                <c:ptCount val="2"/>
                <c:pt idx="0">
                  <c:v>Straße</c:v>
                </c:pt>
                <c:pt idx="1">
                  <c:v>Schiene</c:v>
                </c:pt>
              </c:strCache>
            </c:strRef>
          </c:cat>
          <c:val>
            <c:numRef>
              <c:f>Zusammenschau!$E$46:$F$46</c:f>
              <c:numCache>
                <c:formatCode>0.0</c:formatCode>
                <c:ptCount val="2"/>
                <c:pt idx="1">
                  <c:v>0.3</c:v>
                </c:pt>
              </c:numCache>
            </c:numRef>
          </c:val>
        </c:ser>
        <c:dLbls>
          <c:showLegendKey val="0"/>
          <c:showVal val="0"/>
          <c:showCatName val="0"/>
          <c:showSerName val="0"/>
          <c:showPercent val="0"/>
          <c:showBubbleSize val="0"/>
        </c:dLbls>
        <c:gapWidth val="150"/>
        <c:overlap val="100"/>
        <c:axId val="191928192"/>
        <c:axId val="191929728"/>
      </c:barChart>
      <c:catAx>
        <c:axId val="191928192"/>
        <c:scaling>
          <c:orientation val="minMax"/>
        </c:scaling>
        <c:delete val="0"/>
        <c:axPos val="b"/>
        <c:numFmt formatCode="General" sourceLinked="1"/>
        <c:majorTickMark val="out"/>
        <c:minorTickMark val="none"/>
        <c:tickLblPos val="nextTo"/>
        <c:txPr>
          <a:bodyPr rot="0" vert="horz"/>
          <a:lstStyle/>
          <a:p>
            <a:pPr>
              <a:defRPr b="1"/>
            </a:pPr>
            <a:endParaRPr lang="de-DE"/>
          </a:p>
        </c:txPr>
        <c:crossAx val="191929728"/>
        <c:crosses val="autoZero"/>
        <c:auto val="1"/>
        <c:lblAlgn val="ctr"/>
        <c:lblOffset val="100"/>
        <c:noMultiLvlLbl val="0"/>
      </c:catAx>
      <c:valAx>
        <c:axId val="191929728"/>
        <c:scaling>
          <c:orientation val="minMax"/>
          <c:max val="70"/>
        </c:scaling>
        <c:delete val="0"/>
        <c:axPos val="l"/>
        <c:title>
          <c:tx>
            <c:rich>
              <a:bodyPr/>
              <a:lstStyle/>
              <a:p>
                <a:pPr>
                  <a:defRPr b="1"/>
                </a:pPr>
                <a:r>
                  <a:rPr lang="de-AT" b="1"/>
                  <a:t>Kosten (Mrd. Euro pro Jahr)</a:t>
                </a:r>
              </a:p>
            </c:rich>
          </c:tx>
          <c:layout>
            <c:manualLayout>
              <c:xMode val="edge"/>
              <c:yMode val="edge"/>
              <c:x val="4.7900979493157512E-4"/>
              <c:y val="0.1966604550941585"/>
            </c:manualLayout>
          </c:layout>
          <c:overlay val="0"/>
        </c:title>
        <c:numFmt formatCode="0" sourceLinked="0"/>
        <c:majorTickMark val="out"/>
        <c:minorTickMark val="none"/>
        <c:tickLblPos val="nextTo"/>
        <c:txPr>
          <a:bodyPr rot="0" vert="horz"/>
          <a:lstStyle/>
          <a:p>
            <a:pPr>
              <a:defRPr/>
            </a:pPr>
            <a:endParaRPr lang="de-DE"/>
          </a:p>
        </c:txPr>
        <c:crossAx val="191928192"/>
        <c:crosses val="autoZero"/>
        <c:crossBetween val="between"/>
      </c:valAx>
    </c:plotArea>
    <c:legend>
      <c:legendPos val="r"/>
      <c:layout>
        <c:manualLayout>
          <c:xMode val="edge"/>
          <c:yMode val="edge"/>
          <c:x val="0.52542545024018894"/>
          <c:y val="1.3617767960422696E-2"/>
          <c:w val="0.47263353408493586"/>
          <c:h val="0.98638233307574164"/>
        </c:manualLayout>
      </c:layout>
      <c:overlay val="0"/>
      <c:txPr>
        <a:bodyPr/>
        <a:lstStyle/>
        <a:p>
          <a:pPr>
            <a:defRPr sz="1200"/>
          </a:pPr>
          <a:endParaRPr lang="de-DE"/>
        </a:p>
      </c:txPr>
    </c:legend>
    <c:plotVisOnly val="1"/>
    <c:dispBlanksAs val="gap"/>
    <c:showDLblsOverMax val="0"/>
  </c:chart>
  <c:spPr>
    <a:ln>
      <a:noFill/>
    </a:ln>
  </c:spPr>
  <c:txPr>
    <a:bodyPr/>
    <a:lstStyle/>
    <a:p>
      <a:pPr>
        <a:defRPr sz="1600" b="0" i="0" u="none" strike="noStrike" baseline="0">
          <a:solidFill>
            <a:srgbClr val="000000"/>
          </a:solidFill>
          <a:latin typeface="Arial" pitchFamily="34" charset="0"/>
          <a:ea typeface="Calibri"/>
          <a:cs typeface="Arial" pitchFamily="34" charset="0"/>
        </a:defRPr>
      </a:pPr>
      <a:endParaRPr lang="de-DE"/>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b="1" i="0" baseline="0" dirty="0" err="1" smtClean="0">
                <a:effectLst/>
              </a:rPr>
              <a:t>Bahn-Güterverkehrsleistung</a:t>
            </a:r>
            <a:r>
              <a:rPr lang="en-US" sz="1400" b="1" i="0" baseline="0" dirty="0" smtClean="0">
                <a:effectLst/>
              </a:rPr>
              <a:t> </a:t>
            </a:r>
            <a:br>
              <a:rPr lang="en-US" sz="1400" b="1" i="0" baseline="0" dirty="0" smtClean="0">
                <a:effectLst/>
              </a:rPr>
            </a:br>
            <a:r>
              <a:rPr lang="en-US" sz="1400" b="1" i="0" baseline="0" dirty="0" smtClean="0">
                <a:effectLst/>
              </a:rPr>
              <a:t>(Index: 2007=100)</a:t>
            </a:r>
            <a:endParaRPr lang="de-AT" sz="1400" dirty="0">
              <a:effectLst/>
            </a:endParaRPr>
          </a:p>
        </c:rich>
      </c:tx>
      <c:layout>
        <c:manualLayout>
          <c:xMode val="edge"/>
          <c:yMode val="edge"/>
          <c:x val="1.8653765400831166E-2"/>
          <c:y val="0"/>
        </c:manualLayout>
      </c:layout>
      <c:overlay val="0"/>
    </c:title>
    <c:autoTitleDeleted val="0"/>
    <c:plotArea>
      <c:layout>
        <c:manualLayout>
          <c:layoutTarget val="inner"/>
          <c:xMode val="edge"/>
          <c:yMode val="edge"/>
          <c:x val="0.11030577581775283"/>
          <c:y val="0.13136017673810377"/>
          <c:w val="0.84995334793309218"/>
          <c:h val="0.68805446935768522"/>
        </c:manualLayout>
      </c:layout>
      <c:lineChart>
        <c:grouping val="standard"/>
        <c:varyColors val="0"/>
        <c:ser>
          <c:idx val="0"/>
          <c:order val="0"/>
          <c:tx>
            <c:strRef>
              <c:f>Jahresdaten!$R$53</c:f>
              <c:strCache>
                <c:ptCount val="1"/>
                <c:pt idx="0">
                  <c:v>EU12+HR</c:v>
                </c:pt>
              </c:strCache>
            </c:strRef>
          </c:tx>
          <c:spPr>
            <a:ln>
              <a:solidFill>
                <a:srgbClr val="0070C0">
                  <a:alpha val="58000"/>
                </a:srgbClr>
              </a:solidFill>
            </a:ln>
          </c:spPr>
          <c:marker>
            <c:symbol val="none"/>
          </c:marker>
          <c:cat>
            <c:numRef>
              <c:f>Jahresdaten!$U$4:$AB$4</c:f>
              <c:numCache>
                <c:formatCode>0</c:formatCode>
                <c:ptCount val="8"/>
                <c:pt idx="0">
                  <c:v>2007</c:v>
                </c:pt>
                <c:pt idx="1">
                  <c:v>2008</c:v>
                </c:pt>
                <c:pt idx="2">
                  <c:v>2009</c:v>
                </c:pt>
                <c:pt idx="3">
                  <c:v>2010</c:v>
                </c:pt>
                <c:pt idx="4">
                  <c:v>2011</c:v>
                </c:pt>
                <c:pt idx="5">
                  <c:v>2012</c:v>
                </c:pt>
                <c:pt idx="6">
                  <c:v>2013</c:v>
                </c:pt>
                <c:pt idx="7">
                  <c:v>2014</c:v>
                </c:pt>
              </c:numCache>
            </c:numRef>
          </c:cat>
          <c:val>
            <c:numRef>
              <c:f>Jahresdaten!$U$53:$AB$53</c:f>
              <c:numCache>
                <c:formatCode>0</c:formatCode>
                <c:ptCount val="8"/>
                <c:pt idx="0">
                  <c:v>100</c:v>
                </c:pt>
                <c:pt idx="1">
                  <c:v>96.424520003639785</c:v>
                </c:pt>
                <c:pt idx="2">
                  <c:v>79.279323000394314</c:v>
                </c:pt>
                <c:pt idx="3">
                  <c:v>86.330795595862782</c:v>
                </c:pt>
                <c:pt idx="4">
                  <c:v>94.83757469137673</c:v>
                </c:pt>
                <c:pt idx="5">
                  <c:v>88.935060208074248</c:v>
                </c:pt>
                <c:pt idx="6">
                  <c:v>83.954624040765552</c:v>
                </c:pt>
                <c:pt idx="7">
                  <c:v>85.306196730261746</c:v>
                </c:pt>
              </c:numCache>
            </c:numRef>
          </c:val>
          <c:smooth val="0"/>
        </c:ser>
        <c:ser>
          <c:idx val="1"/>
          <c:order val="1"/>
          <c:tx>
            <c:strRef>
              <c:f>Jahresdaten!$R$54</c:f>
              <c:strCache>
                <c:ptCount val="1"/>
                <c:pt idx="0">
                  <c:v>Nordwest</c:v>
                </c:pt>
              </c:strCache>
            </c:strRef>
          </c:tx>
          <c:spPr>
            <a:ln>
              <a:solidFill>
                <a:srgbClr val="C00000">
                  <a:alpha val="61000"/>
                </a:srgbClr>
              </a:solidFill>
            </a:ln>
          </c:spPr>
          <c:marker>
            <c:symbol val="none"/>
          </c:marker>
          <c:cat>
            <c:numRef>
              <c:f>Jahresdaten!$U$4:$AB$4</c:f>
              <c:numCache>
                <c:formatCode>0</c:formatCode>
                <c:ptCount val="8"/>
                <c:pt idx="0">
                  <c:v>2007</c:v>
                </c:pt>
                <c:pt idx="1">
                  <c:v>2008</c:v>
                </c:pt>
                <c:pt idx="2">
                  <c:v>2009</c:v>
                </c:pt>
                <c:pt idx="3">
                  <c:v>2010</c:v>
                </c:pt>
                <c:pt idx="4">
                  <c:v>2011</c:v>
                </c:pt>
                <c:pt idx="5">
                  <c:v>2012</c:v>
                </c:pt>
                <c:pt idx="6">
                  <c:v>2013</c:v>
                </c:pt>
                <c:pt idx="7">
                  <c:v>2014</c:v>
                </c:pt>
              </c:numCache>
            </c:numRef>
          </c:cat>
          <c:val>
            <c:numRef>
              <c:f>Jahresdaten!$U$54:$AB$54</c:f>
              <c:numCache>
                <c:formatCode>0</c:formatCode>
                <c:ptCount val="8"/>
                <c:pt idx="0">
                  <c:v>100</c:v>
                </c:pt>
                <c:pt idx="1">
                  <c:v>100.24561953974525</c:v>
                </c:pt>
                <c:pt idx="2">
                  <c:v>84.534303391608717</c:v>
                </c:pt>
                <c:pt idx="3">
                  <c:v>93.017737554786379</c:v>
                </c:pt>
                <c:pt idx="4">
                  <c:v>97.379567984154832</c:v>
                </c:pt>
                <c:pt idx="5">
                  <c:v>94.823850098541968</c:v>
                </c:pt>
                <c:pt idx="6">
                  <c:v>95.021194628497511</c:v>
                </c:pt>
                <c:pt idx="7">
                  <c:v>96.265210271897402</c:v>
                </c:pt>
              </c:numCache>
            </c:numRef>
          </c:val>
          <c:smooth val="0"/>
        </c:ser>
        <c:dLbls>
          <c:showLegendKey val="0"/>
          <c:showVal val="0"/>
          <c:showCatName val="0"/>
          <c:showSerName val="0"/>
          <c:showPercent val="0"/>
          <c:showBubbleSize val="0"/>
        </c:dLbls>
        <c:marker val="1"/>
        <c:smooth val="0"/>
        <c:axId val="116298496"/>
        <c:axId val="116300032"/>
      </c:lineChart>
      <c:catAx>
        <c:axId val="116298496"/>
        <c:scaling>
          <c:orientation val="minMax"/>
        </c:scaling>
        <c:delete val="0"/>
        <c:axPos val="b"/>
        <c:numFmt formatCode="0" sourceLinked="1"/>
        <c:majorTickMark val="out"/>
        <c:minorTickMark val="none"/>
        <c:tickLblPos val="nextTo"/>
        <c:txPr>
          <a:bodyPr rot="-5400000" vert="horz"/>
          <a:lstStyle/>
          <a:p>
            <a:pPr>
              <a:defRPr/>
            </a:pPr>
            <a:endParaRPr lang="de-DE"/>
          </a:p>
        </c:txPr>
        <c:crossAx val="116300032"/>
        <c:crosses val="autoZero"/>
        <c:auto val="1"/>
        <c:lblAlgn val="ctr"/>
        <c:lblOffset val="100"/>
        <c:noMultiLvlLbl val="0"/>
      </c:catAx>
      <c:valAx>
        <c:axId val="116300032"/>
        <c:scaling>
          <c:orientation val="minMax"/>
          <c:min val="75"/>
        </c:scaling>
        <c:delete val="0"/>
        <c:axPos val="l"/>
        <c:numFmt formatCode="0" sourceLinked="1"/>
        <c:majorTickMark val="out"/>
        <c:minorTickMark val="none"/>
        <c:tickLblPos val="nextTo"/>
        <c:crossAx val="116298496"/>
        <c:crosses val="autoZero"/>
        <c:crossBetween val="between"/>
      </c:valAx>
    </c:plotArea>
    <c:legend>
      <c:legendPos val="r"/>
      <c:layout>
        <c:manualLayout>
          <c:xMode val="edge"/>
          <c:yMode val="edge"/>
          <c:x val="0.46200983010434743"/>
          <c:y val="0.67287355139046479"/>
          <c:w val="0.45780612638218998"/>
          <c:h val="0.15387554515567481"/>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de-D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de-AT" sz="1400" dirty="0" smtClean="0"/>
              <a:t>Investitionsausgaben in </a:t>
            </a:r>
            <a:r>
              <a:rPr lang="de-AT" sz="1400" dirty="0" err="1" smtClean="0"/>
              <a:t>EU12+HR</a:t>
            </a:r>
            <a:r>
              <a:rPr lang="de-AT" sz="1400" dirty="0" smtClean="0"/>
              <a:t> </a:t>
            </a:r>
            <a:br>
              <a:rPr lang="de-AT" sz="1400" dirty="0" smtClean="0"/>
            </a:br>
            <a:r>
              <a:rPr lang="de-AT" sz="1400" dirty="0" smtClean="0"/>
              <a:t>(Euro </a:t>
            </a:r>
            <a:r>
              <a:rPr lang="de-AT" sz="1400" b="1" i="0" u="none" strike="noStrike" baseline="0" dirty="0" smtClean="0">
                <a:effectLst/>
              </a:rPr>
              <a:t>pro Kopf </a:t>
            </a:r>
            <a:r>
              <a:rPr lang="de-AT" sz="1400" dirty="0" smtClean="0"/>
              <a:t>)</a:t>
            </a:r>
            <a:endParaRPr lang="de-AT" sz="1400" dirty="0"/>
          </a:p>
        </c:rich>
      </c:tx>
      <c:layout>
        <c:manualLayout>
          <c:xMode val="edge"/>
          <c:yMode val="edge"/>
          <c:x val="5.0121024804165665E-2"/>
          <c:y val="1.7935860233985301E-2"/>
        </c:manualLayout>
      </c:layout>
      <c:overlay val="0"/>
    </c:title>
    <c:autoTitleDeleted val="0"/>
    <c:plotArea>
      <c:layout>
        <c:manualLayout>
          <c:layoutTarget val="inner"/>
          <c:xMode val="edge"/>
          <c:yMode val="edge"/>
          <c:x val="8.607174103237096E-2"/>
          <c:y val="0.15303713899962151"/>
          <c:w val="0.89873337707786527"/>
          <c:h val="0.71224925102483905"/>
        </c:manualLayout>
      </c:layout>
      <c:lineChart>
        <c:grouping val="standard"/>
        <c:varyColors val="0"/>
        <c:ser>
          <c:idx val="0"/>
          <c:order val="0"/>
          <c:tx>
            <c:strRef>
              <c:f>'Grafik Regionen'!$A$65</c:f>
              <c:strCache>
                <c:ptCount val="1"/>
                <c:pt idx="0">
                  <c:v>Straße</c:v>
                </c:pt>
              </c:strCache>
            </c:strRef>
          </c:tx>
          <c:marker>
            <c:symbol val="none"/>
          </c:marker>
          <c:cat>
            <c:strRef>
              <c:f>'Grafik Regionen'!$B$57:$R$57</c:f>
              <c:strCache>
                <c:ptCount val="1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strCache>
            </c:strRef>
          </c:cat>
          <c:val>
            <c:numRef>
              <c:f>'Grafik Regionen'!$B$65:$R$65</c:f>
              <c:numCache>
                <c:formatCode>General</c:formatCode>
                <c:ptCount val="17"/>
                <c:pt idx="0">
                  <c:v>31.326003734017451</c:v>
                </c:pt>
                <c:pt idx="1">
                  <c:v>27.721162713305258</c:v>
                </c:pt>
                <c:pt idx="2">
                  <c:v>35.672160871310531</c:v>
                </c:pt>
                <c:pt idx="3">
                  <c:v>35.971121136735206</c:v>
                </c:pt>
                <c:pt idx="4">
                  <c:v>33.874661742741957</c:v>
                </c:pt>
                <c:pt idx="5">
                  <c:v>40.652847463360295</c:v>
                </c:pt>
                <c:pt idx="6">
                  <c:v>38.427755491004518</c:v>
                </c:pt>
                <c:pt idx="7">
                  <c:v>43.381041456208109</c:v>
                </c:pt>
                <c:pt idx="8">
                  <c:v>51.82919687828737</c:v>
                </c:pt>
                <c:pt idx="9">
                  <c:v>71.19185341374579</c:v>
                </c:pt>
                <c:pt idx="10">
                  <c:v>80.49715384541031</c:v>
                </c:pt>
                <c:pt idx="11">
                  <c:v>80.459723031045783</c:v>
                </c:pt>
                <c:pt idx="12">
                  <c:v>91.832192077247228</c:v>
                </c:pt>
                <c:pt idx="13">
                  <c:v>109.00678443017051</c:v>
                </c:pt>
                <c:pt idx="14">
                  <c:v>117.49052228726443</c:v>
                </c:pt>
                <c:pt idx="15">
                  <c:v>106.61836102382226</c:v>
                </c:pt>
                <c:pt idx="16">
                  <c:v>121.4752314288573</c:v>
                </c:pt>
              </c:numCache>
            </c:numRef>
          </c:val>
          <c:smooth val="0"/>
        </c:ser>
        <c:ser>
          <c:idx val="1"/>
          <c:order val="1"/>
          <c:tx>
            <c:strRef>
              <c:f>'Grafik Regionen'!$A$66</c:f>
              <c:strCache>
                <c:ptCount val="1"/>
                <c:pt idx="0">
                  <c:v>Bahn</c:v>
                </c:pt>
              </c:strCache>
            </c:strRef>
          </c:tx>
          <c:marker>
            <c:symbol val="none"/>
          </c:marker>
          <c:cat>
            <c:strRef>
              <c:f>'Grafik Regionen'!$B$57:$R$57</c:f>
              <c:strCache>
                <c:ptCount val="1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strCache>
            </c:strRef>
          </c:cat>
          <c:val>
            <c:numRef>
              <c:f>'Grafik Regionen'!$B$66:$R$66</c:f>
              <c:numCache>
                <c:formatCode>General</c:formatCode>
                <c:ptCount val="17"/>
                <c:pt idx="0">
                  <c:v>11.497356839103187</c:v>
                </c:pt>
                <c:pt idx="1">
                  <c:v>12.631891595130112</c:v>
                </c:pt>
                <c:pt idx="2">
                  <c:v>13.63584226844014</c:v>
                </c:pt>
                <c:pt idx="3">
                  <c:v>13.884066605159443</c:v>
                </c:pt>
                <c:pt idx="4">
                  <c:v>12.066833423148964</c:v>
                </c:pt>
                <c:pt idx="5">
                  <c:v>13.49766844327281</c:v>
                </c:pt>
                <c:pt idx="6">
                  <c:v>13.678931049243891</c:v>
                </c:pt>
                <c:pt idx="7">
                  <c:v>15.778121983614689</c:v>
                </c:pt>
                <c:pt idx="8">
                  <c:v>15.025234505342405</c:v>
                </c:pt>
                <c:pt idx="9">
                  <c:v>13.216177352553876</c:v>
                </c:pt>
                <c:pt idx="10">
                  <c:v>13.772387685752387</c:v>
                </c:pt>
                <c:pt idx="11">
                  <c:v>13.233923429651355</c:v>
                </c:pt>
                <c:pt idx="12">
                  <c:v>20.668847930196765</c:v>
                </c:pt>
                <c:pt idx="13">
                  <c:v>25.167747073661353</c:v>
                </c:pt>
                <c:pt idx="14">
                  <c:v>18.67803762598103</c:v>
                </c:pt>
                <c:pt idx="15">
                  <c:v>17.400854819525279</c:v>
                </c:pt>
                <c:pt idx="16">
                  <c:v>18.327504261996491</c:v>
                </c:pt>
              </c:numCache>
            </c:numRef>
          </c:val>
          <c:smooth val="0"/>
        </c:ser>
        <c:dLbls>
          <c:showLegendKey val="0"/>
          <c:showVal val="0"/>
          <c:showCatName val="0"/>
          <c:showSerName val="0"/>
          <c:showPercent val="0"/>
          <c:showBubbleSize val="0"/>
        </c:dLbls>
        <c:marker val="1"/>
        <c:smooth val="0"/>
        <c:axId val="116342784"/>
        <c:axId val="116344320"/>
      </c:lineChart>
      <c:catAx>
        <c:axId val="116342784"/>
        <c:scaling>
          <c:orientation val="minMax"/>
        </c:scaling>
        <c:delete val="0"/>
        <c:axPos val="b"/>
        <c:majorTickMark val="out"/>
        <c:minorTickMark val="none"/>
        <c:tickLblPos val="nextTo"/>
        <c:crossAx val="116344320"/>
        <c:crosses val="autoZero"/>
        <c:auto val="1"/>
        <c:lblAlgn val="ctr"/>
        <c:lblOffset val="100"/>
        <c:noMultiLvlLbl val="0"/>
      </c:catAx>
      <c:valAx>
        <c:axId val="116344320"/>
        <c:scaling>
          <c:orientation val="minMax"/>
        </c:scaling>
        <c:delete val="0"/>
        <c:axPos val="l"/>
        <c:numFmt formatCode="General" sourceLinked="1"/>
        <c:majorTickMark val="out"/>
        <c:minorTickMark val="none"/>
        <c:tickLblPos val="nextTo"/>
        <c:crossAx val="116342784"/>
        <c:crosses val="autoZero"/>
        <c:crossBetween val="between"/>
      </c:valAx>
    </c:plotArea>
    <c:legend>
      <c:legendPos val="r"/>
      <c:layout>
        <c:manualLayout>
          <c:xMode val="edge"/>
          <c:yMode val="edge"/>
          <c:x val="0.21353729367046648"/>
          <c:y val="0.22299970436429853"/>
          <c:w val="0.20820273157263036"/>
          <c:h val="0.12844241411971175"/>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de-DE"/>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a:noFill/>
            </a:ln>
          </c:spPr>
          <c:trendline>
            <c:trendlineType val="linear"/>
            <c:intercept val="0"/>
            <c:dispRSqr val="1"/>
            <c:dispEq val="1"/>
            <c:trendlineLbl>
              <c:layout>
                <c:manualLayout>
                  <c:x val="0.11995254849552091"/>
                  <c:y val="-8.0127081477928491E-2"/>
                </c:manualLayout>
              </c:layout>
              <c:tx>
                <c:rich>
                  <a:bodyPr/>
                  <a:lstStyle/>
                  <a:p>
                    <a:pPr>
                      <a:defRPr b="1"/>
                    </a:pPr>
                    <a:r>
                      <a:rPr lang="en-US" b="1" baseline="0" dirty="0" err="1" smtClean="0"/>
                      <a:t>Transportleistung</a:t>
                    </a:r>
                    <a:r>
                      <a:rPr lang="en-US" b="1" baseline="0" dirty="0" smtClean="0"/>
                      <a:t>/</a:t>
                    </a:r>
                    <a:r>
                      <a:rPr lang="en-US" b="1" baseline="0" dirty="0" err="1" smtClean="0"/>
                      <a:t>Einwohner</a:t>
                    </a:r>
                    <a:r>
                      <a:rPr lang="en-US" b="1" baseline="0" dirty="0" smtClean="0"/>
                      <a:t>  =  </a:t>
                    </a:r>
                    <a:r>
                      <a:rPr lang="en-US" b="1" baseline="0" dirty="0"/>
                      <a:t>2247 * </a:t>
                    </a:r>
                    <a:r>
                      <a:rPr lang="en-US" b="1" baseline="0" dirty="0" err="1"/>
                      <a:t>Betriebslänge</a:t>
                    </a:r>
                    <a:r>
                      <a:rPr lang="en-US" b="1" baseline="0" dirty="0"/>
                      <a:t>
</a:t>
                    </a:r>
                    <a:r>
                      <a:rPr lang="en-US" b="1" baseline="0" dirty="0" err="1"/>
                      <a:t>R²</a:t>
                    </a:r>
                    <a:r>
                      <a:rPr lang="en-US" b="1" baseline="0" dirty="0"/>
                      <a:t> = 0,85</a:t>
                    </a:r>
                    <a:endParaRPr lang="en-US" b="1" dirty="0"/>
                  </a:p>
                </c:rich>
              </c:tx>
              <c:numFmt formatCode="General" sourceLinked="0"/>
            </c:trendlineLbl>
          </c:trendline>
          <c:xVal>
            <c:numRef>
              <c:f>Daten!$H$6:$H$15</c:f>
              <c:numCache>
                <c:formatCode>0.00</c:formatCode>
                <c:ptCount val="10"/>
                <c:pt idx="0">
                  <c:v>0.64205985656821341</c:v>
                </c:pt>
                <c:pt idx="1">
                  <c:v>0.49664579401037218</c:v>
                </c:pt>
                <c:pt idx="2">
                  <c:v>0.43494488981137547</c:v>
                </c:pt>
                <c:pt idx="3">
                  <c:v>0.42604623217187942</c:v>
                </c:pt>
                <c:pt idx="4">
                  <c:v>0.95116326695430065</c:v>
                </c:pt>
                <c:pt idx="5">
                  <c:v>0.76075860013261565</c:v>
                </c:pt>
                <c:pt idx="6">
                  <c:v>0.40591815993737707</c:v>
                </c:pt>
                <c:pt idx="7">
                  <c:v>0.63426950605615107</c:v>
                </c:pt>
                <c:pt idx="8">
                  <c:v>0.34844269825494911</c:v>
                </c:pt>
                <c:pt idx="9">
                  <c:v>1.2777934868358032</c:v>
                </c:pt>
              </c:numCache>
            </c:numRef>
          </c:xVal>
          <c:yVal>
            <c:numRef>
              <c:f>Daten!$N$6:$N$15</c:f>
              <c:numCache>
                <c:formatCode>0</c:formatCode>
                <c:ptCount val="10"/>
                <c:pt idx="0">
                  <c:v>1537.0160295930953</c:v>
                </c:pt>
                <c:pt idx="1">
                  <c:v>1512.4999999999998</c:v>
                </c:pt>
                <c:pt idx="2">
                  <c:v>1054.4876763292511</c:v>
                </c:pt>
                <c:pt idx="3">
                  <c:v>854.95330220146775</c:v>
                </c:pt>
                <c:pt idx="4">
                  <c:v>1979.2123681186667</c:v>
                </c:pt>
                <c:pt idx="5">
                  <c:v>2070.8333333333339</c:v>
                </c:pt>
                <c:pt idx="6">
                  <c:v>1177.6190476190475</c:v>
                </c:pt>
                <c:pt idx="7">
                  <c:v>1204.0540540540539</c:v>
                </c:pt>
                <c:pt idx="8">
                  <c:v>525.67741935483866</c:v>
                </c:pt>
                <c:pt idx="9">
                  <c:v>2675.375</c:v>
                </c:pt>
              </c:numCache>
            </c:numRef>
          </c:yVal>
          <c:smooth val="0"/>
        </c:ser>
        <c:dLbls>
          <c:showLegendKey val="0"/>
          <c:showVal val="0"/>
          <c:showCatName val="0"/>
          <c:showSerName val="0"/>
          <c:showPercent val="0"/>
          <c:showBubbleSize val="0"/>
        </c:dLbls>
        <c:axId val="116382720"/>
        <c:axId val="116663424"/>
      </c:scatterChart>
      <c:valAx>
        <c:axId val="116382720"/>
        <c:scaling>
          <c:orientation val="minMax"/>
        </c:scaling>
        <c:delete val="0"/>
        <c:axPos val="b"/>
        <c:title>
          <c:tx>
            <c:rich>
              <a:bodyPr/>
              <a:lstStyle/>
              <a:p>
                <a:pPr>
                  <a:defRPr/>
                </a:pPr>
                <a:r>
                  <a:rPr lang="de-AT"/>
                  <a:t>Betriebslänge des Bahnnetzes (Meter pro Einwohner)*</a:t>
                </a:r>
              </a:p>
            </c:rich>
          </c:tx>
          <c:layout>
            <c:manualLayout>
              <c:xMode val="edge"/>
              <c:yMode val="edge"/>
              <c:x val="0.2679135120024228"/>
              <c:y val="0.92592489723364069"/>
            </c:manualLayout>
          </c:layout>
          <c:overlay val="0"/>
        </c:title>
        <c:numFmt formatCode="0.00" sourceLinked="1"/>
        <c:majorTickMark val="out"/>
        <c:minorTickMark val="none"/>
        <c:tickLblPos val="nextTo"/>
        <c:crossAx val="116663424"/>
        <c:crosses val="autoZero"/>
        <c:crossBetween val="midCat"/>
      </c:valAx>
      <c:valAx>
        <c:axId val="116663424"/>
        <c:scaling>
          <c:orientation val="minMax"/>
        </c:scaling>
        <c:delete val="0"/>
        <c:axPos val="l"/>
        <c:title>
          <c:tx>
            <c:rich>
              <a:bodyPr/>
              <a:lstStyle/>
              <a:p>
                <a:pPr>
                  <a:defRPr/>
                </a:pPr>
                <a:r>
                  <a:rPr lang="de-AT" dirty="0" smtClean="0"/>
                  <a:t>Bahn-Transportleistung</a:t>
                </a:r>
                <a:r>
                  <a:rPr lang="de-AT" baseline="0" dirty="0" smtClean="0"/>
                  <a:t> in </a:t>
                </a:r>
                <a:r>
                  <a:rPr lang="de-AT" dirty="0" smtClean="0"/>
                  <a:t>Einheitskilometer </a:t>
                </a:r>
                <a:r>
                  <a:rPr lang="de-AT" dirty="0"/>
                  <a:t>pro Jahr und Einwohner</a:t>
                </a:r>
              </a:p>
            </c:rich>
          </c:tx>
          <c:layout/>
          <c:overlay val="0"/>
        </c:title>
        <c:numFmt formatCode="0" sourceLinked="1"/>
        <c:majorTickMark val="out"/>
        <c:minorTickMark val="none"/>
        <c:tickLblPos val="nextTo"/>
        <c:crossAx val="116382720"/>
        <c:crosses val="autoZero"/>
        <c:crossBetween val="midCat"/>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de-DE"/>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2391573729863693E-2"/>
          <c:y val="8.3930696507456382E-2"/>
          <c:w val="0.93642478705031762"/>
          <c:h val="0.89515505183744382"/>
        </c:manualLayout>
      </c:layout>
      <c:pie3DChart>
        <c:varyColors val="1"/>
        <c:ser>
          <c:idx val="0"/>
          <c:order val="0"/>
          <c:explosion val="25"/>
          <c:dPt>
            <c:idx val="0"/>
            <c:bubble3D val="0"/>
            <c:explosion val="0"/>
          </c:dPt>
          <c:dPt>
            <c:idx val="1"/>
            <c:bubble3D val="0"/>
            <c:explosion val="0"/>
            <c:spPr>
              <a:solidFill>
                <a:schemeClr val="accent1">
                  <a:lumMod val="40000"/>
                  <a:lumOff val="60000"/>
                </a:schemeClr>
              </a:solidFill>
            </c:spPr>
          </c:dPt>
          <c:dPt>
            <c:idx val="2"/>
            <c:bubble3D val="0"/>
            <c:explosion val="0"/>
          </c:dPt>
          <c:dPt>
            <c:idx val="3"/>
            <c:bubble3D val="0"/>
            <c:explosion val="0"/>
          </c:dPt>
          <c:dPt>
            <c:idx val="4"/>
            <c:bubble3D val="0"/>
            <c:explosion val="0"/>
          </c:dPt>
          <c:dPt>
            <c:idx val="5"/>
            <c:bubble3D val="0"/>
            <c:explosion val="0"/>
            <c:spPr>
              <a:solidFill>
                <a:srgbClr val="FF0000"/>
              </a:solidFill>
            </c:spPr>
          </c:dPt>
          <c:dPt>
            <c:idx val="6"/>
            <c:bubble3D val="0"/>
            <c:explosion val="55"/>
          </c:dPt>
          <c:dLbls>
            <c:dLbl>
              <c:idx val="4"/>
              <c:layout>
                <c:manualLayout>
                  <c:x val="-4.3506078055022393E-2"/>
                  <c:y val="5.1981795729552221E-2"/>
                </c:manualLayout>
              </c:layout>
              <c:dLblPos val="bestFit"/>
              <c:showLegendKey val="0"/>
              <c:showVal val="0"/>
              <c:showCatName val="1"/>
              <c:showSerName val="0"/>
              <c:showPercent val="1"/>
              <c:showBubbleSize val="0"/>
            </c:dLbl>
            <c:dLbl>
              <c:idx val="5"/>
              <c:layout>
                <c:manualLayout>
                  <c:x val="-9.4689699296225213E-2"/>
                  <c:y val="-3.1189077437731333E-2"/>
                </c:manualLayout>
              </c:layout>
              <c:dLblPos val="bestFit"/>
              <c:showLegendKey val="0"/>
              <c:showVal val="0"/>
              <c:showCatName val="1"/>
              <c:showSerName val="0"/>
              <c:showPercent val="1"/>
              <c:showBubbleSize val="0"/>
            </c:dLbl>
            <c:dLbl>
              <c:idx val="6"/>
              <c:layout>
                <c:manualLayout>
                  <c:x val="-3.8387715930902108E-2"/>
                  <c:y val="0"/>
                </c:manualLayout>
              </c:layout>
              <c:dLblPos val="bestFit"/>
              <c:showLegendKey val="0"/>
              <c:showVal val="0"/>
              <c:showCatName val="1"/>
              <c:showSerName val="0"/>
              <c:showPercent val="1"/>
              <c:showBubbleSize val="0"/>
            </c:dLbl>
            <c:dLblPos val="outEnd"/>
            <c:showLegendKey val="0"/>
            <c:showVal val="0"/>
            <c:showCatName val="1"/>
            <c:showSerName val="0"/>
            <c:showPercent val="1"/>
            <c:showBubbleSize val="0"/>
            <c:showLeaderLines val="1"/>
          </c:dLbls>
          <c:cat>
            <c:strRef>
              <c:f>'Plausibilitätstest 2014'!$B$13:$B$19</c:f>
              <c:strCache>
                <c:ptCount val="7"/>
                <c:pt idx="0">
                  <c:v>Weg von &amp; zur Haltestelle</c:v>
                </c:pt>
                <c:pt idx="1">
                  <c:v>Wartezeit Abfahrt</c:v>
                </c:pt>
                <c:pt idx="2">
                  <c:v>Zeitaufwand Umsteigen</c:v>
                </c:pt>
                <c:pt idx="3">
                  <c:v>reine Fahrzeit</c:v>
                </c:pt>
                <c:pt idx="4">
                  <c:v>Reiseinfo</c:v>
                </c:pt>
                <c:pt idx="5">
                  <c:v>Fahrkarte</c:v>
                </c:pt>
                <c:pt idx="6">
                  <c:v>Fahrpreis</c:v>
                </c:pt>
              </c:strCache>
            </c:strRef>
          </c:cat>
          <c:val>
            <c:numRef>
              <c:f>'Plausibilitätstest 2014'!$F$13:$F$19</c:f>
              <c:numCache>
                <c:formatCode>0.0</c:formatCode>
                <c:ptCount val="7"/>
                <c:pt idx="0">
                  <c:v>3.7333333333333334</c:v>
                </c:pt>
                <c:pt idx="1">
                  <c:v>2.3333333333333335</c:v>
                </c:pt>
                <c:pt idx="2">
                  <c:v>1.6333333333333333</c:v>
                </c:pt>
                <c:pt idx="3">
                  <c:v>3.6249014972419227</c:v>
                </c:pt>
                <c:pt idx="4">
                  <c:v>0.8</c:v>
                </c:pt>
                <c:pt idx="5">
                  <c:v>0.8</c:v>
                </c:pt>
                <c:pt idx="6">
                  <c:v>1.6666666666666667</c:v>
                </c:pt>
              </c:numCache>
            </c:numRef>
          </c:val>
        </c:ser>
        <c:dLbls>
          <c:dLblPos val="outEnd"/>
          <c:showLegendKey val="0"/>
          <c:showVal val="1"/>
          <c:showCatName val="0"/>
          <c:showSerName val="0"/>
          <c:showPercent val="0"/>
          <c:showBubbleSize val="0"/>
          <c:showLeaderLines val="1"/>
        </c:dLbls>
      </c:pie3DChart>
    </c:plotArea>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01618547681537"/>
          <c:y val="5.1400554097404488E-2"/>
          <c:w val="0.74884558180227478"/>
          <c:h val="0.79225695782633188"/>
        </c:manualLayout>
      </c:layout>
      <c:scatterChart>
        <c:scatterStyle val="lineMarker"/>
        <c:varyColors val="0"/>
        <c:ser>
          <c:idx val="0"/>
          <c:order val="0"/>
          <c:spPr>
            <a:ln w="28575">
              <a:noFill/>
            </a:ln>
          </c:spPr>
          <c:xVal>
            <c:numRef>
              <c:f>Tabelle1!$T$7:$T$39</c:f>
              <c:numCache>
                <c:formatCode>General</c:formatCode>
                <c:ptCount val="33"/>
                <c:pt idx="0">
                  <c:v>0.50185027042413888</c:v>
                </c:pt>
                <c:pt idx="1">
                  <c:v>0.10086872586872588</c:v>
                </c:pt>
                <c:pt idx="2">
                  <c:v>7.2844191440016873E-2</c:v>
                </c:pt>
                <c:pt idx="3">
                  <c:v>0.42630385487528344</c:v>
                </c:pt>
                <c:pt idx="4">
                  <c:v>0.3735046521931768</c:v>
                </c:pt>
                <c:pt idx="5">
                  <c:v>0.11316648531011969</c:v>
                </c:pt>
                <c:pt idx="6">
                  <c:v>0.22042730588848358</c:v>
                </c:pt>
                <c:pt idx="7">
                  <c:v>0.43887147335423199</c:v>
                </c:pt>
                <c:pt idx="8">
                  <c:v>0.89854397978857792</c:v>
                </c:pt>
                <c:pt idx="9">
                  <c:v>0.36928530818367278</c:v>
                </c:pt>
                <c:pt idx="10">
                  <c:v>0.39315580333313566</c:v>
                </c:pt>
                <c:pt idx="12">
                  <c:v>0</c:v>
                </c:pt>
                <c:pt idx="13">
                  <c:v>0.17507082152974504</c:v>
                </c:pt>
                <c:pt idx="14">
                  <c:v>0.53454545454545455</c:v>
                </c:pt>
                <c:pt idx="15">
                  <c:v>0.1614292954891029</c:v>
                </c:pt>
                <c:pt idx="17">
                  <c:v>0.91056629834254144</c:v>
                </c:pt>
                <c:pt idx="18">
                  <c:v>0.29943502824858759</c:v>
                </c:pt>
                <c:pt idx="19">
                  <c:v>3.8976919549600038E-2</c:v>
                </c:pt>
                <c:pt idx="20">
                  <c:v>0.92294159042927515</c:v>
                </c:pt>
                <c:pt idx="21">
                  <c:v>2.607404658068108E-2</c:v>
                </c:pt>
                <c:pt idx="22">
                  <c:v>0.5667752442996743</c:v>
                </c:pt>
                <c:pt idx="23">
                  <c:v>0.1060187741579238</c:v>
                </c:pt>
                <c:pt idx="24">
                  <c:v>0.12485217097482683</c:v>
                </c:pt>
                <c:pt idx="25">
                  <c:v>0.1681472081218274</c:v>
                </c:pt>
                <c:pt idx="26">
                  <c:v>0.21952874414014312</c:v>
                </c:pt>
                <c:pt idx="27">
                  <c:v>0.38317413666421751</c:v>
                </c:pt>
                <c:pt idx="28">
                  <c:v>0.33905579399141633</c:v>
                </c:pt>
                <c:pt idx="29">
                  <c:v>0.23106104149902287</c:v>
                </c:pt>
                <c:pt idx="31">
                  <c:v>6.1497326203208559E-2</c:v>
                </c:pt>
                <c:pt idx="32">
                  <c:v>0.33938650306748464</c:v>
                </c:pt>
              </c:numCache>
            </c:numRef>
          </c:xVal>
          <c:yVal>
            <c:numRef>
              <c:f>Tabelle1!$X$7:$X$39</c:f>
              <c:numCache>
                <c:formatCode>0%</c:formatCode>
                <c:ptCount val="33"/>
                <c:pt idx="0">
                  <c:v>0.15</c:v>
                </c:pt>
                <c:pt idx="1">
                  <c:v>0.36</c:v>
                </c:pt>
                <c:pt idx="2">
                  <c:v>0.28000000000000003</c:v>
                </c:pt>
                <c:pt idx="3">
                  <c:v>0.09</c:v>
                </c:pt>
                <c:pt idx="4">
                  <c:v>0.22</c:v>
                </c:pt>
                <c:pt idx="5">
                  <c:v>0.69</c:v>
                </c:pt>
                <c:pt idx="6">
                  <c:v>0.01</c:v>
                </c:pt>
                <c:pt idx="7">
                  <c:v>0.03</c:v>
                </c:pt>
                <c:pt idx="8">
                  <c:v>0.04</c:v>
                </c:pt>
                <c:pt idx="9">
                  <c:v>0.11</c:v>
                </c:pt>
                <c:pt idx="10">
                  <c:v>0.11</c:v>
                </c:pt>
                <c:pt idx="12">
                  <c:v>0.83</c:v>
                </c:pt>
                <c:pt idx="13">
                  <c:v>0.75</c:v>
                </c:pt>
                <c:pt idx="14">
                  <c:v>0.13</c:v>
                </c:pt>
                <c:pt idx="15">
                  <c:v>0.27</c:v>
                </c:pt>
                <c:pt idx="17">
                  <c:v>0.12</c:v>
                </c:pt>
                <c:pt idx="18">
                  <c:v>0.33</c:v>
                </c:pt>
                <c:pt idx="19">
                  <c:v>0.33</c:v>
                </c:pt>
                <c:pt idx="20">
                  <c:v>0.1</c:v>
                </c:pt>
                <c:pt idx="21">
                  <c:v>0.34</c:v>
                </c:pt>
                <c:pt idx="22">
                  <c:v>0.31</c:v>
                </c:pt>
                <c:pt idx="23">
                  <c:v>0.42</c:v>
                </c:pt>
                <c:pt idx="24">
                  <c:v>0.27</c:v>
                </c:pt>
                <c:pt idx="25">
                  <c:v>0.32</c:v>
                </c:pt>
                <c:pt idx="26">
                  <c:v>0.12</c:v>
                </c:pt>
                <c:pt idx="27">
                  <c:v>0.219</c:v>
                </c:pt>
                <c:pt idx="28">
                  <c:v>0.11600000000000001</c:v>
                </c:pt>
                <c:pt idx="29">
                  <c:v>5.5E-2</c:v>
                </c:pt>
                <c:pt idx="32">
                  <c:v>0.4</c:v>
                </c:pt>
              </c:numCache>
            </c:numRef>
          </c:yVal>
          <c:smooth val="0"/>
        </c:ser>
        <c:dLbls>
          <c:showLegendKey val="0"/>
          <c:showVal val="0"/>
          <c:showCatName val="0"/>
          <c:showSerName val="0"/>
          <c:showPercent val="0"/>
          <c:showBubbleSize val="0"/>
        </c:dLbls>
        <c:axId val="116720384"/>
        <c:axId val="116722304"/>
      </c:scatterChart>
      <c:valAx>
        <c:axId val="116720384"/>
        <c:scaling>
          <c:orientation val="minMax"/>
        </c:scaling>
        <c:delete val="0"/>
        <c:axPos val="b"/>
        <c:title>
          <c:tx>
            <c:rich>
              <a:bodyPr/>
              <a:lstStyle/>
              <a:p>
                <a:pPr>
                  <a:defRPr/>
                </a:pPr>
                <a:r>
                  <a:rPr lang="en-US"/>
                  <a:t>Autobahnkilometer / Bahnkilometer</a:t>
                </a:r>
              </a:p>
            </c:rich>
          </c:tx>
          <c:layout/>
          <c:overlay val="0"/>
        </c:title>
        <c:numFmt formatCode="General" sourceLinked="1"/>
        <c:majorTickMark val="out"/>
        <c:minorTickMark val="none"/>
        <c:tickLblPos val="nextTo"/>
        <c:crossAx val="116722304"/>
        <c:crosses val="autoZero"/>
        <c:crossBetween val="midCat"/>
      </c:valAx>
      <c:valAx>
        <c:axId val="116722304"/>
        <c:scaling>
          <c:orientation val="minMax"/>
        </c:scaling>
        <c:delete val="0"/>
        <c:axPos val="l"/>
        <c:title>
          <c:tx>
            <c:rich>
              <a:bodyPr rot="-5400000" vert="horz"/>
              <a:lstStyle/>
              <a:p>
                <a:pPr>
                  <a:defRPr/>
                </a:pPr>
                <a:r>
                  <a:rPr lang="en-US"/>
                  <a:t>Modal-Anteil der Bahn</a:t>
                </a:r>
              </a:p>
              <a:p>
                <a:pPr>
                  <a:defRPr/>
                </a:pPr>
                <a:r>
                  <a:rPr lang="en-US"/>
                  <a:t> an der Güterverkehrsleistung*</a:t>
                </a:r>
              </a:p>
            </c:rich>
          </c:tx>
          <c:layout>
            <c:manualLayout>
              <c:xMode val="edge"/>
              <c:yMode val="edge"/>
              <c:x val="3.2535450253661009E-2"/>
              <c:y val="0.11387903147775741"/>
            </c:manualLayout>
          </c:layout>
          <c:overlay val="0"/>
        </c:title>
        <c:numFmt formatCode="0%" sourceLinked="1"/>
        <c:majorTickMark val="out"/>
        <c:minorTickMark val="none"/>
        <c:tickLblPos val="nextTo"/>
        <c:crossAx val="116720384"/>
        <c:crosses val="autoZero"/>
        <c:crossBetween val="midCat"/>
      </c:valAx>
    </c:plotArea>
    <c:plotVisOnly val="1"/>
    <c:dispBlanksAs val="gap"/>
    <c:showDLblsOverMax val="0"/>
  </c:chart>
  <c:spPr>
    <a:ln>
      <a:noFill/>
    </a:ln>
  </c:spPr>
  <c:txPr>
    <a:bodyPr/>
    <a:lstStyle/>
    <a:p>
      <a:pPr>
        <a:defRPr sz="1400">
          <a:latin typeface="Arial" pitchFamily="34" charset="0"/>
          <a:cs typeface="Arial" pitchFamily="34" charset="0"/>
        </a:defRPr>
      </a:pPr>
      <a:endParaRPr lang="de-DE"/>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326163564672149E-2"/>
          <c:y val="0.10259623930674369"/>
          <c:w val="0.88479691340338396"/>
          <c:h val="0.73227453894011774"/>
        </c:manualLayout>
      </c:layout>
      <c:barChart>
        <c:barDir val="col"/>
        <c:grouping val="clustered"/>
        <c:varyColors val="0"/>
        <c:ser>
          <c:idx val="0"/>
          <c:order val="0"/>
          <c:spPr>
            <a:solidFill>
              <a:srgbClr val="0070C0">
                <a:alpha val="69000"/>
              </a:srgbClr>
            </a:solidFill>
          </c:spPr>
          <c:invertIfNegative val="0"/>
          <c:dPt>
            <c:idx val="25"/>
            <c:invertIfNegative val="0"/>
            <c:bubble3D val="0"/>
            <c:spPr>
              <a:solidFill>
                <a:srgbClr val="C00000">
                  <a:alpha val="69000"/>
                </a:srgbClr>
              </a:solidFill>
            </c:spPr>
          </c:dPt>
          <c:dPt>
            <c:idx val="28"/>
            <c:invertIfNegative val="0"/>
            <c:bubble3D val="0"/>
            <c:spPr>
              <a:solidFill>
                <a:srgbClr val="C00000">
                  <a:alpha val="69000"/>
                </a:srgbClr>
              </a:solidFill>
            </c:spPr>
          </c:dPt>
          <c:dPt>
            <c:idx val="29"/>
            <c:invertIfNegative val="0"/>
            <c:bubble3D val="0"/>
            <c:spPr>
              <a:solidFill>
                <a:srgbClr val="C00000">
                  <a:alpha val="69000"/>
                </a:srgbClr>
              </a:solidFill>
            </c:spPr>
          </c:dPt>
          <c:dLbls>
            <c:txPr>
              <a:bodyPr rot="-5400000" vert="horz"/>
              <a:lstStyle/>
              <a:p>
                <a:pPr>
                  <a:defRPr/>
                </a:pPr>
                <a:endParaRPr lang="de-DE"/>
              </a:p>
            </c:txPr>
            <c:dLblPos val="outEnd"/>
            <c:showLegendKey val="0"/>
            <c:showVal val="1"/>
            <c:showCatName val="0"/>
            <c:showSerName val="0"/>
            <c:showPercent val="0"/>
            <c:showBubbleSize val="0"/>
            <c:showLeaderLines val="0"/>
          </c:dLbls>
          <c:cat>
            <c:strRef>
              <c:f>'Autobahn-Ausbau'!$D$3:$D$33</c:f>
              <c:strCache>
                <c:ptCount val="31"/>
                <c:pt idx="0">
                  <c:v>LV</c:v>
                </c:pt>
                <c:pt idx="1">
                  <c:v>LT</c:v>
                </c:pt>
                <c:pt idx="2">
                  <c:v>MT</c:v>
                </c:pt>
                <c:pt idx="3">
                  <c:v>CY</c:v>
                </c:pt>
                <c:pt idx="4">
                  <c:v>UK</c:v>
                </c:pt>
                <c:pt idx="5">
                  <c:v>IT</c:v>
                </c:pt>
                <c:pt idx="6">
                  <c:v>BE</c:v>
                </c:pt>
                <c:pt idx="7">
                  <c:v>RO</c:v>
                </c:pt>
                <c:pt idx="8">
                  <c:v>AT</c:v>
                </c:pt>
                <c:pt idx="9">
                  <c:v>PL</c:v>
                </c:pt>
                <c:pt idx="10">
                  <c:v>DE</c:v>
                </c:pt>
                <c:pt idx="11">
                  <c:v>BG</c:v>
                </c:pt>
                <c:pt idx="12">
                  <c:v>EE</c:v>
                </c:pt>
                <c:pt idx="13">
                  <c:v>SK</c:v>
                </c:pt>
                <c:pt idx="14">
                  <c:v>CZ</c:v>
                </c:pt>
                <c:pt idx="15">
                  <c:v>NL</c:v>
                </c:pt>
                <c:pt idx="16">
                  <c:v>EU12</c:v>
                </c:pt>
                <c:pt idx="17">
                  <c:v>FR</c:v>
                </c:pt>
                <c:pt idx="18">
                  <c:v>EU27</c:v>
                </c:pt>
                <c:pt idx="19">
                  <c:v>EU15</c:v>
                </c:pt>
                <c:pt idx="20">
                  <c:v>DK</c:v>
                </c:pt>
                <c:pt idx="21">
                  <c:v>FI</c:v>
                </c:pt>
                <c:pt idx="22">
                  <c:v>SE</c:v>
                </c:pt>
                <c:pt idx="23">
                  <c:v>EL</c:v>
                </c:pt>
                <c:pt idx="24">
                  <c:v>LU</c:v>
                </c:pt>
                <c:pt idx="25">
                  <c:v>HU</c:v>
                </c:pt>
                <c:pt idx="26">
                  <c:v>ES</c:v>
                </c:pt>
                <c:pt idx="27">
                  <c:v>PT</c:v>
                </c:pt>
                <c:pt idx="28">
                  <c:v>HR</c:v>
                </c:pt>
                <c:pt idx="29">
                  <c:v>SI</c:v>
                </c:pt>
                <c:pt idx="30">
                  <c:v>IE</c:v>
                </c:pt>
              </c:strCache>
            </c:strRef>
          </c:cat>
          <c:val>
            <c:numRef>
              <c:f>'Autobahn-Ausbau'!$E$3:$E$33</c:f>
              <c:numCache>
                <c:formatCode>General</c:formatCode>
                <c:ptCount val="31"/>
                <c:pt idx="0" formatCode="0">
                  <c:v>0</c:v>
                </c:pt>
                <c:pt idx="2" formatCode="0">
                  <c:v>0</c:v>
                </c:pt>
                <c:pt idx="3" formatCode="0">
                  <c:v>0</c:v>
                </c:pt>
                <c:pt idx="4" formatCode="0">
                  <c:v>1.1692027073801654</c:v>
                </c:pt>
                <c:pt idx="5" formatCode="0">
                  <c:v>3.1339460758723021</c:v>
                </c:pt>
                <c:pt idx="6" formatCode="0">
                  <c:v>5.5607982895751604</c:v>
                </c:pt>
                <c:pt idx="7" formatCode="0">
                  <c:v>10.227042682492588</c:v>
                </c:pt>
                <c:pt idx="8" formatCode="0">
                  <c:v>10.232915433759018</c:v>
                </c:pt>
                <c:pt idx="9" formatCode="0">
                  <c:v>13.062814572666513</c:v>
                </c:pt>
                <c:pt idx="10" formatCode="0">
                  <c:v>13.541019049388154</c:v>
                </c:pt>
                <c:pt idx="11" formatCode="0">
                  <c:v>15.723127975068984</c:v>
                </c:pt>
                <c:pt idx="12" formatCode="0">
                  <c:v>16.415533870469503</c:v>
                </c:pt>
                <c:pt idx="13" formatCode="0">
                  <c:v>22.022812837552038</c:v>
                </c:pt>
                <c:pt idx="14" formatCode="0">
                  <c:v>22.121436241368613</c:v>
                </c:pt>
                <c:pt idx="15" formatCode="0">
                  <c:v>23.175111563245935</c:v>
                </c:pt>
                <c:pt idx="16" formatCode="0">
                  <c:v>23.998837834684981</c:v>
                </c:pt>
                <c:pt idx="17" formatCode="0">
                  <c:v>25.757286397326766</c:v>
                </c:pt>
                <c:pt idx="18" formatCode="0">
                  <c:v>29.465165884612432</c:v>
                </c:pt>
                <c:pt idx="19" formatCode="0">
                  <c:v>30.88415379460929</c:v>
                </c:pt>
                <c:pt idx="20" formatCode="0">
                  <c:v>37.226011162767946</c:v>
                </c:pt>
                <c:pt idx="21" formatCode="0">
                  <c:v>42.788500534670234</c:v>
                </c:pt>
                <c:pt idx="22" formatCode="0">
                  <c:v>45.456621319792617</c:v>
                </c:pt>
                <c:pt idx="23" formatCode="0">
                  <c:v>50.962163758777955</c:v>
                </c:pt>
                <c:pt idx="24" formatCode="0">
                  <c:v>74.241950609565492</c:v>
                </c:pt>
                <c:pt idx="25" formatCode="0">
                  <c:v>103.04713069320374</c:v>
                </c:pt>
                <c:pt idx="26" formatCode="0">
                  <c:v>112.9505851915001</c:v>
                </c:pt>
                <c:pt idx="27" formatCode="0">
                  <c:v>117.98462702615097</c:v>
                </c:pt>
                <c:pt idx="28" formatCode="0">
                  <c:v>162.05299155488598</c:v>
                </c:pt>
                <c:pt idx="29" formatCode="0">
                  <c:v>167.78940868378479</c:v>
                </c:pt>
                <c:pt idx="30" formatCode="0">
                  <c:v>177.8677208695299</c:v>
                </c:pt>
              </c:numCache>
            </c:numRef>
          </c:val>
        </c:ser>
        <c:dLbls>
          <c:dLblPos val="outEnd"/>
          <c:showLegendKey val="0"/>
          <c:showVal val="1"/>
          <c:showCatName val="0"/>
          <c:showSerName val="0"/>
          <c:showPercent val="0"/>
          <c:showBubbleSize val="0"/>
        </c:dLbls>
        <c:gapWidth val="150"/>
        <c:axId val="116884608"/>
        <c:axId val="116896896"/>
      </c:barChart>
      <c:catAx>
        <c:axId val="116884608"/>
        <c:scaling>
          <c:orientation val="minMax"/>
        </c:scaling>
        <c:delete val="0"/>
        <c:axPos val="b"/>
        <c:majorTickMark val="out"/>
        <c:minorTickMark val="none"/>
        <c:tickLblPos val="nextTo"/>
        <c:txPr>
          <a:bodyPr rot="-5400000" vert="horz"/>
          <a:lstStyle/>
          <a:p>
            <a:pPr>
              <a:defRPr/>
            </a:pPr>
            <a:endParaRPr lang="de-DE"/>
          </a:p>
        </c:txPr>
        <c:crossAx val="116896896"/>
        <c:crosses val="autoZero"/>
        <c:auto val="1"/>
        <c:lblAlgn val="ctr"/>
        <c:lblOffset val="100"/>
        <c:noMultiLvlLbl val="0"/>
      </c:catAx>
      <c:valAx>
        <c:axId val="116896896"/>
        <c:scaling>
          <c:orientation val="minMax"/>
          <c:max val="180"/>
        </c:scaling>
        <c:delete val="0"/>
        <c:axPos val="l"/>
        <c:title>
          <c:tx>
            <c:rich>
              <a:bodyPr rot="-5400000" vert="horz"/>
              <a:lstStyle/>
              <a:p>
                <a:pPr>
                  <a:defRPr/>
                </a:pPr>
                <a:r>
                  <a:rPr lang="de-AT" dirty="0"/>
                  <a:t>Autobahn-km</a:t>
                </a:r>
                <a:r>
                  <a:rPr lang="de-AT" baseline="0" dirty="0"/>
                  <a:t> / Mio. </a:t>
                </a:r>
                <a:r>
                  <a:rPr lang="de-AT" baseline="0" dirty="0" err="1"/>
                  <a:t>EW</a:t>
                </a:r>
                <a:endParaRPr lang="de-AT" dirty="0"/>
              </a:p>
            </c:rich>
          </c:tx>
          <c:layout>
            <c:manualLayout>
              <c:xMode val="edge"/>
              <c:yMode val="edge"/>
              <c:x val="1.6050360876081995E-2"/>
              <c:y val="0.20751484788727179"/>
            </c:manualLayout>
          </c:layout>
          <c:overlay val="0"/>
        </c:title>
        <c:numFmt formatCode="0" sourceLinked="1"/>
        <c:majorTickMark val="out"/>
        <c:minorTickMark val="none"/>
        <c:tickLblPos val="nextTo"/>
        <c:crossAx val="116884608"/>
        <c:crosses val="autoZero"/>
        <c:crossBetween val="between"/>
      </c:valAx>
    </c:plotArea>
    <c:plotVisOnly val="1"/>
    <c:dispBlanksAs val="gap"/>
    <c:showDLblsOverMax val="0"/>
  </c:chart>
  <c:spPr>
    <a:ln>
      <a:noFill/>
    </a:ln>
  </c:spPr>
  <c:txPr>
    <a:bodyPr/>
    <a:lstStyle/>
    <a:p>
      <a:pPr>
        <a:defRPr sz="1200">
          <a:latin typeface="Arial" pitchFamily="34" charset="0"/>
          <a:cs typeface="Arial" pitchFamily="34" charset="0"/>
        </a:defRPr>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322631772477717"/>
          <c:y val="3.0000176152477586E-2"/>
          <c:w val="0.81141389934953778"/>
          <c:h val="0.63901248921066078"/>
        </c:manualLayout>
      </c:layout>
      <c:barChart>
        <c:barDir val="col"/>
        <c:grouping val="clustered"/>
        <c:varyColors val="0"/>
        <c:ser>
          <c:idx val="0"/>
          <c:order val="0"/>
          <c:tx>
            <c:strRef>
              <c:f>Tabelle1!$L$5</c:f>
              <c:strCache>
                <c:ptCount val="1"/>
                <c:pt idx="0">
                  <c:v>2006</c:v>
                </c:pt>
              </c:strCache>
            </c:strRef>
          </c:tx>
          <c:invertIfNegative val="0"/>
          <c:dLbls>
            <c:txPr>
              <a:bodyPr rot="-5400000" vert="horz"/>
              <a:lstStyle/>
              <a:p>
                <a:pPr>
                  <a:defRPr/>
                </a:pPr>
                <a:endParaRPr lang="de-DE"/>
              </a:p>
            </c:txPr>
            <c:dLblPos val="outEnd"/>
            <c:showLegendKey val="0"/>
            <c:showVal val="1"/>
            <c:showCatName val="0"/>
            <c:showSerName val="0"/>
            <c:showPercent val="0"/>
            <c:showBubbleSize val="0"/>
            <c:showLeaderLines val="0"/>
          </c:dLbls>
          <c:cat>
            <c:strRef>
              <c:f>Tabelle1!$K$6:$K$11</c:f>
              <c:strCache>
                <c:ptCount val="6"/>
                <c:pt idx="0">
                  <c:v>Wechsel</c:v>
                </c:pt>
                <c:pt idx="1">
                  <c:v>Schoberpass</c:v>
                </c:pt>
                <c:pt idx="2">
                  <c:v>Tarvis</c:v>
                </c:pt>
                <c:pt idx="3">
                  <c:v>Tauern</c:v>
                </c:pt>
                <c:pt idx="4">
                  <c:v>Brenner</c:v>
                </c:pt>
                <c:pt idx="5">
                  <c:v>Semmering</c:v>
                </c:pt>
              </c:strCache>
            </c:strRef>
          </c:cat>
          <c:val>
            <c:numRef>
              <c:f>Tabelle1!$L$6:$L$11</c:f>
              <c:numCache>
                <c:formatCode>General</c:formatCode>
                <c:ptCount val="6"/>
                <c:pt idx="0">
                  <c:v>0.3</c:v>
                </c:pt>
                <c:pt idx="1">
                  <c:v>6</c:v>
                </c:pt>
                <c:pt idx="2">
                  <c:v>6.5</c:v>
                </c:pt>
                <c:pt idx="3">
                  <c:v>8</c:v>
                </c:pt>
                <c:pt idx="4">
                  <c:v>11.6</c:v>
                </c:pt>
                <c:pt idx="5">
                  <c:v>8.5</c:v>
                </c:pt>
              </c:numCache>
            </c:numRef>
          </c:val>
        </c:ser>
        <c:ser>
          <c:idx val="1"/>
          <c:order val="1"/>
          <c:tx>
            <c:strRef>
              <c:f>Tabelle1!$M$5</c:f>
              <c:strCache>
                <c:ptCount val="1"/>
                <c:pt idx="0">
                  <c:v>2013</c:v>
                </c:pt>
              </c:strCache>
            </c:strRef>
          </c:tx>
          <c:invertIfNegative val="0"/>
          <c:dLbls>
            <c:txPr>
              <a:bodyPr rot="-5400000" vert="horz"/>
              <a:lstStyle/>
              <a:p>
                <a:pPr>
                  <a:defRPr/>
                </a:pPr>
                <a:endParaRPr lang="de-DE"/>
              </a:p>
            </c:txPr>
            <c:dLblPos val="outEnd"/>
            <c:showLegendKey val="0"/>
            <c:showVal val="1"/>
            <c:showCatName val="0"/>
            <c:showSerName val="0"/>
            <c:showPercent val="0"/>
            <c:showBubbleSize val="0"/>
            <c:showLeaderLines val="0"/>
          </c:dLbls>
          <c:cat>
            <c:strRef>
              <c:f>Tabelle1!$K$6:$K$11</c:f>
              <c:strCache>
                <c:ptCount val="6"/>
                <c:pt idx="0">
                  <c:v>Wechsel</c:v>
                </c:pt>
                <c:pt idx="1">
                  <c:v>Schoberpass</c:v>
                </c:pt>
                <c:pt idx="2">
                  <c:v>Tarvis</c:v>
                </c:pt>
                <c:pt idx="3">
                  <c:v>Tauern</c:v>
                </c:pt>
                <c:pt idx="4">
                  <c:v>Brenner</c:v>
                </c:pt>
                <c:pt idx="5">
                  <c:v>Semmering</c:v>
                </c:pt>
              </c:strCache>
            </c:strRef>
          </c:cat>
          <c:val>
            <c:numRef>
              <c:f>Tabelle1!$M$6:$M$11</c:f>
              <c:numCache>
                <c:formatCode>General</c:formatCode>
                <c:ptCount val="6"/>
                <c:pt idx="0">
                  <c:v>0.3</c:v>
                </c:pt>
                <c:pt idx="1">
                  <c:v>4.5999999999999996</c:v>
                </c:pt>
                <c:pt idx="2">
                  <c:v>7</c:v>
                </c:pt>
                <c:pt idx="3">
                  <c:v>7.9</c:v>
                </c:pt>
                <c:pt idx="4">
                  <c:v>11.7</c:v>
                </c:pt>
                <c:pt idx="5">
                  <c:v>11.9</c:v>
                </c:pt>
              </c:numCache>
            </c:numRef>
          </c:val>
        </c:ser>
        <c:dLbls>
          <c:dLblPos val="outEnd"/>
          <c:showLegendKey val="0"/>
          <c:showVal val="1"/>
          <c:showCatName val="0"/>
          <c:showSerName val="0"/>
          <c:showPercent val="0"/>
          <c:showBubbleSize val="0"/>
        </c:dLbls>
        <c:gapWidth val="150"/>
        <c:axId val="116412416"/>
        <c:axId val="116413952"/>
      </c:barChart>
      <c:catAx>
        <c:axId val="116412416"/>
        <c:scaling>
          <c:orientation val="minMax"/>
        </c:scaling>
        <c:delete val="0"/>
        <c:axPos val="b"/>
        <c:majorTickMark val="out"/>
        <c:minorTickMark val="none"/>
        <c:tickLblPos val="nextTo"/>
        <c:crossAx val="116413952"/>
        <c:crosses val="autoZero"/>
        <c:auto val="1"/>
        <c:lblAlgn val="ctr"/>
        <c:lblOffset val="100"/>
        <c:noMultiLvlLbl val="0"/>
      </c:catAx>
      <c:valAx>
        <c:axId val="116413952"/>
        <c:scaling>
          <c:orientation val="minMax"/>
        </c:scaling>
        <c:delete val="0"/>
        <c:axPos val="l"/>
        <c:title>
          <c:tx>
            <c:rich>
              <a:bodyPr rot="-5400000" vert="horz"/>
              <a:lstStyle/>
              <a:p>
                <a:pPr>
                  <a:defRPr/>
                </a:pPr>
                <a:r>
                  <a:rPr lang="en-US"/>
                  <a:t>Bahn-Güteraufkommen (Mio. Tonnen)</a:t>
                </a:r>
              </a:p>
            </c:rich>
          </c:tx>
          <c:layout>
            <c:manualLayout>
              <c:xMode val="edge"/>
              <c:yMode val="edge"/>
              <c:x val="3.2206119162640902E-3"/>
              <c:y val="6.2426876640419945E-2"/>
            </c:manualLayout>
          </c:layout>
          <c:overlay val="0"/>
        </c:title>
        <c:numFmt formatCode="General" sourceLinked="1"/>
        <c:majorTickMark val="out"/>
        <c:minorTickMark val="none"/>
        <c:tickLblPos val="nextTo"/>
        <c:crossAx val="116412416"/>
        <c:crosses val="autoZero"/>
        <c:crossBetween val="between"/>
      </c:valAx>
    </c:plotArea>
    <c:legend>
      <c:legendPos val="r"/>
      <c:layout>
        <c:manualLayout>
          <c:xMode val="edge"/>
          <c:yMode val="edge"/>
          <c:x val="0.25356131208236654"/>
          <c:y val="5.5861837270341233E-2"/>
          <c:w val="0.3116560792219813"/>
          <c:h val="0.2056096587926509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322631772477717"/>
          <c:y val="3.0000176152477586E-2"/>
          <c:w val="0.81141389934953778"/>
          <c:h val="0.63901248921066078"/>
        </c:manualLayout>
      </c:layout>
      <c:barChart>
        <c:barDir val="col"/>
        <c:grouping val="clustered"/>
        <c:varyColors val="0"/>
        <c:ser>
          <c:idx val="0"/>
          <c:order val="0"/>
          <c:tx>
            <c:strRef>
              <c:f>Tabelle1!$L$5</c:f>
              <c:strCache>
                <c:ptCount val="1"/>
                <c:pt idx="0">
                  <c:v>2006</c:v>
                </c:pt>
              </c:strCache>
            </c:strRef>
          </c:tx>
          <c:invertIfNegative val="0"/>
          <c:dLbls>
            <c:txPr>
              <a:bodyPr rot="-5400000" vert="horz"/>
              <a:lstStyle/>
              <a:p>
                <a:pPr>
                  <a:defRPr/>
                </a:pPr>
                <a:endParaRPr lang="de-DE"/>
              </a:p>
            </c:txPr>
            <c:dLblPos val="outEnd"/>
            <c:showLegendKey val="0"/>
            <c:showVal val="1"/>
            <c:showCatName val="0"/>
            <c:showSerName val="0"/>
            <c:showPercent val="0"/>
            <c:showBubbleSize val="0"/>
            <c:showLeaderLines val="0"/>
          </c:dLbls>
          <c:cat>
            <c:strRef>
              <c:f>Tabelle1!$K$6:$K$11</c:f>
              <c:strCache>
                <c:ptCount val="6"/>
                <c:pt idx="0">
                  <c:v>Wechsel</c:v>
                </c:pt>
                <c:pt idx="1">
                  <c:v>Schoberpass</c:v>
                </c:pt>
                <c:pt idx="2">
                  <c:v>Tarvis</c:v>
                </c:pt>
                <c:pt idx="3">
                  <c:v>Tauern</c:v>
                </c:pt>
                <c:pt idx="4">
                  <c:v>Brenner</c:v>
                </c:pt>
                <c:pt idx="5">
                  <c:v>Semmering</c:v>
                </c:pt>
              </c:strCache>
            </c:strRef>
          </c:cat>
          <c:val>
            <c:numRef>
              <c:f>Tabelle1!$L$6:$L$11</c:f>
              <c:numCache>
                <c:formatCode>General</c:formatCode>
                <c:ptCount val="6"/>
                <c:pt idx="0">
                  <c:v>0.3</c:v>
                </c:pt>
                <c:pt idx="1">
                  <c:v>6</c:v>
                </c:pt>
                <c:pt idx="2">
                  <c:v>6.5</c:v>
                </c:pt>
                <c:pt idx="3">
                  <c:v>8</c:v>
                </c:pt>
                <c:pt idx="4">
                  <c:v>11.6</c:v>
                </c:pt>
                <c:pt idx="5">
                  <c:v>8.5</c:v>
                </c:pt>
              </c:numCache>
            </c:numRef>
          </c:val>
        </c:ser>
        <c:ser>
          <c:idx val="1"/>
          <c:order val="1"/>
          <c:tx>
            <c:strRef>
              <c:f>Tabelle1!$M$5</c:f>
              <c:strCache>
                <c:ptCount val="1"/>
                <c:pt idx="0">
                  <c:v>2013</c:v>
                </c:pt>
              </c:strCache>
            </c:strRef>
          </c:tx>
          <c:invertIfNegative val="0"/>
          <c:dLbls>
            <c:txPr>
              <a:bodyPr rot="-5400000" vert="horz"/>
              <a:lstStyle/>
              <a:p>
                <a:pPr>
                  <a:defRPr/>
                </a:pPr>
                <a:endParaRPr lang="de-DE"/>
              </a:p>
            </c:txPr>
            <c:dLblPos val="outEnd"/>
            <c:showLegendKey val="0"/>
            <c:showVal val="1"/>
            <c:showCatName val="0"/>
            <c:showSerName val="0"/>
            <c:showPercent val="0"/>
            <c:showBubbleSize val="0"/>
            <c:showLeaderLines val="0"/>
          </c:dLbls>
          <c:cat>
            <c:strRef>
              <c:f>Tabelle1!$K$6:$K$11</c:f>
              <c:strCache>
                <c:ptCount val="6"/>
                <c:pt idx="0">
                  <c:v>Wechsel</c:v>
                </c:pt>
                <c:pt idx="1">
                  <c:v>Schoberpass</c:v>
                </c:pt>
                <c:pt idx="2">
                  <c:v>Tarvis</c:v>
                </c:pt>
                <c:pt idx="3">
                  <c:v>Tauern</c:v>
                </c:pt>
                <c:pt idx="4">
                  <c:v>Brenner</c:v>
                </c:pt>
                <c:pt idx="5">
                  <c:v>Semmering</c:v>
                </c:pt>
              </c:strCache>
            </c:strRef>
          </c:cat>
          <c:val>
            <c:numRef>
              <c:f>Tabelle1!$M$6:$M$11</c:f>
              <c:numCache>
                <c:formatCode>General</c:formatCode>
                <c:ptCount val="6"/>
                <c:pt idx="0">
                  <c:v>0.3</c:v>
                </c:pt>
                <c:pt idx="1">
                  <c:v>4.5999999999999996</c:v>
                </c:pt>
                <c:pt idx="2">
                  <c:v>7</c:v>
                </c:pt>
                <c:pt idx="3">
                  <c:v>7.9</c:v>
                </c:pt>
                <c:pt idx="4">
                  <c:v>11.7</c:v>
                </c:pt>
                <c:pt idx="5">
                  <c:v>11.9</c:v>
                </c:pt>
              </c:numCache>
            </c:numRef>
          </c:val>
        </c:ser>
        <c:dLbls>
          <c:dLblPos val="outEnd"/>
          <c:showLegendKey val="0"/>
          <c:showVal val="1"/>
          <c:showCatName val="0"/>
          <c:showSerName val="0"/>
          <c:showPercent val="0"/>
          <c:showBubbleSize val="0"/>
        </c:dLbls>
        <c:gapWidth val="150"/>
        <c:axId val="116452352"/>
        <c:axId val="116462336"/>
      </c:barChart>
      <c:catAx>
        <c:axId val="116452352"/>
        <c:scaling>
          <c:orientation val="minMax"/>
        </c:scaling>
        <c:delete val="0"/>
        <c:axPos val="b"/>
        <c:majorTickMark val="out"/>
        <c:minorTickMark val="none"/>
        <c:tickLblPos val="nextTo"/>
        <c:crossAx val="116462336"/>
        <c:crosses val="autoZero"/>
        <c:auto val="1"/>
        <c:lblAlgn val="ctr"/>
        <c:lblOffset val="100"/>
        <c:noMultiLvlLbl val="0"/>
      </c:catAx>
      <c:valAx>
        <c:axId val="116462336"/>
        <c:scaling>
          <c:orientation val="minMax"/>
        </c:scaling>
        <c:delete val="0"/>
        <c:axPos val="l"/>
        <c:title>
          <c:tx>
            <c:rich>
              <a:bodyPr rot="-5400000" vert="horz"/>
              <a:lstStyle/>
              <a:p>
                <a:pPr>
                  <a:defRPr/>
                </a:pPr>
                <a:r>
                  <a:rPr lang="en-US"/>
                  <a:t>Bahn-Güteraufkommen (Mio. Tonnen)</a:t>
                </a:r>
              </a:p>
            </c:rich>
          </c:tx>
          <c:layout>
            <c:manualLayout>
              <c:xMode val="edge"/>
              <c:yMode val="edge"/>
              <c:x val="3.2206119162640902E-3"/>
              <c:y val="6.2426876640419945E-2"/>
            </c:manualLayout>
          </c:layout>
          <c:overlay val="0"/>
        </c:title>
        <c:numFmt formatCode="General" sourceLinked="1"/>
        <c:majorTickMark val="out"/>
        <c:minorTickMark val="none"/>
        <c:tickLblPos val="nextTo"/>
        <c:crossAx val="116452352"/>
        <c:crosses val="autoZero"/>
        <c:crossBetween val="between"/>
      </c:valAx>
    </c:plotArea>
    <c:legend>
      <c:legendPos val="r"/>
      <c:layout>
        <c:manualLayout>
          <c:xMode val="edge"/>
          <c:yMode val="edge"/>
          <c:x val="0.25356131208236654"/>
          <c:y val="5.5861837270341233E-2"/>
          <c:w val="0.3116560792219813"/>
          <c:h val="0.20560965879265092"/>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136690647482799E-2"/>
          <c:y val="8.6956521739130543E-2"/>
          <c:w val="0.90623726993296205"/>
          <c:h val="0.78260869565218005"/>
        </c:manualLayout>
      </c:layout>
      <c:barChart>
        <c:barDir val="bar"/>
        <c:grouping val="clustered"/>
        <c:varyColors val="0"/>
        <c:ser>
          <c:idx val="1"/>
          <c:order val="0"/>
          <c:tx>
            <c:strRef>
              <c:f>Sheet1!$A$2</c:f>
              <c:strCache>
                <c:ptCount val="1"/>
                <c:pt idx="0">
                  <c:v>Preis geringer Kundenwert</c:v>
                </c:pt>
              </c:strCache>
            </c:strRef>
          </c:tx>
          <c:spPr>
            <a:solidFill>
              <a:schemeClr val="hlink"/>
            </a:solidFill>
            <a:ln w="16281">
              <a:noFill/>
              <a:prstDash val="solid"/>
            </a:ln>
          </c:spPr>
          <c:invertIfNegative val="0"/>
          <c:dPt>
            <c:idx val="0"/>
            <c:invertIfNegative val="0"/>
            <c:bubble3D val="0"/>
            <c:spPr>
              <a:solidFill>
                <a:srgbClr val="000000">
                  <a:lumMod val="50000"/>
                  <a:lumOff val="50000"/>
                </a:srgbClr>
              </a:solidFill>
              <a:ln w="16281">
                <a:noFill/>
                <a:prstDash val="solid"/>
              </a:ln>
            </c:spPr>
          </c:dPt>
          <c:dPt>
            <c:idx val="1"/>
            <c:invertIfNegative val="0"/>
            <c:bubble3D val="0"/>
            <c:spPr>
              <a:solidFill>
                <a:srgbClr val="959595">
                  <a:lumMod val="40000"/>
                  <a:lumOff val="60000"/>
                </a:srgbClr>
              </a:solidFill>
              <a:ln w="16281">
                <a:noFill/>
                <a:prstDash val="solid"/>
              </a:ln>
            </c:spPr>
          </c:dPt>
          <c:dPt>
            <c:idx val="2"/>
            <c:invertIfNegative val="0"/>
            <c:bubble3D val="0"/>
            <c:spPr>
              <a:solidFill>
                <a:srgbClr val="C9C4AE"/>
              </a:solidFill>
              <a:ln w="16281">
                <a:noFill/>
                <a:prstDash val="solid"/>
              </a:ln>
            </c:spPr>
          </c:dPt>
          <c:dPt>
            <c:idx val="3"/>
            <c:invertIfNegative val="0"/>
            <c:bubble3D val="0"/>
            <c:spPr>
              <a:solidFill>
                <a:srgbClr val="C00000"/>
              </a:solidFill>
              <a:ln w="16281">
                <a:noFill/>
                <a:prstDash val="solid"/>
              </a:ln>
            </c:spPr>
          </c:dPt>
          <c:dPt>
            <c:idx val="4"/>
            <c:invertIfNegative val="0"/>
            <c:bubble3D val="0"/>
            <c:spPr>
              <a:solidFill>
                <a:srgbClr val="000000"/>
              </a:solidFill>
              <a:ln w="16281">
                <a:noFill/>
                <a:prstDash val="solid"/>
              </a:ln>
            </c:spPr>
          </c:dPt>
          <c:dPt>
            <c:idx val="5"/>
            <c:invertIfNegative val="0"/>
            <c:bubble3D val="0"/>
            <c:spPr>
              <a:solidFill>
                <a:srgbClr val="FF3300"/>
              </a:solidFill>
              <a:ln w="16281">
                <a:noFill/>
                <a:prstDash val="solid"/>
              </a:ln>
            </c:spPr>
          </c:dPt>
          <c:dLbls>
            <c:dLbl>
              <c:idx val="0"/>
              <c:layout>
                <c:manualLayout>
                  <c:x val="-2.2139634057753797E-3"/>
                  <c:y val="-1.3248438772739604E-2"/>
                </c:manualLayout>
              </c:layout>
              <c:numFmt formatCode="0" sourceLinked="0"/>
              <c:spPr>
                <a:noFill/>
                <a:ln w="32562">
                  <a:noFill/>
                </a:ln>
              </c:spPr>
              <c:txPr>
                <a:bodyPr/>
                <a:lstStyle/>
                <a:p>
                  <a:pPr>
                    <a:defRPr sz="897" b="0" i="0" u="none" strike="noStrike" baseline="0">
                      <a:solidFill>
                        <a:schemeClr val="tx2"/>
                      </a:solidFill>
                      <a:latin typeface="Arial"/>
                      <a:ea typeface="Arial"/>
                      <a:cs typeface="Arial"/>
                    </a:defRPr>
                  </a:pPr>
                  <a:endParaRPr lang="de-DE"/>
                </a:p>
              </c:txPr>
              <c:dLblPos val="outEnd"/>
              <c:showLegendKey val="0"/>
              <c:showVal val="1"/>
              <c:showCatName val="0"/>
              <c:showSerName val="0"/>
              <c:showPercent val="0"/>
              <c:showBubbleSize val="0"/>
            </c:dLbl>
            <c:numFmt formatCode="0" sourceLinked="0"/>
            <c:spPr>
              <a:noFill/>
              <a:ln w="32562">
                <a:noFill/>
              </a:ln>
            </c:spPr>
            <c:txPr>
              <a:bodyPr/>
              <a:lstStyle/>
              <a:p>
                <a:pPr>
                  <a:defRPr sz="897" b="0" i="0" u="none" strike="noStrike" baseline="0">
                    <a:solidFill>
                      <a:schemeClr val="tx1"/>
                    </a:solidFill>
                    <a:latin typeface="Arial"/>
                    <a:ea typeface="Arial"/>
                    <a:cs typeface="Arial"/>
                  </a:defRPr>
                </a:pPr>
                <a:endParaRPr lang="de-DE"/>
              </a:p>
            </c:txPr>
            <c:showLegendKey val="0"/>
            <c:showVal val="1"/>
            <c:showCatName val="0"/>
            <c:showSerName val="0"/>
            <c:showPercent val="0"/>
            <c:showBubbleSize val="0"/>
            <c:showLeaderLines val="0"/>
          </c:dLbls>
          <c:cat>
            <c:numRef>
              <c:f>Sheet1!$B$1:$F$1</c:f>
              <c:numCache>
                <c:formatCode>General</c:formatCode>
                <c:ptCount val="5"/>
              </c:numCache>
            </c:numRef>
          </c:cat>
          <c:val>
            <c:numRef>
              <c:f>Sheet1!$B$2:$F$2</c:f>
              <c:numCache>
                <c:formatCode>General</c:formatCode>
                <c:ptCount val="5"/>
                <c:pt idx="0">
                  <c:v>47.965221454486951</c:v>
                </c:pt>
                <c:pt idx="1">
                  <c:v>38.202579945208562</c:v>
                </c:pt>
                <c:pt idx="2">
                  <c:v>53.608545588334223</c:v>
                </c:pt>
                <c:pt idx="3">
                  <c:v>44.224906743342295</c:v>
                </c:pt>
                <c:pt idx="4">
                  <c:v>15.65826457596585</c:v>
                </c:pt>
              </c:numCache>
            </c:numRef>
          </c:val>
        </c:ser>
        <c:dLbls>
          <c:showLegendKey val="0"/>
          <c:showVal val="1"/>
          <c:showCatName val="0"/>
          <c:showSerName val="0"/>
          <c:showPercent val="0"/>
          <c:showBubbleSize val="0"/>
        </c:dLbls>
        <c:gapWidth val="45"/>
        <c:axId val="252647296"/>
        <c:axId val="252648832"/>
      </c:barChart>
      <c:catAx>
        <c:axId val="252647296"/>
        <c:scaling>
          <c:orientation val="maxMin"/>
        </c:scaling>
        <c:delete val="0"/>
        <c:axPos val="l"/>
        <c:numFmt formatCode="General" sourceLinked="1"/>
        <c:majorTickMark val="out"/>
        <c:minorTickMark val="none"/>
        <c:tickLblPos val="nextTo"/>
        <c:spPr>
          <a:ln w="4070">
            <a:solidFill>
              <a:srgbClr val="000000"/>
            </a:solidFill>
            <a:prstDash val="solid"/>
          </a:ln>
        </c:spPr>
        <c:txPr>
          <a:bodyPr rot="0" vert="horz"/>
          <a:lstStyle/>
          <a:p>
            <a:pPr>
              <a:defRPr sz="609" b="0" i="0" u="none" strike="noStrike" baseline="0">
                <a:solidFill>
                  <a:schemeClr val="tx1"/>
                </a:solidFill>
                <a:latin typeface="Arial"/>
                <a:ea typeface="Arial"/>
                <a:cs typeface="Arial"/>
              </a:defRPr>
            </a:pPr>
            <a:endParaRPr lang="de-DE"/>
          </a:p>
        </c:txPr>
        <c:crossAx val="252648832"/>
        <c:crosses val="autoZero"/>
        <c:auto val="1"/>
        <c:lblAlgn val="ctr"/>
        <c:lblOffset val="100"/>
        <c:tickLblSkip val="1"/>
        <c:tickMarkSkip val="1"/>
        <c:noMultiLvlLbl val="0"/>
      </c:catAx>
      <c:valAx>
        <c:axId val="252648832"/>
        <c:scaling>
          <c:orientation val="minMax"/>
          <c:max val="65"/>
          <c:min val="0"/>
        </c:scaling>
        <c:delete val="1"/>
        <c:axPos val="t"/>
        <c:numFmt formatCode="General" sourceLinked="1"/>
        <c:majorTickMark val="out"/>
        <c:minorTickMark val="none"/>
        <c:tickLblPos val="none"/>
        <c:crossAx val="252647296"/>
        <c:crosses val="autoZero"/>
        <c:crossBetween val="between"/>
        <c:majorUnit val="10"/>
        <c:minorUnit val="5"/>
      </c:valAx>
      <c:spPr>
        <a:noFill/>
        <a:ln w="32562">
          <a:noFill/>
        </a:ln>
      </c:spPr>
    </c:plotArea>
    <c:plotVisOnly val="1"/>
    <c:dispBlanksAs val="gap"/>
    <c:showDLblsOverMax val="0"/>
  </c:chart>
  <c:spPr>
    <a:noFill/>
    <a:ln>
      <a:noFill/>
    </a:ln>
  </c:spPr>
  <c:txPr>
    <a:bodyPr/>
    <a:lstStyle/>
    <a:p>
      <a:pPr>
        <a:defRPr sz="1090" b="1" i="0" u="none" strike="noStrike" baseline="0">
          <a:solidFill>
            <a:schemeClr val="tx1"/>
          </a:solidFill>
          <a:latin typeface="Times New Roman"/>
          <a:ea typeface="Times New Roman"/>
          <a:cs typeface="Times New Roman"/>
        </a:defRPr>
      </a:pPr>
      <a:endParaRPr lang="de-DE"/>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136690647482646E-2"/>
          <c:y val="8.6956521739130543E-2"/>
          <c:w val="0.90623726993296305"/>
          <c:h val="0.78260869565217905"/>
        </c:manualLayout>
      </c:layout>
      <c:barChart>
        <c:barDir val="bar"/>
        <c:grouping val="clustered"/>
        <c:varyColors val="0"/>
        <c:ser>
          <c:idx val="1"/>
          <c:order val="0"/>
          <c:tx>
            <c:strRef>
              <c:f>Sheet1!$A$2</c:f>
              <c:strCache>
                <c:ptCount val="1"/>
                <c:pt idx="0">
                  <c:v>Preis geringer Kundenwert</c:v>
                </c:pt>
              </c:strCache>
            </c:strRef>
          </c:tx>
          <c:spPr>
            <a:solidFill>
              <a:schemeClr val="hlink"/>
            </a:solidFill>
            <a:ln w="16281">
              <a:noFill/>
              <a:prstDash val="solid"/>
            </a:ln>
          </c:spPr>
          <c:invertIfNegative val="0"/>
          <c:dPt>
            <c:idx val="0"/>
            <c:invertIfNegative val="0"/>
            <c:bubble3D val="0"/>
            <c:spPr>
              <a:solidFill>
                <a:srgbClr val="000000">
                  <a:lumMod val="50000"/>
                  <a:lumOff val="50000"/>
                </a:srgbClr>
              </a:solidFill>
              <a:ln w="16281">
                <a:noFill/>
                <a:prstDash val="solid"/>
              </a:ln>
            </c:spPr>
          </c:dPt>
          <c:dPt>
            <c:idx val="1"/>
            <c:invertIfNegative val="0"/>
            <c:bubble3D val="0"/>
            <c:spPr>
              <a:solidFill>
                <a:srgbClr val="959595">
                  <a:lumMod val="40000"/>
                  <a:lumOff val="60000"/>
                </a:srgbClr>
              </a:solidFill>
              <a:ln w="16281">
                <a:noFill/>
                <a:prstDash val="solid"/>
              </a:ln>
            </c:spPr>
          </c:dPt>
          <c:dPt>
            <c:idx val="2"/>
            <c:invertIfNegative val="0"/>
            <c:bubble3D val="0"/>
            <c:spPr>
              <a:solidFill>
                <a:srgbClr val="C9C4AE"/>
              </a:solidFill>
              <a:ln w="16281">
                <a:noFill/>
                <a:prstDash val="solid"/>
              </a:ln>
            </c:spPr>
          </c:dPt>
          <c:dPt>
            <c:idx val="3"/>
            <c:invertIfNegative val="0"/>
            <c:bubble3D val="0"/>
            <c:spPr>
              <a:solidFill>
                <a:srgbClr val="C00000"/>
              </a:solidFill>
              <a:ln w="16281">
                <a:noFill/>
                <a:prstDash val="solid"/>
              </a:ln>
            </c:spPr>
          </c:dPt>
          <c:dPt>
            <c:idx val="4"/>
            <c:invertIfNegative val="0"/>
            <c:bubble3D val="0"/>
            <c:spPr>
              <a:solidFill>
                <a:srgbClr val="000000"/>
              </a:solidFill>
              <a:ln w="16281">
                <a:noFill/>
                <a:prstDash val="solid"/>
              </a:ln>
            </c:spPr>
          </c:dPt>
          <c:dPt>
            <c:idx val="5"/>
            <c:invertIfNegative val="0"/>
            <c:bubble3D val="0"/>
            <c:spPr>
              <a:solidFill>
                <a:srgbClr val="FF3300"/>
              </a:solidFill>
              <a:ln w="16281">
                <a:noFill/>
                <a:prstDash val="solid"/>
              </a:ln>
            </c:spPr>
          </c:dPt>
          <c:dLbls>
            <c:dLbl>
              <c:idx val="0"/>
              <c:layout>
                <c:manualLayout>
                  <c:x val="-2.2139634057753797E-3"/>
                  <c:y val="-1.3248438772739604E-2"/>
                </c:manualLayout>
              </c:layout>
              <c:tx>
                <c:rich>
                  <a:bodyPr/>
                  <a:lstStyle/>
                  <a:p>
                    <a:r>
                      <a:rPr lang="en-US" dirty="0">
                        <a:solidFill>
                          <a:schemeClr val="tx1"/>
                        </a:solidFill>
                      </a:rPr>
                      <a:t>37</a:t>
                    </a:r>
                  </a:p>
                </c:rich>
              </c:tx>
              <c:dLblPos val="outEnd"/>
              <c:showLegendKey val="0"/>
              <c:showVal val="1"/>
              <c:showCatName val="0"/>
              <c:showSerName val="0"/>
              <c:showPercent val="0"/>
              <c:showBubbleSize val="0"/>
            </c:dLbl>
            <c:dLbl>
              <c:idx val="1"/>
              <c:tx>
                <c:rich>
                  <a:bodyPr/>
                  <a:lstStyle/>
                  <a:p>
                    <a:r>
                      <a:rPr lang="en-US" dirty="0">
                        <a:solidFill>
                          <a:schemeClr val="tx1"/>
                        </a:solidFill>
                      </a:rPr>
                      <a:t>36</a:t>
                    </a:r>
                  </a:p>
                </c:rich>
              </c:tx>
              <c:showLegendKey val="0"/>
              <c:showVal val="1"/>
              <c:showCatName val="0"/>
              <c:showSerName val="0"/>
              <c:showPercent val="0"/>
              <c:showBubbleSize val="0"/>
            </c:dLbl>
            <c:numFmt formatCode="0" sourceLinked="0"/>
            <c:spPr>
              <a:noFill/>
              <a:ln w="32562">
                <a:noFill/>
              </a:ln>
            </c:spPr>
            <c:txPr>
              <a:bodyPr/>
              <a:lstStyle/>
              <a:p>
                <a:pPr>
                  <a:defRPr sz="897" b="0" i="0" u="none" strike="noStrike" baseline="0">
                    <a:ln>
                      <a:noFill/>
                    </a:ln>
                    <a:solidFill>
                      <a:schemeClr val="tx1"/>
                    </a:solidFill>
                    <a:latin typeface="Arial"/>
                    <a:ea typeface="Arial"/>
                    <a:cs typeface="Arial"/>
                  </a:defRPr>
                </a:pPr>
                <a:endParaRPr lang="de-DE"/>
              </a:p>
            </c:txPr>
            <c:showLegendKey val="0"/>
            <c:showVal val="1"/>
            <c:showCatName val="0"/>
            <c:showSerName val="0"/>
            <c:showPercent val="0"/>
            <c:showBubbleSize val="0"/>
            <c:showLeaderLines val="0"/>
          </c:dLbls>
          <c:cat>
            <c:numRef>
              <c:f>Sheet1!$B$1:$F$1</c:f>
              <c:numCache>
                <c:formatCode>General</c:formatCode>
                <c:ptCount val="5"/>
              </c:numCache>
            </c:numRef>
          </c:cat>
          <c:val>
            <c:numRef>
              <c:f>Sheet1!$B$2:$F$2</c:f>
              <c:numCache>
                <c:formatCode>General</c:formatCode>
                <c:ptCount val="5"/>
                <c:pt idx="0">
                  <c:v>36.610514758954473</c:v>
                </c:pt>
                <c:pt idx="1">
                  <c:v>35.922887970087949</c:v>
                </c:pt>
                <c:pt idx="2">
                  <c:v>47.698615119066012</c:v>
                </c:pt>
                <c:pt idx="3">
                  <c:v>48.104560103612251</c:v>
                </c:pt>
                <c:pt idx="4">
                  <c:v>30.558001671435896</c:v>
                </c:pt>
              </c:numCache>
            </c:numRef>
          </c:val>
        </c:ser>
        <c:dLbls>
          <c:showLegendKey val="0"/>
          <c:showVal val="1"/>
          <c:showCatName val="0"/>
          <c:showSerName val="0"/>
          <c:showPercent val="0"/>
          <c:showBubbleSize val="0"/>
        </c:dLbls>
        <c:gapWidth val="45"/>
        <c:axId val="252717312"/>
        <c:axId val="252722560"/>
      </c:barChart>
      <c:catAx>
        <c:axId val="252717312"/>
        <c:scaling>
          <c:orientation val="maxMin"/>
        </c:scaling>
        <c:delete val="0"/>
        <c:axPos val="l"/>
        <c:numFmt formatCode="General" sourceLinked="1"/>
        <c:majorTickMark val="out"/>
        <c:minorTickMark val="none"/>
        <c:tickLblPos val="nextTo"/>
        <c:spPr>
          <a:ln w="4070">
            <a:solidFill>
              <a:srgbClr val="000000"/>
            </a:solidFill>
            <a:prstDash val="solid"/>
          </a:ln>
        </c:spPr>
        <c:txPr>
          <a:bodyPr rot="0" vert="horz"/>
          <a:lstStyle/>
          <a:p>
            <a:pPr>
              <a:defRPr sz="609" b="0" i="0" u="none" strike="noStrike" baseline="0">
                <a:solidFill>
                  <a:schemeClr val="tx1"/>
                </a:solidFill>
                <a:latin typeface="Arial"/>
                <a:ea typeface="Arial"/>
                <a:cs typeface="Arial"/>
              </a:defRPr>
            </a:pPr>
            <a:endParaRPr lang="de-DE"/>
          </a:p>
        </c:txPr>
        <c:crossAx val="252722560"/>
        <c:crosses val="autoZero"/>
        <c:auto val="1"/>
        <c:lblAlgn val="ctr"/>
        <c:lblOffset val="100"/>
        <c:tickLblSkip val="1"/>
        <c:tickMarkSkip val="1"/>
        <c:noMultiLvlLbl val="0"/>
      </c:catAx>
      <c:valAx>
        <c:axId val="252722560"/>
        <c:scaling>
          <c:orientation val="minMax"/>
          <c:max val="65"/>
          <c:min val="0"/>
        </c:scaling>
        <c:delete val="1"/>
        <c:axPos val="t"/>
        <c:numFmt formatCode="General" sourceLinked="1"/>
        <c:majorTickMark val="out"/>
        <c:minorTickMark val="none"/>
        <c:tickLblPos val="none"/>
        <c:crossAx val="252717312"/>
        <c:crosses val="autoZero"/>
        <c:crossBetween val="between"/>
        <c:majorUnit val="10"/>
        <c:minorUnit val="5"/>
      </c:valAx>
      <c:spPr>
        <a:noFill/>
        <a:ln w="32562">
          <a:noFill/>
        </a:ln>
      </c:spPr>
    </c:plotArea>
    <c:plotVisOnly val="1"/>
    <c:dispBlanksAs val="gap"/>
    <c:showDLblsOverMax val="0"/>
  </c:chart>
  <c:spPr>
    <a:noFill/>
    <a:ln>
      <a:noFill/>
    </a:ln>
  </c:spPr>
  <c:txPr>
    <a:bodyPr/>
    <a:lstStyle/>
    <a:p>
      <a:pPr>
        <a:defRPr sz="1090" b="1" i="0" u="none" strike="noStrike" baseline="0">
          <a:solidFill>
            <a:schemeClr val="tx1"/>
          </a:solidFill>
          <a:latin typeface="Times New Roman"/>
          <a:ea typeface="Times New Roman"/>
          <a:cs typeface="Times New Roman"/>
        </a:defRPr>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dirty="0"/>
              <a:t>Euro pro </a:t>
            </a:r>
            <a:r>
              <a:rPr lang="en-US" dirty="0" err="1"/>
              <a:t>verladener</a:t>
            </a:r>
            <a:r>
              <a:rPr lang="en-US" dirty="0"/>
              <a:t> </a:t>
            </a:r>
            <a:r>
              <a:rPr lang="en-US" dirty="0" err="1"/>
              <a:t>Tonne</a:t>
            </a:r>
            <a:r>
              <a:rPr lang="en-US" dirty="0"/>
              <a:t>
</a:t>
            </a:r>
          </a:p>
        </c:rich>
      </c:tx>
      <c:layout>
        <c:manualLayout>
          <c:xMode val="edge"/>
          <c:yMode val="edge"/>
          <c:x val="3.7728832598847038E-2"/>
          <c:y val="5.9872032359216315E-2"/>
        </c:manualLayout>
      </c:layout>
      <c:overlay val="1"/>
    </c:title>
    <c:autoTitleDeleted val="0"/>
    <c:plotArea>
      <c:layout>
        <c:manualLayout>
          <c:layoutTarget val="inner"/>
          <c:xMode val="edge"/>
          <c:yMode val="edge"/>
          <c:x val="5.8432934926958828E-2"/>
          <c:y val="0.16369779775036333"/>
          <c:w val="0.9240898300681698"/>
          <c:h val="0.63128331545928007"/>
        </c:manualLayout>
      </c:layout>
      <c:barChart>
        <c:barDir val="col"/>
        <c:grouping val="clustered"/>
        <c:varyColors val="0"/>
        <c:ser>
          <c:idx val="0"/>
          <c:order val="0"/>
          <c:invertIfNegative val="0"/>
          <c:cat>
            <c:strRef>
              <c:f>Bahn!$B$46:$B$47</c:f>
              <c:strCache>
                <c:ptCount val="2"/>
                <c:pt idx="0">
                  <c:v>Anschlussbahn</c:v>
                </c:pt>
                <c:pt idx="1">
                  <c:v>Straße</c:v>
                </c:pt>
              </c:strCache>
            </c:strRef>
          </c:cat>
          <c:val>
            <c:numRef>
              <c:f>Bahn!$C$46:$C$47</c:f>
              <c:numCache>
                <c:formatCode>0.00</c:formatCode>
                <c:ptCount val="2"/>
                <c:pt idx="0">
                  <c:v>0.11764705882352941</c:v>
                </c:pt>
                <c:pt idx="1">
                  <c:v>4.46571450245857</c:v>
                </c:pt>
              </c:numCache>
            </c:numRef>
          </c:val>
        </c:ser>
        <c:dLbls>
          <c:dLblPos val="outEnd"/>
          <c:showLegendKey val="0"/>
          <c:showVal val="1"/>
          <c:showCatName val="0"/>
          <c:showSerName val="0"/>
          <c:showPercent val="0"/>
          <c:showBubbleSize val="0"/>
        </c:dLbls>
        <c:gapWidth val="150"/>
        <c:axId val="192211584"/>
        <c:axId val="191111552"/>
      </c:barChart>
      <c:catAx>
        <c:axId val="192211584"/>
        <c:scaling>
          <c:orientation val="minMax"/>
        </c:scaling>
        <c:delete val="0"/>
        <c:axPos val="b"/>
        <c:majorTickMark val="out"/>
        <c:minorTickMark val="none"/>
        <c:tickLblPos val="nextTo"/>
        <c:crossAx val="191111552"/>
        <c:crosses val="autoZero"/>
        <c:auto val="1"/>
        <c:lblAlgn val="ctr"/>
        <c:lblOffset val="100"/>
        <c:noMultiLvlLbl val="0"/>
      </c:catAx>
      <c:valAx>
        <c:axId val="191111552"/>
        <c:scaling>
          <c:orientation val="minMax"/>
        </c:scaling>
        <c:delete val="1"/>
        <c:axPos val="l"/>
        <c:numFmt formatCode="0.00" sourceLinked="1"/>
        <c:majorTickMark val="out"/>
        <c:minorTickMark val="none"/>
        <c:tickLblPos val="nextTo"/>
        <c:crossAx val="192211584"/>
        <c:crosses val="autoZero"/>
        <c:crossBetween val="between"/>
      </c:valAx>
    </c:plotArea>
    <c:plotVisOnly val="1"/>
    <c:dispBlanksAs val="gap"/>
    <c:showDLblsOverMax val="0"/>
  </c:chart>
  <c:spPr>
    <a:ln>
      <a:noFill/>
    </a:ln>
  </c:spPr>
  <c:txPr>
    <a:bodyPr/>
    <a:lstStyle/>
    <a:p>
      <a:pPr>
        <a:defRPr sz="1600">
          <a:latin typeface="Arial" pitchFamily="34" charset="0"/>
          <a:cs typeface="Arial" pitchFamily="34" charset="0"/>
        </a:defRPr>
      </a:pPr>
      <a:endParaRPr lang="de-D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136690647482799E-2"/>
          <c:y val="8.6956521739130543E-2"/>
          <c:w val="0.90623726993296205"/>
          <c:h val="0.78260869565217905"/>
        </c:manualLayout>
      </c:layout>
      <c:barChart>
        <c:barDir val="bar"/>
        <c:grouping val="clustered"/>
        <c:varyColors val="0"/>
        <c:ser>
          <c:idx val="1"/>
          <c:order val="0"/>
          <c:tx>
            <c:strRef>
              <c:f>Sheet1!$A$2</c:f>
              <c:strCache>
                <c:ptCount val="1"/>
                <c:pt idx="0">
                  <c:v>Preis geringer Kundenwert</c:v>
                </c:pt>
              </c:strCache>
            </c:strRef>
          </c:tx>
          <c:spPr>
            <a:solidFill>
              <a:schemeClr val="hlink"/>
            </a:solidFill>
            <a:ln w="16281">
              <a:noFill/>
              <a:prstDash val="solid"/>
            </a:ln>
          </c:spPr>
          <c:invertIfNegative val="0"/>
          <c:dPt>
            <c:idx val="0"/>
            <c:invertIfNegative val="0"/>
            <c:bubble3D val="0"/>
            <c:spPr>
              <a:solidFill>
                <a:srgbClr val="000000">
                  <a:lumMod val="50000"/>
                  <a:lumOff val="50000"/>
                </a:srgbClr>
              </a:solidFill>
              <a:ln w="16281">
                <a:noFill/>
                <a:prstDash val="solid"/>
              </a:ln>
            </c:spPr>
          </c:dPt>
          <c:dPt>
            <c:idx val="1"/>
            <c:invertIfNegative val="0"/>
            <c:bubble3D val="0"/>
            <c:spPr>
              <a:solidFill>
                <a:srgbClr val="959595">
                  <a:lumMod val="40000"/>
                  <a:lumOff val="60000"/>
                </a:srgbClr>
              </a:solidFill>
              <a:ln w="16281">
                <a:noFill/>
                <a:prstDash val="solid"/>
              </a:ln>
            </c:spPr>
          </c:dPt>
          <c:dPt>
            <c:idx val="2"/>
            <c:invertIfNegative val="0"/>
            <c:bubble3D val="0"/>
            <c:spPr>
              <a:solidFill>
                <a:srgbClr val="C9C4AE"/>
              </a:solidFill>
              <a:ln w="16281">
                <a:noFill/>
                <a:prstDash val="solid"/>
              </a:ln>
            </c:spPr>
          </c:dPt>
          <c:dPt>
            <c:idx val="3"/>
            <c:invertIfNegative val="0"/>
            <c:bubble3D val="0"/>
            <c:spPr>
              <a:solidFill>
                <a:srgbClr val="C00000"/>
              </a:solidFill>
              <a:ln w="16281">
                <a:noFill/>
                <a:prstDash val="solid"/>
              </a:ln>
            </c:spPr>
          </c:dPt>
          <c:dPt>
            <c:idx val="4"/>
            <c:invertIfNegative val="0"/>
            <c:bubble3D val="0"/>
            <c:spPr>
              <a:solidFill>
                <a:srgbClr val="000000"/>
              </a:solidFill>
              <a:ln w="16281">
                <a:noFill/>
                <a:prstDash val="solid"/>
              </a:ln>
            </c:spPr>
          </c:dPt>
          <c:dPt>
            <c:idx val="5"/>
            <c:invertIfNegative val="0"/>
            <c:bubble3D val="0"/>
            <c:spPr>
              <a:solidFill>
                <a:srgbClr val="FF3300"/>
              </a:solidFill>
              <a:ln w="16281">
                <a:noFill/>
                <a:prstDash val="solid"/>
              </a:ln>
            </c:spPr>
          </c:dPt>
          <c:dLbls>
            <c:dLbl>
              <c:idx val="0"/>
              <c:layout>
                <c:manualLayout>
                  <c:x val="-2.2139634057753797E-3"/>
                  <c:y val="-1.3248438772739604E-2"/>
                </c:manualLayout>
              </c:layout>
              <c:tx>
                <c:rich>
                  <a:bodyPr/>
                  <a:lstStyle/>
                  <a:p>
                    <a:r>
                      <a:rPr lang="en-US" dirty="0">
                        <a:solidFill>
                          <a:schemeClr val="tx1"/>
                        </a:solidFill>
                      </a:rPr>
                      <a:t>34</a:t>
                    </a:r>
                  </a:p>
                </c:rich>
              </c:tx>
              <c:dLblPos val="outEnd"/>
              <c:showLegendKey val="0"/>
              <c:showVal val="1"/>
              <c:showCatName val="0"/>
              <c:showSerName val="0"/>
              <c:showPercent val="0"/>
              <c:showBubbleSize val="0"/>
            </c:dLbl>
            <c:numFmt formatCode="0" sourceLinked="0"/>
            <c:spPr>
              <a:noFill/>
              <a:ln w="32562">
                <a:noFill/>
              </a:ln>
            </c:spPr>
            <c:txPr>
              <a:bodyPr/>
              <a:lstStyle/>
              <a:p>
                <a:pPr>
                  <a:defRPr sz="897" b="0" i="0" u="none" strike="noStrike" baseline="0">
                    <a:solidFill>
                      <a:schemeClr val="tx1"/>
                    </a:solidFill>
                    <a:latin typeface="Arial"/>
                    <a:ea typeface="Arial"/>
                    <a:cs typeface="Arial"/>
                  </a:defRPr>
                </a:pPr>
                <a:endParaRPr lang="de-DE"/>
              </a:p>
            </c:txPr>
            <c:showLegendKey val="0"/>
            <c:showVal val="1"/>
            <c:showCatName val="0"/>
            <c:showSerName val="0"/>
            <c:showPercent val="0"/>
            <c:showBubbleSize val="0"/>
            <c:showLeaderLines val="0"/>
          </c:dLbls>
          <c:cat>
            <c:numRef>
              <c:f>Sheet1!$B$1:$F$1</c:f>
              <c:numCache>
                <c:formatCode>General</c:formatCode>
                <c:ptCount val="5"/>
              </c:numCache>
            </c:numRef>
          </c:cat>
          <c:val>
            <c:numRef>
              <c:f>Sheet1!$B$2:$F$2</c:f>
              <c:numCache>
                <c:formatCode>General</c:formatCode>
                <c:ptCount val="5"/>
                <c:pt idx="0">
                  <c:v>33.776484679624403</c:v>
                </c:pt>
                <c:pt idx="1">
                  <c:v>30.043590778806681</c:v>
                </c:pt>
                <c:pt idx="2">
                  <c:v>40.325837662636992</c:v>
                </c:pt>
                <c:pt idx="3">
                  <c:v>47.158383824832008</c:v>
                </c:pt>
                <c:pt idx="4">
                  <c:v>20.12334893547612</c:v>
                </c:pt>
              </c:numCache>
            </c:numRef>
          </c:val>
        </c:ser>
        <c:dLbls>
          <c:showLegendKey val="0"/>
          <c:showVal val="1"/>
          <c:showCatName val="0"/>
          <c:showSerName val="0"/>
          <c:showPercent val="0"/>
          <c:showBubbleSize val="0"/>
        </c:dLbls>
        <c:gapWidth val="45"/>
        <c:axId val="252450688"/>
        <c:axId val="252451840"/>
      </c:barChart>
      <c:catAx>
        <c:axId val="252450688"/>
        <c:scaling>
          <c:orientation val="maxMin"/>
        </c:scaling>
        <c:delete val="0"/>
        <c:axPos val="l"/>
        <c:numFmt formatCode="General" sourceLinked="1"/>
        <c:majorTickMark val="out"/>
        <c:minorTickMark val="none"/>
        <c:tickLblPos val="nextTo"/>
        <c:spPr>
          <a:ln w="4070">
            <a:solidFill>
              <a:srgbClr val="000000"/>
            </a:solidFill>
            <a:prstDash val="solid"/>
          </a:ln>
        </c:spPr>
        <c:txPr>
          <a:bodyPr rot="0" vert="horz"/>
          <a:lstStyle/>
          <a:p>
            <a:pPr>
              <a:defRPr sz="609" b="0" i="0" u="none" strike="noStrike" baseline="0">
                <a:solidFill>
                  <a:schemeClr val="tx1"/>
                </a:solidFill>
                <a:latin typeface="Arial"/>
                <a:ea typeface="Arial"/>
                <a:cs typeface="Arial"/>
              </a:defRPr>
            </a:pPr>
            <a:endParaRPr lang="de-DE"/>
          </a:p>
        </c:txPr>
        <c:crossAx val="252451840"/>
        <c:crosses val="autoZero"/>
        <c:auto val="1"/>
        <c:lblAlgn val="ctr"/>
        <c:lblOffset val="100"/>
        <c:tickLblSkip val="1"/>
        <c:tickMarkSkip val="1"/>
        <c:noMultiLvlLbl val="0"/>
      </c:catAx>
      <c:valAx>
        <c:axId val="252451840"/>
        <c:scaling>
          <c:orientation val="minMax"/>
          <c:max val="65"/>
          <c:min val="0"/>
        </c:scaling>
        <c:delete val="1"/>
        <c:axPos val="t"/>
        <c:numFmt formatCode="General" sourceLinked="1"/>
        <c:majorTickMark val="out"/>
        <c:minorTickMark val="none"/>
        <c:tickLblPos val="none"/>
        <c:crossAx val="252450688"/>
        <c:crosses val="autoZero"/>
        <c:crossBetween val="between"/>
        <c:majorUnit val="10"/>
        <c:minorUnit val="5"/>
      </c:valAx>
      <c:spPr>
        <a:noFill/>
        <a:ln w="32562">
          <a:noFill/>
        </a:ln>
      </c:spPr>
    </c:plotArea>
    <c:plotVisOnly val="1"/>
    <c:dispBlanksAs val="gap"/>
    <c:showDLblsOverMax val="0"/>
  </c:chart>
  <c:spPr>
    <a:noFill/>
    <a:ln>
      <a:noFill/>
    </a:ln>
  </c:spPr>
  <c:txPr>
    <a:bodyPr/>
    <a:lstStyle/>
    <a:p>
      <a:pPr>
        <a:defRPr sz="1090" b="1" i="0" u="none" strike="noStrike" baseline="0">
          <a:solidFill>
            <a:schemeClr val="tx1"/>
          </a:solidFill>
          <a:latin typeface="Times New Roman"/>
          <a:ea typeface="Times New Roman"/>
          <a:cs typeface="Times New Roman"/>
        </a:defRPr>
      </a:pPr>
      <a:endParaRPr lang="de-DE"/>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136690647482799E-2"/>
          <c:y val="8.6956521739130543E-2"/>
          <c:w val="0.90623726993296205"/>
          <c:h val="0.78260869565218005"/>
        </c:manualLayout>
      </c:layout>
      <c:barChart>
        <c:barDir val="bar"/>
        <c:grouping val="clustered"/>
        <c:varyColors val="0"/>
        <c:ser>
          <c:idx val="1"/>
          <c:order val="0"/>
          <c:tx>
            <c:strRef>
              <c:f>Sheet1!$A$2</c:f>
              <c:strCache>
                <c:ptCount val="1"/>
                <c:pt idx="0">
                  <c:v>Preis geringer Kundenwert</c:v>
                </c:pt>
              </c:strCache>
            </c:strRef>
          </c:tx>
          <c:spPr>
            <a:solidFill>
              <a:schemeClr val="hlink"/>
            </a:solidFill>
            <a:ln w="16281">
              <a:noFill/>
              <a:prstDash val="solid"/>
            </a:ln>
          </c:spPr>
          <c:invertIfNegative val="0"/>
          <c:dPt>
            <c:idx val="0"/>
            <c:invertIfNegative val="0"/>
            <c:bubble3D val="0"/>
            <c:spPr>
              <a:solidFill>
                <a:srgbClr val="000000">
                  <a:lumMod val="50000"/>
                  <a:lumOff val="50000"/>
                </a:srgbClr>
              </a:solidFill>
              <a:ln w="16281">
                <a:noFill/>
                <a:prstDash val="solid"/>
              </a:ln>
            </c:spPr>
          </c:dPt>
          <c:dPt>
            <c:idx val="1"/>
            <c:invertIfNegative val="0"/>
            <c:bubble3D val="0"/>
            <c:spPr>
              <a:solidFill>
                <a:srgbClr val="959595">
                  <a:lumMod val="40000"/>
                  <a:lumOff val="60000"/>
                </a:srgbClr>
              </a:solidFill>
              <a:ln w="16281">
                <a:noFill/>
                <a:prstDash val="solid"/>
              </a:ln>
            </c:spPr>
          </c:dPt>
          <c:dPt>
            <c:idx val="2"/>
            <c:invertIfNegative val="0"/>
            <c:bubble3D val="0"/>
            <c:spPr>
              <a:solidFill>
                <a:srgbClr val="C9C4AE"/>
              </a:solidFill>
              <a:ln w="16281">
                <a:noFill/>
                <a:prstDash val="solid"/>
              </a:ln>
            </c:spPr>
          </c:dPt>
          <c:dPt>
            <c:idx val="3"/>
            <c:invertIfNegative val="0"/>
            <c:bubble3D val="0"/>
            <c:spPr>
              <a:solidFill>
                <a:srgbClr val="C00000"/>
              </a:solidFill>
              <a:ln w="16281">
                <a:noFill/>
                <a:prstDash val="solid"/>
              </a:ln>
            </c:spPr>
          </c:dPt>
          <c:dPt>
            <c:idx val="4"/>
            <c:invertIfNegative val="0"/>
            <c:bubble3D val="0"/>
            <c:spPr>
              <a:solidFill>
                <a:srgbClr val="000000"/>
              </a:solidFill>
              <a:ln w="16281">
                <a:noFill/>
                <a:prstDash val="solid"/>
              </a:ln>
            </c:spPr>
          </c:dPt>
          <c:dPt>
            <c:idx val="5"/>
            <c:invertIfNegative val="0"/>
            <c:bubble3D val="0"/>
            <c:spPr>
              <a:solidFill>
                <a:srgbClr val="FF3300"/>
              </a:solidFill>
              <a:ln w="16281">
                <a:noFill/>
                <a:prstDash val="solid"/>
              </a:ln>
            </c:spPr>
          </c:dPt>
          <c:dLbls>
            <c:dLbl>
              <c:idx val="0"/>
              <c:layout>
                <c:manualLayout>
                  <c:x val="-2.2139634057753797E-3"/>
                  <c:y val="-1.3248438772739604E-2"/>
                </c:manualLayout>
              </c:layout>
              <c:numFmt formatCode="0" sourceLinked="0"/>
              <c:spPr>
                <a:noFill/>
                <a:ln w="32562">
                  <a:noFill/>
                </a:ln>
              </c:spPr>
              <c:txPr>
                <a:bodyPr/>
                <a:lstStyle/>
                <a:p>
                  <a:pPr>
                    <a:defRPr sz="897" b="0" i="0" u="none" strike="noStrike" baseline="0">
                      <a:solidFill>
                        <a:schemeClr val="tx2"/>
                      </a:solidFill>
                      <a:latin typeface="Arial"/>
                      <a:ea typeface="Arial"/>
                      <a:cs typeface="Arial"/>
                    </a:defRPr>
                  </a:pPr>
                  <a:endParaRPr lang="de-DE"/>
                </a:p>
              </c:txPr>
              <c:dLblPos val="outEnd"/>
              <c:showLegendKey val="0"/>
              <c:showVal val="1"/>
              <c:showCatName val="0"/>
              <c:showSerName val="0"/>
              <c:showPercent val="0"/>
              <c:showBubbleSize val="0"/>
            </c:dLbl>
            <c:numFmt formatCode="0" sourceLinked="0"/>
            <c:spPr>
              <a:noFill/>
              <a:ln w="32562">
                <a:noFill/>
              </a:ln>
            </c:spPr>
            <c:txPr>
              <a:bodyPr/>
              <a:lstStyle/>
              <a:p>
                <a:pPr>
                  <a:defRPr sz="897" b="0" i="0" u="none" strike="noStrike" baseline="0">
                    <a:solidFill>
                      <a:schemeClr val="tx1"/>
                    </a:solidFill>
                    <a:latin typeface="Arial"/>
                    <a:ea typeface="Arial"/>
                    <a:cs typeface="Arial"/>
                  </a:defRPr>
                </a:pPr>
                <a:endParaRPr lang="de-DE"/>
              </a:p>
            </c:txPr>
            <c:showLegendKey val="0"/>
            <c:showVal val="1"/>
            <c:showCatName val="0"/>
            <c:showSerName val="0"/>
            <c:showPercent val="0"/>
            <c:showBubbleSize val="0"/>
            <c:showLeaderLines val="0"/>
          </c:dLbls>
          <c:cat>
            <c:numRef>
              <c:f>Sheet1!$B$1:$F$1</c:f>
              <c:numCache>
                <c:formatCode>General</c:formatCode>
                <c:ptCount val="5"/>
              </c:numCache>
            </c:numRef>
          </c:cat>
          <c:val>
            <c:numRef>
              <c:f>Sheet1!$B$2:$F$2</c:f>
              <c:numCache>
                <c:formatCode>General</c:formatCode>
                <c:ptCount val="5"/>
                <c:pt idx="0">
                  <c:v>12.11936828933894</c:v>
                </c:pt>
                <c:pt idx="1">
                  <c:v>29.541453475720086</c:v>
                </c:pt>
                <c:pt idx="2">
                  <c:v>49.392105385615672</c:v>
                </c:pt>
                <c:pt idx="3">
                  <c:v>54.098830558581021</c:v>
                </c:pt>
                <c:pt idx="4">
                  <c:v>23.7989818920333</c:v>
                </c:pt>
              </c:numCache>
            </c:numRef>
          </c:val>
        </c:ser>
        <c:dLbls>
          <c:showLegendKey val="0"/>
          <c:showVal val="1"/>
          <c:showCatName val="0"/>
          <c:showSerName val="0"/>
          <c:showPercent val="0"/>
          <c:showBubbleSize val="0"/>
        </c:dLbls>
        <c:gapWidth val="45"/>
        <c:axId val="251971072"/>
        <c:axId val="251972608"/>
      </c:barChart>
      <c:catAx>
        <c:axId val="251971072"/>
        <c:scaling>
          <c:orientation val="maxMin"/>
        </c:scaling>
        <c:delete val="0"/>
        <c:axPos val="l"/>
        <c:numFmt formatCode="General" sourceLinked="1"/>
        <c:majorTickMark val="out"/>
        <c:minorTickMark val="none"/>
        <c:tickLblPos val="nextTo"/>
        <c:spPr>
          <a:ln w="4070">
            <a:solidFill>
              <a:srgbClr val="000000"/>
            </a:solidFill>
            <a:prstDash val="solid"/>
          </a:ln>
        </c:spPr>
        <c:txPr>
          <a:bodyPr rot="0" vert="horz"/>
          <a:lstStyle/>
          <a:p>
            <a:pPr>
              <a:defRPr sz="609" b="0" i="0" u="none" strike="noStrike" baseline="0">
                <a:solidFill>
                  <a:schemeClr val="tx1"/>
                </a:solidFill>
                <a:latin typeface="Arial"/>
                <a:ea typeface="Arial"/>
                <a:cs typeface="Arial"/>
              </a:defRPr>
            </a:pPr>
            <a:endParaRPr lang="de-DE"/>
          </a:p>
        </c:txPr>
        <c:crossAx val="251972608"/>
        <c:crosses val="autoZero"/>
        <c:auto val="1"/>
        <c:lblAlgn val="ctr"/>
        <c:lblOffset val="100"/>
        <c:tickLblSkip val="1"/>
        <c:tickMarkSkip val="1"/>
        <c:noMultiLvlLbl val="0"/>
      </c:catAx>
      <c:valAx>
        <c:axId val="251972608"/>
        <c:scaling>
          <c:orientation val="minMax"/>
          <c:max val="65"/>
          <c:min val="0"/>
        </c:scaling>
        <c:delete val="1"/>
        <c:axPos val="t"/>
        <c:numFmt formatCode="General" sourceLinked="1"/>
        <c:majorTickMark val="out"/>
        <c:minorTickMark val="none"/>
        <c:tickLblPos val="none"/>
        <c:crossAx val="251971072"/>
        <c:crosses val="autoZero"/>
        <c:crossBetween val="between"/>
        <c:majorUnit val="10"/>
        <c:minorUnit val="5"/>
      </c:valAx>
      <c:spPr>
        <a:noFill/>
        <a:ln w="32562">
          <a:noFill/>
        </a:ln>
      </c:spPr>
    </c:plotArea>
    <c:plotVisOnly val="1"/>
    <c:dispBlanksAs val="gap"/>
    <c:showDLblsOverMax val="0"/>
  </c:chart>
  <c:spPr>
    <a:noFill/>
    <a:ln>
      <a:noFill/>
    </a:ln>
  </c:spPr>
  <c:txPr>
    <a:bodyPr/>
    <a:lstStyle/>
    <a:p>
      <a:pPr>
        <a:defRPr sz="1090" b="1" i="0" u="none" strike="noStrike" baseline="0">
          <a:solidFill>
            <a:schemeClr val="tx1"/>
          </a:solidFill>
          <a:latin typeface="Times New Roman"/>
          <a:ea typeface="Times New Roman"/>
          <a:cs typeface="Times New Roman"/>
        </a:defRPr>
      </a:pPr>
      <a:endParaRPr lang="de-DE"/>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ÖBB Postbus: ca. 400 Mio. € Gesamtertrag</a:t>
            </a:r>
          </a:p>
        </c:rich>
      </c:tx>
      <c:layout>
        <c:manualLayout>
          <c:xMode val="edge"/>
          <c:yMode val="edge"/>
          <c:x val="0.17737605463676903"/>
          <c:y val="0"/>
        </c:manualLayout>
      </c:layout>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5105445617945232"/>
          <c:y val="0.2160115538321529"/>
          <c:w val="0.611310852843998"/>
          <c:h val="0.57596130257587153"/>
        </c:manualLayout>
      </c:layout>
      <c:pie3DChart>
        <c:varyColors val="1"/>
        <c:ser>
          <c:idx val="0"/>
          <c:order val="0"/>
          <c:explosion val="42"/>
          <c:dLbls>
            <c:dLbl>
              <c:idx val="0"/>
              <c:layout>
                <c:manualLayout>
                  <c:x val="8.9965397923875437E-2"/>
                  <c:y val="1.8233614961327149E-2"/>
                </c:manualLayout>
              </c:layout>
              <c:dLblPos val="bestFit"/>
              <c:showLegendKey val="0"/>
              <c:showVal val="0"/>
              <c:showCatName val="1"/>
              <c:showSerName val="0"/>
              <c:showPercent val="1"/>
              <c:showBubbleSize val="0"/>
            </c:dLbl>
            <c:dLbl>
              <c:idx val="1"/>
              <c:layout>
                <c:manualLayout>
                  <c:x val="6.228373702422145E-2"/>
                  <c:y val="-4.5584037403317956E-2"/>
                </c:manualLayout>
              </c:layout>
              <c:dLblPos val="bestFit"/>
              <c:showLegendKey val="0"/>
              <c:showVal val="0"/>
              <c:showCatName val="1"/>
              <c:showSerName val="0"/>
              <c:showPercent val="1"/>
              <c:showBubbleSize val="0"/>
            </c:dLbl>
            <c:dLbl>
              <c:idx val="2"/>
              <c:layout>
                <c:manualLayout>
                  <c:x val="-0.2440240125732144"/>
                  <c:y val="-0.13007751809170898"/>
                </c:manualLayout>
              </c:layout>
              <c:dLblPos val="bestFit"/>
              <c:showLegendKey val="0"/>
              <c:showVal val="0"/>
              <c:showCatName val="1"/>
              <c:showSerName val="0"/>
              <c:showPercent val="1"/>
              <c:showBubbleSize val="0"/>
            </c:dLbl>
            <c:dLbl>
              <c:idx val="3"/>
              <c:layout>
                <c:manualLayout>
                  <c:x val="-4.8442906574394456E-2"/>
                  <c:y val="0"/>
                </c:manualLayout>
              </c:layout>
              <c:dLblPos val="bestFit"/>
              <c:showLegendKey val="0"/>
              <c:showVal val="0"/>
              <c:showCatName val="1"/>
              <c:showSerName val="0"/>
              <c:showPercent val="1"/>
              <c:showBubbleSize val="0"/>
            </c:dLbl>
            <c:dLbl>
              <c:idx val="4"/>
              <c:layout>
                <c:manualLayout>
                  <c:x val="-7.1510957324106117E-2"/>
                  <c:y val="4.1025633662986082E-2"/>
                </c:manualLayout>
              </c:layout>
              <c:dLblPos val="bestFit"/>
              <c:showLegendKey val="0"/>
              <c:showVal val="0"/>
              <c:showCatName val="1"/>
              <c:showSerName val="0"/>
              <c:showPercent val="1"/>
              <c:showBubbleSize val="0"/>
            </c:dLbl>
            <c:dLblPos val="outEnd"/>
            <c:showLegendKey val="0"/>
            <c:showVal val="0"/>
            <c:showCatName val="1"/>
            <c:showSerName val="0"/>
            <c:showPercent val="1"/>
            <c:showBubbleSize val="0"/>
            <c:showLeaderLines val="1"/>
          </c:dLbls>
          <c:cat>
            <c:strRef>
              <c:f>Postbus!$B$5:$B$9</c:f>
              <c:strCache>
                <c:ptCount val="5"/>
                <c:pt idx="0">
                  <c:v>Schüler &amp; Lehrlingsfrei-fahrt</c:v>
                </c:pt>
                <c:pt idx="1">
                  <c:v>Fahrschein-Einnahmen</c:v>
                </c:pt>
                <c:pt idx="2">
                  <c:v>Verbundab-geltung</c:v>
                </c:pt>
                <c:pt idx="3">
                  <c:v>Verkehrs-Bestellungen</c:v>
                </c:pt>
                <c:pt idx="4">
                  <c:v>Sonstige Erlöse</c:v>
                </c:pt>
              </c:strCache>
            </c:strRef>
          </c:cat>
          <c:val>
            <c:numRef>
              <c:f>Postbus!$C$5:$C$9</c:f>
              <c:numCache>
                <c:formatCode>General</c:formatCode>
                <c:ptCount val="5"/>
                <c:pt idx="0">
                  <c:v>113</c:v>
                </c:pt>
                <c:pt idx="1">
                  <c:v>52</c:v>
                </c:pt>
                <c:pt idx="2">
                  <c:v>74</c:v>
                </c:pt>
                <c:pt idx="3">
                  <c:v>140</c:v>
                </c:pt>
                <c:pt idx="4">
                  <c:v>22</c:v>
                </c:pt>
              </c:numCache>
            </c:numRef>
          </c:val>
        </c:ser>
        <c:dLbls>
          <c:dLblPos val="outEnd"/>
          <c:showLegendKey val="0"/>
          <c:showVal val="1"/>
          <c:showCatName val="0"/>
          <c:showSerName val="0"/>
          <c:showPercent val="0"/>
          <c:showBubbleSize val="0"/>
          <c:showLeaderLines val="1"/>
        </c:dLbls>
      </c:pie3DChart>
    </c:plotArea>
    <c:plotVisOnly val="1"/>
    <c:dispBlanksAs val="gap"/>
    <c:showDLblsOverMax val="0"/>
  </c:chart>
  <c:spPr>
    <a:ln>
      <a:noFill/>
    </a:ln>
  </c:spPr>
  <c:txPr>
    <a:bodyPr/>
    <a:lstStyle/>
    <a:p>
      <a:pPr>
        <a:defRPr sz="1100">
          <a:latin typeface="Arial" panose="020B0604020202020204" pitchFamily="34" charset="0"/>
          <a:cs typeface="Arial" panose="020B0604020202020204" pitchFamily="34" charset="0"/>
        </a:defRPr>
      </a:pPr>
      <a:endParaRPr lang="de-D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a:t>1000 Euro pro Jahr und Streckenkilometer</a:t>
            </a:r>
          </a:p>
        </c:rich>
      </c:tx>
      <c:layout>
        <c:manualLayout>
          <c:xMode val="edge"/>
          <c:yMode val="edge"/>
          <c:x val="5.1901012881807859E-2"/>
          <c:y val="5.7599536870630935E-2"/>
        </c:manualLayout>
      </c:layout>
      <c:overlay val="0"/>
    </c:title>
    <c:autoTitleDeleted val="0"/>
    <c:plotArea>
      <c:layout>
        <c:manualLayout>
          <c:layoutTarget val="inner"/>
          <c:xMode val="edge"/>
          <c:yMode val="edge"/>
          <c:x val="0.10704060521846534"/>
          <c:y val="0.20205917442137913"/>
          <c:w val="0.89295939478153463"/>
          <c:h val="0.58044189930804102"/>
        </c:manualLayout>
      </c:layout>
      <c:barChart>
        <c:barDir val="col"/>
        <c:grouping val="clustered"/>
        <c:varyColors val="0"/>
        <c:ser>
          <c:idx val="0"/>
          <c:order val="0"/>
          <c:invertIfNegative val="0"/>
          <c:cat>
            <c:strRef>
              <c:f>Bahn!$B$50:$B$51</c:f>
              <c:strCache>
                <c:ptCount val="2"/>
                <c:pt idx="0">
                  <c:v>Anschlussbahn</c:v>
                </c:pt>
                <c:pt idx="1">
                  <c:v>Straße (LL+G)*</c:v>
                </c:pt>
              </c:strCache>
            </c:strRef>
          </c:cat>
          <c:val>
            <c:numRef>
              <c:f>Bahn!$C$50:$C$51</c:f>
              <c:numCache>
                <c:formatCode>0.0</c:formatCode>
                <c:ptCount val="2"/>
                <c:pt idx="0">
                  <c:v>3.2</c:v>
                </c:pt>
                <c:pt idx="1">
                  <c:v>17.57781240329437</c:v>
                </c:pt>
              </c:numCache>
            </c:numRef>
          </c:val>
        </c:ser>
        <c:dLbls>
          <c:dLblPos val="outEnd"/>
          <c:showLegendKey val="0"/>
          <c:showVal val="1"/>
          <c:showCatName val="0"/>
          <c:showSerName val="0"/>
          <c:showPercent val="0"/>
          <c:showBubbleSize val="0"/>
        </c:dLbls>
        <c:gapWidth val="150"/>
        <c:axId val="191144704"/>
        <c:axId val="191146240"/>
      </c:barChart>
      <c:catAx>
        <c:axId val="191144704"/>
        <c:scaling>
          <c:orientation val="minMax"/>
        </c:scaling>
        <c:delete val="0"/>
        <c:axPos val="b"/>
        <c:majorTickMark val="out"/>
        <c:minorTickMark val="none"/>
        <c:tickLblPos val="nextTo"/>
        <c:crossAx val="191146240"/>
        <c:crosses val="autoZero"/>
        <c:auto val="1"/>
        <c:lblAlgn val="ctr"/>
        <c:lblOffset val="100"/>
        <c:noMultiLvlLbl val="0"/>
      </c:catAx>
      <c:valAx>
        <c:axId val="191146240"/>
        <c:scaling>
          <c:orientation val="minMax"/>
        </c:scaling>
        <c:delete val="1"/>
        <c:axPos val="l"/>
        <c:numFmt formatCode="0.0" sourceLinked="1"/>
        <c:majorTickMark val="out"/>
        <c:minorTickMark val="none"/>
        <c:tickLblPos val="nextTo"/>
        <c:crossAx val="191144704"/>
        <c:crosses val="autoZero"/>
        <c:crossBetween val="between"/>
      </c:valAx>
    </c:plotArea>
    <c:plotVisOnly val="1"/>
    <c:dispBlanksAs val="gap"/>
    <c:showDLblsOverMax val="0"/>
  </c:chart>
  <c:spPr>
    <a:ln>
      <a:noFill/>
    </a:ln>
  </c:spPr>
  <c:txPr>
    <a:bodyPr/>
    <a:lstStyle/>
    <a:p>
      <a:pPr>
        <a:defRPr sz="1600">
          <a:latin typeface="Arial" pitchFamily="34" charset="0"/>
          <a:cs typeface="Arial" pitchFamily="34" charset="0"/>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60277937868015"/>
          <c:y val="4.4693518901940191E-2"/>
          <c:w val="0.4189527986473725"/>
          <c:h val="0.84617643494157213"/>
        </c:manualLayout>
      </c:layout>
      <c:barChart>
        <c:barDir val="col"/>
        <c:grouping val="stacked"/>
        <c:varyColors val="0"/>
        <c:ser>
          <c:idx val="0"/>
          <c:order val="0"/>
          <c:tx>
            <c:strRef>
              <c:f>'Lkw-Güterzug'!$G$6</c:f>
              <c:strCache>
                <c:ptCount val="1"/>
                <c:pt idx="0">
                  <c:v>ungedeckte Infrastruktur-Vollkosten</c:v>
                </c:pt>
              </c:strCache>
            </c:strRef>
          </c:tx>
          <c:spPr>
            <a:solidFill>
              <a:srgbClr val="FFC000"/>
            </a:solidFill>
          </c:spPr>
          <c:invertIfNegative val="0"/>
          <c:cat>
            <c:strRef>
              <c:f>'Lkw-Güterzug'!$H$5:$I$5</c:f>
              <c:strCache>
                <c:ptCount val="2"/>
                <c:pt idx="0">
                  <c:v>schwerer Lkw</c:v>
                </c:pt>
                <c:pt idx="1">
                  <c:v>Güterzug</c:v>
                </c:pt>
              </c:strCache>
            </c:strRef>
          </c:cat>
          <c:val>
            <c:numRef>
              <c:f>'Lkw-Güterzug'!$H$6:$I$6</c:f>
              <c:numCache>
                <c:formatCode>General</c:formatCode>
                <c:ptCount val="2"/>
                <c:pt idx="0">
                  <c:v>19</c:v>
                </c:pt>
                <c:pt idx="1">
                  <c:v>34</c:v>
                </c:pt>
              </c:numCache>
            </c:numRef>
          </c:val>
        </c:ser>
        <c:ser>
          <c:idx val="1"/>
          <c:order val="1"/>
          <c:tx>
            <c:strRef>
              <c:f>'Lkw-Güterzug'!$G$7</c:f>
              <c:strCache>
                <c:ptCount val="1"/>
                <c:pt idx="0">
                  <c:v>Staukosten / Knappheitskosten</c:v>
                </c:pt>
              </c:strCache>
            </c:strRef>
          </c:tx>
          <c:spPr>
            <a:solidFill>
              <a:srgbClr val="00B0F0"/>
            </a:solidFill>
          </c:spPr>
          <c:invertIfNegative val="0"/>
          <c:cat>
            <c:strRef>
              <c:f>'Lkw-Güterzug'!$H$5:$I$5</c:f>
              <c:strCache>
                <c:ptCount val="2"/>
                <c:pt idx="0">
                  <c:v>schwerer Lkw</c:v>
                </c:pt>
                <c:pt idx="1">
                  <c:v>Güterzug</c:v>
                </c:pt>
              </c:strCache>
            </c:strRef>
          </c:cat>
          <c:val>
            <c:numRef>
              <c:f>'Lkw-Güterzug'!$H$7:$I$7</c:f>
              <c:numCache>
                <c:formatCode>General</c:formatCode>
                <c:ptCount val="2"/>
                <c:pt idx="0" formatCode="0">
                  <c:v>16.233640998508779</c:v>
                </c:pt>
              </c:numCache>
            </c:numRef>
          </c:val>
        </c:ser>
        <c:ser>
          <c:idx val="2"/>
          <c:order val="2"/>
          <c:tx>
            <c:strRef>
              <c:f>'Lkw-Güterzug'!$G$8</c:f>
              <c:strCache>
                <c:ptCount val="1"/>
                <c:pt idx="0">
                  <c:v>externe Unfallkosten</c:v>
                </c:pt>
              </c:strCache>
            </c:strRef>
          </c:tx>
          <c:invertIfNegative val="0"/>
          <c:dLbls>
            <c:dLbl>
              <c:idx val="1"/>
              <c:layout>
                <c:manualLayout>
                  <c:x val="8.8301929125930448E-2"/>
                  <c:y val="6.4134288109401983E-3"/>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'Lkw-Güterzug'!$H$5:$I$5</c:f>
              <c:strCache>
                <c:ptCount val="2"/>
                <c:pt idx="0">
                  <c:v>schwerer Lkw</c:v>
                </c:pt>
                <c:pt idx="1">
                  <c:v>Güterzug</c:v>
                </c:pt>
              </c:strCache>
            </c:strRef>
          </c:cat>
          <c:val>
            <c:numRef>
              <c:f>'Lkw-Güterzug'!$H$8:$I$8</c:f>
              <c:numCache>
                <c:formatCode>General</c:formatCode>
                <c:ptCount val="2"/>
                <c:pt idx="0">
                  <c:v>13.4</c:v>
                </c:pt>
                <c:pt idx="1">
                  <c:v>0.2</c:v>
                </c:pt>
              </c:numCache>
            </c:numRef>
          </c:val>
        </c:ser>
        <c:ser>
          <c:idx val="3"/>
          <c:order val="3"/>
          <c:tx>
            <c:strRef>
              <c:f>'Lkw-Güterzug'!$G$9</c:f>
              <c:strCache>
                <c:ptCount val="1"/>
                <c:pt idx="0">
                  <c:v>Klimawandel</c:v>
                </c:pt>
              </c:strCache>
            </c:strRef>
          </c:tx>
          <c:spPr>
            <a:solidFill>
              <a:srgbClr val="FF0000"/>
            </a:solidFill>
          </c:spPr>
          <c:invertIfNegative val="0"/>
          <c:dLbls>
            <c:dLbl>
              <c:idx val="1"/>
              <c:layout>
                <c:manualLayout>
                  <c:x val="8.8301929125930448E-2"/>
                  <c:y val="6.4134288109401985E-2"/>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'Lkw-Güterzug'!$H$5:$I$5</c:f>
              <c:strCache>
                <c:ptCount val="2"/>
                <c:pt idx="0">
                  <c:v>schwerer Lkw</c:v>
                </c:pt>
                <c:pt idx="1">
                  <c:v>Güterzug</c:v>
                </c:pt>
              </c:strCache>
            </c:strRef>
          </c:cat>
          <c:val>
            <c:numRef>
              <c:f>'Lkw-Güterzug'!$H$9:$I$9</c:f>
              <c:numCache>
                <c:formatCode>General</c:formatCode>
                <c:ptCount val="2"/>
                <c:pt idx="0">
                  <c:v>9.8000000000000007</c:v>
                </c:pt>
                <c:pt idx="1">
                  <c:v>0.2</c:v>
                </c:pt>
              </c:numCache>
            </c:numRef>
          </c:val>
        </c:ser>
        <c:ser>
          <c:idx val="4"/>
          <c:order val="4"/>
          <c:tx>
            <c:strRef>
              <c:f>'Lkw-Güterzug'!$G$10</c:f>
              <c:strCache>
                <c:ptCount val="1"/>
                <c:pt idx="0">
                  <c:v>Luftverschmutzung</c:v>
                </c:pt>
              </c:strCache>
            </c:strRef>
          </c:tx>
          <c:spPr>
            <a:solidFill>
              <a:schemeClr val="accent1">
                <a:lumMod val="20000"/>
                <a:lumOff val="80000"/>
              </a:schemeClr>
            </a:solidFill>
          </c:spPr>
          <c:invertIfNegative val="0"/>
          <c:dLbls>
            <c:dLbl>
              <c:idx val="1"/>
              <c:layout>
                <c:manualLayout>
                  <c:x val="8.8301929125930448E-2"/>
                  <c:y val="-3.5273858460171031E-2"/>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'Lkw-Güterzug'!$H$5:$I$5</c:f>
              <c:strCache>
                <c:ptCount val="2"/>
                <c:pt idx="0">
                  <c:v>schwerer Lkw</c:v>
                </c:pt>
                <c:pt idx="1">
                  <c:v>Güterzug</c:v>
                </c:pt>
              </c:strCache>
            </c:strRef>
          </c:cat>
          <c:val>
            <c:numRef>
              <c:f>'Lkw-Güterzug'!$H$10:$I$10</c:f>
              <c:numCache>
                <c:formatCode>General</c:formatCode>
                <c:ptCount val="2"/>
                <c:pt idx="0">
                  <c:v>8.8000000000000007</c:v>
                </c:pt>
                <c:pt idx="1">
                  <c:v>0.9</c:v>
                </c:pt>
              </c:numCache>
            </c:numRef>
          </c:val>
        </c:ser>
        <c:ser>
          <c:idx val="5"/>
          <c:order val="5"/>
          <c:tx>
            <c:strRef>
              <c:f>'Lkw-Güterzug'!$G$11</c:f>
              <c:strCache>
                <c:ptCount val="1"/>
                <c:pt idx="0">
                  <c:v>sonstige externe Kosten</c:v>
                </c:pt>
              </c:strCache>
            </c:strRef>
          </c:tx>
          <c:spPr>
            <a:solidFill>
              <a:schemeClr val="accent1">
                <a:lumMod val="40000"/>
                <a:lumOff val="60000"/>
              </a:schemeClr>
            </a:solidFill>
          </c:spPr>
          <c:invertIfNegative val="0"/>
          <c:cat>
            <c:strRef>
              <c:f>'Lkw-Güterzug'!$H$5:$I$5</c:f>
              <c:strCache>
                <c:ptCount val="2"/>
                <c:pt idx="0">
                  <c:v>schwerer Lkw</c:v>
                </c:pt>
                <c:pt idx="1">
                  <c:v>Güterzug</c:v>
                </c:pt>
              </c:strCache>
            </c:strRef>
          </c:cat>
          <c:val>
            <c:numRef>
              <c:f>'Lkw-Güterzug'!$H$11:$I$11</c:f>
              <c:numCache>
                <c:formatCode>General</c:formatCode>
                <c:ptCount val="2"/>
                <c:pt idx="0">
                  <c:v>12.8</c:v>
                </c:pt>
                <c:pt idx="1">
                  <c:v>5.1000000000000005</c:v>
                </c:pt>
              </c:numCache>
            </c:numRef>
          </c:val>
        </c:ser>
        <c:dLbls>
          <c:dLblPos val="ctr"/>
          <c:showLegendKey val="0"/>
          <c:showVal val="1"/>
          <c:showCatName val="0"/>
          <c:showSerName val="0"/>
          <c:showPercent val="0"/>
          <c:showBubbleSize val="0"/>
        </c:dLbls>
        <c:gapWidth val="150"/>
        <c:overlap val="100"/>
        <c:axId val="192277888"/>
        <c:axId val="41227392"/>
      </c:barChart>
      <c:catAx>
        <c:axId val="192277888"/>
        <c:scaling>
          <c:orientation val="minMax"/>
        </c:scaling>
        <c:delete val="0"/>
        <c:axPos val="b"/>
        <c:majorTickMark val="out"/>
        <c:minorTickMark val="none"/>
        <c:tickLblPos val="nextTo"/>
        <c:crossAx val="41227392"/>
        <c:crosses val="autoZero"/>
        <c:auto val="1"/>
        <c:lblAlgn val="ctr"/>
        <c:lblOffset val="100"/>
        <c:noMultiLvlLbl val="0"/>
      </c:catAx>
      <c:valAx>
        <c:axId val="41227392"/>
        <c:scaling>
          <c:orientation val="minMax"/>
        </c:scaling>
        <c:delete val="0"/>
        <c:axPos val="l"/>
        <c:title>
          <c:tx>
            <c:rich>
              <a:bodyPr rot="-5400000" vert="horz"/>
              <a:lstStyle/>
              <a:p>
                <a:pPr>
                  <a:defRPr/>
                </a:pPr>
                <a:r>
                  <a:rPr lang="en-US"/>
                  <a:t>Durchschnittskosten (Euro pro 1000 Tonnenkilometer)</a:t>
                </a:r>
              </a:p>
            </c:rich>
          </c:tx>
          <c:layout>
            <c:manualLayout>
              <c:xMode val="edge"/>
              <c:yMode val="edge"/>
              <c:x val="2.2556846982279742E-2"/>
              <c:y val="7.7195715627556533E-2"/>
            </c:manualLayout>
          </c:layout>
          <c:overlay val="0"/>
        </c:title>
        <c:numFmt formatCode="General" sourceLinked="1"/>
        <c:majorTickMark val="out"/>
        <c:minorTickMark val="none"/>
        <c:tickLblPos val="nextTo"/>
        <c:crossAx val="192277888"/>
        <c:crosses val="autoZero"/>
        <c:crossBetween val="between"/>
      </c:valAx>
    </c:plotArea>
    <c:legend>
      <c:legendPos val="r"/>
      <c:layout>
        <c:manualLayout>
          <c:xMode val="edge"/>
          <c:yMode val="edge"/>
          <c:x val="0.56206677990639931"/>
          <c:y val="0.10179879003343063"/>
          <c:w val="0.42785491282218646"/>
          <c:h val="0.79640241993313876"/>
        </c:manualLayout>
      </c:layout>
      <c:overlay val="0"/>
    </c:legend>
    <c:plotVisOnly val="1"/>
    <c:dispBlanksAs val="gap"/>
    <c:showDLblsOverMax val="0"/>
  </c:chart>
  <c:spPr>
    <a:ln>
      <a:noFill/>
    </a:ln>
  </c:spPr>
  <c:txPr>
    <a:bodyPr/>
    <a:lstStyle/>
    <a:p>
      <a:pPr>
        <a:defRPr sz="1400"/>
      </a:pPr>
      <a:endParaRPr lang="de-DE"/>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08456949332031"/>
          <c:y val="3.9455004430178714E-2"/>
          <c:w val="0.47903941093698299"/>
          <c:h val="0.78664058712406171"/>
        </c:manualLayout>
      </c:layout>
      <c:barChart>
        <c:barDir val="col"/>
        <c:grouping val="stacked"/>
        <c:varyColors val="0"/>
        <c:ser>
          <c:idx val="0"/>
          <c:order val="0"/>
          <c:tx>
            <c:strRef>
              <c:f>'Externe Kosten Stadt Land'!$A$42</c:f>
              <c:strCache>
                <c:ptCount val="1"/>
                <c:pt idx="0">
                  <c:v>externe Staukosten</c:v>
                </c:pt>
              </c:strCache>
            </c:strRef>
          </c:tx>
          <c:invertIfNegative val="0"/>
          <c:cat>
            <c:strRef>
              <c:f>'Externe Kosten Stadt Land'!$B$41:$C$41</c:f>
              <c:strCache>
                <c:ptCount val="2"/>
                <c:pt idx="0">
                  <c:v>Pkw</c:v>
                </c:pt>
                <c:pt idx="1">
                  <c:v>Bahn+ÖV*</c:v>
                </c:pt>
              </c:strCache>
            </c:strRef>
          </c:cat>
          <c:val>
            <c:numRef>
              <c:f>'Externe Kosten Stadt Land'!$B$42:$C$42</c:f>
              <c:numCache>
                <c:formatCode>0</c:formatCode>
                <c:ptCount val="2"/>
                <c:pt idx="0">
                  <c:v>3248</c:v>
                </c:pt>
                <c:pt idx="1">
                  <c:v>148</c:v>
                </c:pt>
              </c:numCache>
            </c:numRef>
          </c:val>
        </c:ser>
        <c:ser>
          <c:idx val="1"/>
          <c:order val="1"/>
          <c:tx>
            <c:strRef>
              <c:f>'Externe Kosten Stadt Land'!$A$43</c:f>
              <c:strCache>
                <c:ptCount val="1"/>
                <c:pt idx="0">
                  <c:v>externe Unfallkosten</c:v>
                </c:pt>
              </c:strCache>
            </c:strRef>
          </c:tx>
          <c:invertIfNegative val="0"/>
          <c:cat>
            <c:strRef>
              <c:f>'Externe Kosten Stadt Land'!$B$41:$C$41</c:f>
              <c:strCache>
                <c:ptCount val="2"/>
                <c:pt idx="0">
                  <c:v>Pkw</c:v>
                </c:pt>
                <c:pt idx="1">
                  <c:v>Bahn+ÖV*</c:v>
                </c:pt>
              </c:strCache>
            </c:strRef>
          </c:cat>
          <c:val>
            <c:numRef>
              <c:f>'Externe Kosten Stadt Land'!$B$43:$C$43</c:f>
              <c:numCache>
                <c:formatCode>0</c:formatCode>
                <c:ptCount val="2"/>
                <c:pt idx="0">
                  <c:v>204</c:v>
                </c:pt>
                <c:pt idx="1">
                  <c:v>28</c:v>
                </c:pt>
              </c:numCache>
            </c:numRef>
          </c:val>
        </c:ser>
        <c:ser>
          <c:idx val="2"/>
          <c:order val="2"/>
          <c:tx>
            <c:strRef>
              <c:f>'Externe Kosten Stadt Land'!$A$44</c:f>
              <c:strCache>
                <c:ptCount val="1"/>
                <c:pt idx="0">
                  <c:v>Umwelt-Kosten**</c:v>
                </c:pt>
              </c:strCache>
            </c:strRef>
          </c:tx>
          <c:spPr>
            <a:solidFill>
              <a:srgbClr val="6490E8"/>
            </a:solidFill>
          </c:spPr>
          <c:invertIfNegative val="0"/>
          <c:cat>
            <c:strRef>
              <c:f>'Externe Kosten Stadt Land'!$B$41:$C$41</c:f>
              <c:strCache>
                <c:ptCount val="2"/>
                <c:pt idx="0">
                  <c:v>Pkw</c:v>
                </c:pt>
                <c:pt idx="1">
                  <c:v>Bahn+ÖV*</c:v>
                </c:pt>
              </c:strCache>
            </c:strRef>
          </c:cat>
          <c:val>
            <c:numRef>
              <c:f>'Externe Kosten Stadt Land'!$B$44:$C$44</c:f>
              <c:numCache>
                <c:formatCode>0</c:formatCode>
                <c:ptCount val="2"/>
                <c:pt idx="0">
                  <c:v>287</c:v>
                </c:pt>
                <c:pt idx="1">
                  <c:v>106</c:v>
                </c:pt>
              </c:numCache>
            </c:numRef>
          </c:val>
        </c:ser>
        <c:ser>
          <c:idx val="3"/>
          <c:order val="3"/>
          <c:tx>
            <c:strRef>
              <c:f>'Externe Kosten Stadt Land'!$A$45</c:f>
              <c:strCache>
                <c:ptCount val="1"/>
                <c:pt idx="0">
                  <c:v>Förderungen***</c:v>
                </c:pt>
              </c:strCache>
            </c:strRef>
          </c:tx>
          <c:invertIfNegative val="0"/>
          <c:cat>
            <c:strRef>
              <c:f>'Externe Kosten Stadt Land'!$B$41:$C$41</c:f>
              <c:strCache>
                <c:ptCount val="2"/>
                <c:pt idx="0">
                  <c:v>Pkw</c:v>
                </c:pt>
                <c:pt idx="1">
                  <c:v>Bahn+ÖV*</c:v>
                </c:pt>
              </c:strCache>
            </c:strRef>
          </c:cat>
          <c:val>
            <c:numRef>
              <c:f>'Externe Kosten Stadt Land'!$B$45:$C$45</c:f>
              <c:numCache>
                <c:formatCode>0</c:formatCode>
                <c:ptCount val="2"/>
                <c:pt idx="0">
                  <c:v>325</c:v>
                </c:pt>
                <c:pt idx="1">
                  <c:v>346</c:v>
                </c:pt>
              </c:numCache>
            </c:numRef>
          </c:val>
        </c:ser>
        <c:dLbls>
          <c:showLegendKey val="0"/>
          <c:showVal val="0"/>
          <c:showCatName val="0"/>
          <c:showSerName val="0"/>
          <c:showPercent val="0"/>
          <c:showBubbleSize val="0"/>
        </c:dLbls>
        <c:gapWidth val="150"/>
        <c:overlap val="100"/>
        <c:axId val="194932736"/>
        <c:axId val="194934656"/>
      </c:barChart>
      <c:catAx>
        <c:axId val="194932736"/>
        <c:scaling>
          <c:orientation val="minMax"/>
        </c:scaling>
        <c:delete val="0"/>
        <c:axPos val="b"/>
        <c:title>
          <c:tx>
            <c:rich>
              <a:bodyPr/>
              <a:lstStyle/>
              <a:p>
                <a:pPr>
                  <a:defRPr b="1"/>
                </a:pPr>
                <a:r>
                  <a:rPr lang="de-AT" b="1"/>
                  <a:t>Verkehrsmittel</a:t>
                </a:r>
              </a:p>
            </c:rich>
          </c:tx>
          <c:layout>
            <c:manualLayout>
              <c:xMode val="edge"/>
              <c:yMode val="edge"/>
              <c:x val="0.26360423288711499"/>
              <c:y val="0.9082802547770702"/>
            </c:manualLayout>
          </c:layout>
          <c:overlay val="0"/>
        </c:title>
        <c:numFmt formatCode="General" sourceLinked="1"/>
        <c:majorTickMark val="out"/>
        <c:minorTickMark val="none"/>
        <c:tickLblPos val="nextTo"/>
        <c:txPr>
          <a:bodyPr rot="0" vert="horz"/>
          <a:lstStyle/>
          <a:p>
            <a:pPr>
              <a:defRPr b="1"/>
            </a:pPr>
            <a:endParaRPr lang="de-DE"/>
          </a:p>
        </c:txPr>
        <c:crossAx val="194934656"/>
        <c:crosses val="autoZero"/>
        <c:auto val="1"/>
        <c:lblAlgn val="ctr"/>
        <c:lblOffset val="100"/>
        <c:noMultiLvlLbl val="0"/>
      </c:catAx>
      <c:valAx>
        <c:axId val="194934656"/>
        <c:scaling>
          <c:orientation val="minMax"/>
        </c:scaling>
        <c:delete val="0"/>
        <c:axPos val="l"/>
        <c:title>
          <c:tx>
            <c:rich>
              <a:bodyPr/>
              <a:lstStyle/>
              <a:p>
                <a:pPr>
                  <a:defRPr b="1"/>
                </a:pPr>
                <a:r>
                  <a:rPr lang="de-AT" b="1"/>
                  <a:t>Euro pro Pendler und Jahr</a:t>
                </a:r>
              </a:p>
            </c:rich>
          </c:tx>
          <c:layout>
            <c:manualLayout>
              <c:xMode val="edge"/>
              <c:yMode val="edge"/>
              <c:x val="9.2229893122718169E-3"/>
              <c:y val="0.13947963510930561"/>
            </c:manualLayout>
          </c:layout>
          <c:overlay val="0"/>
        </c:title>
        <c:numFmt formatCode="0" sourceLinked="1"/>
        <c:majorTickMark val="out"/>
        <c:minorTickMark val="none"/>
        <c:tickLblPos val="nextTo"/>
        <c:txPr>
          <a:bodyPr rot="0" vert="horz"/>
          <a:lstStyle/>
          <a:p>
            <a:pPr>
              <a:defRPr/>
            </a:pPr>
            <a:endParaRPr lang="de-DE"/>
          </a:p>
        </c:txPr>
        <c:crossAx val="194932736"/>
        <c:crosses val="autoZero"/>
        <c:crossBetween val="between"/>
      </c:valAx>
    </c:plotArea>
    <c:legend>
      <c:legendPos val="r"/>
      <c:layout>
        <c:manualLayout>
          <c:xMode val="edge"/>
          <c:yMode val="edge"/>
          <c:x val="0.58227125196815743"/>
          <c:y val="3.1719015898837785E-2"/>
          <c:w val="0.40687601956969666"/>
          <c:h val="0.26832238326897034"/>
        </c:manualLayout>
      </c:layout>
      <c:overlay val="0"/>
      <c:txPr>
        <a:bodyPr/>
        <a:lstStyle/>
        <a:p>
          <a:pPr>
            <a:defRPr sz="1400"/>
          </a:pPr>
          <a:endParaRPr lang="de-DE"/>
        </a:p>
      </c:txPr>
    </c:legend>
    <c:plotVisOnly val="1"/>
    <c:dispBlanksAs val="gap"/>
    <c:showDLblsOverMax val="0"/>
  </c:chart>
  <c:spPr>
    <a:ln>
      <a:noFill/>
    </a:ln>
  </c:spPr>
  <c:txPr>
    <a:bodyPr/>
    <a:lstStyle/>
    <a:p>
      <a:pPr>
        <a:defRPr sz="1600" b="0" i="0" u="none" strike="noStrike" baseline="0">
          <a:solidFill>
            <a:srgbClr val="000000"/>
          </a:solidFill>
          <a:latin typeface="Arial" pitchFamily="34" charset="0"/>
          <a:ea typeface="Calibri"/>
          <a:cs typeface="Arial" pitchFamily="34" charset="0"/>
        </a:defRPr>
      </a:pPr>
      <a:endParaRPr lang="de-DE"/>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ÖBB Personenverkehr: 1,93 Mrd. € Gesamtertrag</a:t>
            </a:r>
          </a:p>
        </c:rich>
      </c:tx>
      <c:layout>
        <c:manualLayout>
          <c:xMode val="edge"/>
          <c:yMode val="edge"/>
          <c:x val="0.15318044619422572"/>
          <c:y val="0"/>
        </c:manualLayout>
      </c:layout>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5662757556852667E-2"/>
          <c:y val="0.15937539446594209"/>
          <c:w val="0.82281683278820195"/>
          <c:h val="0.78371893089611377"/>
        </c:manualLayout>
      </c:layout>
      <c:pie3DChart>
        <c:varyColors val="1"/>
        <c:ser>
          <c:idx val="0"/>
          <c:order val="0"/>
          <c:explosion val="25"/>
          <c:dLbls>
            <c:dLbl>
              <c:idx val="0"/>
              <c:layout>
                <c:manualLayout>
                  <c:x val="-1.9444444444444445E-2"/>
                  <c:y val="-0.37037037037037035"/>
                </c:manualLayout>
              </c:layout>
              <c:dLblPos val="bestFit"/>
              <c:showLegendKey val="0"/>
              <c:showVal val="0"/>
              <c:showCatName val="1"/>
              <c:showSerName val="0"/>
              <c:showPercent val="1"/>
              <c:showBubbleSize val="0"/>
            </c:dLbl>
            <c:dLbl>
              <c:idx val="1"/>
              <c:layout/>
              <c:tx>
                <c:rich>
                  <a:bodyPr/>
                  <a:lstStyle/>
                  <a:p>
                    <a:r>
                      <a:rPr lang="de-AT" dirty="0" smtClean="0"/>
                      <a:t>Gemeinwirt-</a:t>
                    </a:r>
                    <a:r>
                      <a:rPr lang="de-AT" dirty="0" err="1" smtClean="0"/>
                      <a:t>schaftliche</a:t>
                    </a:r>
                    <a:r>
                      <a:rPr lang="de-AT" dirty="0" smtClean="0"/>
                      <a:t> Leistungsaufträge </a:t>
                    </a:r>
                    <a:r>
                      <a:rPr lang="de-AT" dirty="0"/>
                      <a:t>des Bundes
32%</a:t>
                    </a:r>
                  </a:p>
                </c:rich>
              </c:tx>
              <c:dLblPos val="outEnd"/>
              <c:showLegendKey val="0"/>
              <c:showVal val="0"/>
              <c:showCatName val="1"/>
              <c:showSerName val="0"/>
              <c:showPercent val="1"/>
              <c:showBubbleSize val="0"/>
            </c:dLbl>
            <c:dLbl>
              <c:idx val="2"/>
              <c:layout>
                <c:manualLayout>
                  <c:x val="-0.20277777777777775"/>
                  <c:y val="9.7222222222222182E-2"/>
                </c:manualLayout>
              </c:layout>
              <c:tx>
                <c:rich>
                  <a:bodyPr/>
                  <a:lstStyle/>
                  <a:p>
                    <a:r>
                      <a:rPr lang="en-US" dirty="0" err="1" smtClean="0"/>
                      <a:t>Verkehrsdienste-bestellungen</a:t>
                    </a:r>
                    <a:r>
                      <a:rPr lang="en-US" dirty="0" smtClean="0"/>
                      <a:t> </a:t>
                    </a:r>
                    <a:r>
                      <a:rPr lang="en-US" dirty="0"/>
                      <a:t>der </a:t>
                    </a:r>
                    <a:r>
                      <a:rPr lang="en-US" dirty="0" err="1"/>
                      <a:t>Länder</a:t>
                    </a:r>
                    <a:r>
                      <a:rPr lang="en-US" dirty="0"/>
                      <a:t>
14%</a:t>
                    </a:r>
                  </a:p>
                </c:rich>
              </c:tx>
              <c:dLblPos val="bestFit"/>
              <c:showLegendKey val="0"/>
              <c:showVal val="0"/>
              <c:showCatName val="1"/>
              <c:showSerName val="0"/>
              <c:showPercent val="1"/>
              <c:showBubbleSize val="0"/>
            </c:dLbl>
            <c:dLblPos val="outEnd"/>
            <c:showLegendKey val="0"/>
            <c:showVal val="0"/>
            <c:showCatName val="1"/>
            <c:showSerName val="0"/>
            <c:showPercent val="1"/>
            <c:showBubbleSize val="0"/>
            <c:showLeaderLines val="1"/>
          </c:dLbls>
          <c:cat>
            <c:strRef>
              <c:f>'ÖBB Konzern'!$E$4:$E$6</c:f>
              <c:strCache>
                <c:ptCount val="3"/>
                <c:pt idx="0">
                  <c:v>Markterlöse und sonstige Erträge</c:v>
                </c:pt>
                <c:pt idx="1">
                  <c:v>gemeinwirt-schaftliche Leistungsauf-träge des Bundes</c:v>
                </c:pt>
                <c:pt idx="2">
                  <c:v>Verkehrs-dienste-bestellungen der Länder</c:v>
                </c:pt>
              </c:strCache>
            </c:strRef>
          </c:cat>
          <c:val>
            <c:numRef>
              <c:f>'ÖBB Konzern'!$F$4:$F$6</c:f>
              <c:numCache>
                <c:formatCode>General</c:formatCode>
                <c:ptCount val="3"/>
                <c:pt idx="0">
                  <c:v>1039</c:v>
                </c:pt>
                <c:pt idx="1">
                  <c:v>619</c:v>
                </c:pt>
                <c:pt idx="2">
                  <c:v>269</c:v>
                </c:pt>
              </c:numCache>
            </c:numRef>
          </c:val>
        </c:ser>
        <c:dLbls>
          <c:dLblPos val="outEnd"/>
          <c:showLegendKey val="0"/>
          <c:showVal val="1"/>
          <c:showCatName val="0"/>
          <c:showSerName val="0"/>
          <c:showPercent val="0"/>
          <c:showBubbleSize val="0"/>
          <c:showLeaderLines val="1"/>
        </c:dLbls>
      </c:pie3DChart>
    </c:plotArea>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Rail Cargo Austria: 2,4 Mrd. € Gesamtertrag </a:t>
            </a:r>
          </a:p>
        </c:rich>
      </c:tx>
      <c:layout/>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4419765325220274"/>
          <c:y val="0.25706940060762834"/>
          <c:w val="0.73400297936981362"/>
          <c:h val="0.69431927590777798"/>
        </c:manualLayout>
      </c:layout>
      <c:pie3DChart>
        <c:varyColors val="1"/>
        <c:ser>
          <c:idx val="0"/>
          <c:order val="0"/>
          <c:explosion val="25"/>
          <c:dLbls>
            <c:dLbl>
              <c:idx val="0"/>
              <c:layout>
                <c:manualLayout>
                  <c:x val="0.23918055579294609"/>
                  <c:y val="-0.45142980373878094"/>
                </c:manualLayout>
              </c:layout>
              <c:dLblPos val="bestFit"/>
              <c:showLegendKey val="0"/>
              <c:showVal val="0"/>
              <c:showCatName val="1"/>
              <c:showSerName val="0"/>
              <c:showPercent val="1"/>
              <c:showBubbleSize val="0"/>
            </c:dLbl>
            <c:dLbl>
              <c:idx val="1"/>
              <c:layout>
                <c:manualLayout>
                  <c:x val="-0.15913162426397068"/>
                  <c:y val="0.13082912482323203"/>
                </c:manualLayout>
              </c:layout>
              <c:dLblPos val="bestFit"/>
              <c:showLegendKey val="0"/>
              <c:showVal val="0"/>
              <c:showCatName val="1"/>
              <c:showSerName val="0"/>
              <c:showPercent val="1"/>
              <c:showBubbleSize val="0"/>
            </c:dLbl>
            <c:dLblPos val="outEnd"/>
            <c:showLegendKey val="0"/>
            <c:showVal val="0"/>
            <c:showCatName val="1"/>
            <c:showSerName val="0"/>
            <c:showPercent val="1"/>
            <c:showBubbleSize val="0"/>
            <c:showLeaderLines val="1"/>
          </c:dLbls>
          <c:cat>
            <c:strRef>
              <c:f>'ÖBB Konzern'!$E$11:$E$12</c:f>
              <c:strCache>
                <c:ptCount val="2"/>
                <c:pt idx="0">
                  <c:v>Markterlöse und sonstige Erträge</c:v>
                </c:pt>
                <c:pt idx="1">
                  <c:v>gemeinwirt-schaftliche Leistungsauf-träge des Bundes</c:v>
                </c:pt>
              </c:strCache>
            </c:strRef>
          </c:cat>
          <c:val>
            <c:numRef>
              <c:f>'ÖBB Konzern'!$F$11:$F$12</c:f>
              <c:numCache>
                <c:formatCode>General</c:formatCode>
                <c:ptCount val="2"/>
                <c:pt idx="0">
                  <c:v>2326</c:v>
                </c:pt>
                <c:pt idx="1">
                  <c:v>78</c:v>
                </c:pt>
              </c:numCache>
            </c:numRef>
          </c:val>
        </c:ser>
        <c:dLbls>
          <c:dLblPos val="outEnd"/>
          <c:showLegendKey val="0"/>
          <c:showVal val="1"/>
          <c:showCatName val="0"/>
          <c:showSerName val="0"/>
          <c:showPercent val="0"/>
          <c:showBubbleSize val="0"/>
          <c:showLeaderLines val="1"/>
        </c:dLbls>
      </c:pie3DChart>
    </c:plotArea>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de-D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ÖBB Infrastruktur: 3,05 Mrd. € Gesamtertrag </a:t>
            </a:r>
          </a:p>
        </c:rich>
      </c:tx>
      <c:layout/>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8238651580802245"/>
          <c:y val="0.20569360408896256"/>
          <c:w val="0.72014357476838564"/>
          <c:h val="0.68581885159091949"/>
        </c:manualLayout>
      </c:layout>
      <c:pie3DChart>
        <c:varyColors val="1"/>
        <c:ser>
          <c:idx val="0"/>
          <c:order val="0"/>
          <c:explosion val="25"/>
          <c:dLbls>
            <c:dLbl>
              <c:idx val="0"/>
              <c:layout>
                <c:manualLayout>
                  <c:x val="-3.1475378491595839E-2"/>
                  <c:y val="-0.1666672192291753"/>
                </c:manualLayout>
              </c:layout>
              <c:dLblPos val="bestFit"/>
              <c:showLegendKey val="0"/>
              <c:showVal val="0"/>
              <c:showCatName val="1"/>
              <c:showSerName val="0"/>
              <c:showPercent val="1"/>
              <c:showBubbleSize val="0"/>
            </c:dLbl>
            <c:dLbl>
              <c:idx val="1"/>
              <c:layout>
                <c:manualLayout>
                  <c:x val="-8.9037909996349793E-2"/>
                  <c:y val="-9.5419072615923015E-2"/>
                </c:manualLayout>
              </c:layout>
              <c:dLblPos val="bestFit"/>
              <c:showLegendKey val="0"/>
              <c:showVal val="0"/>
              <c:showCatName val="1"/>
              <c:showSerName val="0"/>
              <c:showPercent val="1"/>
              <c:showBubbleSize val="0"/>
            </c:dLbl>
            <c:dLbl>
              <c:idx val="2"/>
              <c:layout>
                <c:manualLayout>
                  <c:x val="-0.18675496688741722"/>
                  <c:y val="0.15233927338030115"/>
                </c:manualLayout>
              </c:layout>
              <c:tx>
                <c:rich>
                  <a:bodyPr/>
                  <a:lstStyle/>
                  <a:p>
                    <a:r>
                      <a:rPr lang="de-AT" dirty="0"/>
                      <a:t>Beitrag des Bundes für Erweiterungs- und </a:t>
                    </a:r>
                    <a:r>
                      <a:rPr lang="de-AT" dirty="0" smtClean="0"/>
                      <a:t>Reinvestitionen</a:t>
                    </a:r>
                    <a:r>
                      <a:rPr lang="de-AT" dirty="0"/>
                      <a:t>
17%</a:t>
                    </a:r>
                  </a:p>
                </c:rich>
              </c:tx>
              <c:dLblPos val="bestFit"/>
              <c:showLegendKey val="0"/>
              <c:showVal val="0"/>
              <c:showCatName val="1"/>
              <c:showSerName val="0"/>
              <c:showPercent val="1"/>
              <c:showBubbleSize val="0"/>
            </c:dLbl>
            <c:dLblPos val="outEnd"/>
            <c:showLegendKey val="0"/>
            <c:showVal val="0"/>
            <c:showCatName val="1"/>
            <c:showSerName val="0"/>
            <c:showPercent val="1"/>
            <c:showBubbleSize val="0"/>
            <c:showLeaderLines val="1"/>
          </c:dLbls>
          <c:cat>
            <c:strRef>
              <c:f>'ÖBB Konzern'!$E$17:$E$19</c:f>
              <c:strCache>
                <c:ptCount val="3"/>
                <c:pt idx="0">
                  <c:v>Markterlöse und sonstige Erträge</c:v>
                </c:pt>
                <c:pt idx="1">
                  <c:v>Beitrag des Bundes für Betrieb, Wartung und Instandhaltung</c:v>
                </c:pt>
                <c:pt idx="2">
                  <c:v>Beitrag des Bundes für Erweiterungs- und Reinves-titionen</c:v>
                </c:pt>
              </c:strCache>
            </c:strRef>
          </c:cat>
          <c:val>
            <c:numRef>
              <c:f>'ÖBB Konzern'!$F$17:$F$19</c:f>
              <c:numCache>
                <c:formatCode>0</c:formatCode>
                <c:ptCount val="3"/>
                <c:pt idx="0">
                  <c:v>1378</c:v>
                </c:pt>
                <c:pt idx="1">
                  <c:v>1151</c:v>
                </c:pt>
                <c:pt idx="2">
                  <c:v>518</c:v>
                </c:pt>
              </c:numCache>
            </c:numRef>
          </c:val>
        </c:ser>
        <c:dLbls>
          <c:dLblPos val="outEnd"/>
          <c:showLegendKey val="0"/>
          <c:showVal val="1"/>
          <c:showCatName val="0"/>
          <c:showSerName val="0"/>
          <c:showPercent val="0"/>
          <c:showBubbleSize val="0"/>
          <c:showLeaderLines val="1"/>
        </c:dLbls>
      </c:pie3DChart>
    </c:plotArea>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de-D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ÖBB-Konzern: 6,25 Mrd. € Gesamtertrag</a:t>
            </a:r>
          </a:p>
        </c:rich>
      </c:tx>
      <c:layout/>
      <c:overlay val="1"/>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6015509424958241"/>
          <c:y val="0.22157863314296011"/>
          <c:w val="0.65383989872419901"/>
          <c:h val="0.62254243970576639"/>
        </c:manualLayout>
      </c:layout>
      <c:pie3DChart>
        <c:varyColors val="1"/>
        <c:ser>
          <c:idx val="0"/>
          <c:order val="0"/>
          <c:explosion val="25"/>
          <c:dLbls>
            <c:dLbl>
              <c:idx val="0"/>
              <c:layout>
                <c:manualLayout>
                  <c:x val="6.4235860845580972E-2"/>
                  <c:y val="-4.0990069203780226E-3"/>
                </c:manualLayout>
              </c:layout>
              <c:dLblPos val="bestFit"/>
              <c:showLegendKey val="0"/>
              <c:showVal val="0"/>
              <c:showCatName val="1"/>
              <c:showSerName val="0"/>
              <c:showPercent val="1"/>
              <c:showBubbleSize val="0"/>
            </c:dLbl>
            <c:dLbl>
              <c:idx val="1"/>
              <c:layout>
                <c:manualLayout>
                  <c:x val="4.6075459016950364E-2"/>
                  <c:y val="-0.14203596553787926"/>
                </c:manualLayout>
              </c:layout>
              <c:tx>
                <c:rich>
                  <a:bodyPr/>
                  <a:lstStyle/>
                  <a:p>
                    <a:r>
                      <a:rPr lang="en-US" dirty="0" err="1" smtClean="0"/>
                      <a:t>Leistungsbe-stellungen</a:t>
                    </a:r>
                    <a:r>
                      <a:rPr lang="en-US" dirty="0" smtClean="0"/>
                      <a:t> </a:t>
                    </a:r>
                    <a:r>
                      <a:rPr lang="en-US" dirty="0"/>
                      <a:t>Bund
11%</a:t>
                    </a:r>
                  </a:p>
                </c:rich>
              </c:tx>
              <c:dLblPos val="bestFit"/>
              <c:showLegendKey val="0"/>
              <c:showVal val="0"/>
              <c:showCatName val="1"/>
              <c:showSerName val="0"/>
              <c:showPercent val="1"/>
              <c:showBubbleSize val="0"/>
            </c:dLbl>
            <c:dLbl>
              <c:idx val="2"/>
              <c:layout>
                <c:manualLayout>
                  <c:x val="0.220222585813137"/>
                  <c:y val="-2.2889842632331903E-2"/>
                </c:manualLayout>
              </c:layout>
              <c:dLblPos val="bestFit"/>
              <c:showLegendKey val="0"/>
              <c:showVal val="0"/>
              <c:showCatName val="1"/>
              <c:showSerName val="0"/>
              <c:showPercent val="1"/>
              <c:showBubbleSize val="0"/>
            </c:dLbl>
            <c:dLbl>
              <c:idx val="3"/>
              <c:layout>
                <c:manualLayout>
                  <c:x val="-6.9913419913419914E-2"/>
                  <c:y val="4.6846225766843524E-2"/>
                </c:manualLayout>
              </c:layout>
              <c:dLblPos val="bestFit"/>
              <c:showLegendKey val="0"/>
              <c:showVal val="0"/>
              <c:showCatName val="1"/>
              <c:showSerName val="0"/>
              <c:showPercent val="1"/>
              <c:showBubbleSize val="0"/>
            </c:dLbl>
            <c:dLblPos val="outEnd"/>
            <c:showLegendKey val="0"/>
            <c:showVal val="0"/>
            <c:showCatName val="1"/>
            <c:showSerName val="0"/>
            <c:showPercent val="1"/>
            <c:showBubbleSize val="0"/>
            <c:showLeaderLines val="1"/>
          </c:dLbls>
          <c:cat>
            <c:strRef>
              <c:f>'ÖBB Konzern'!$E$25:$E$28</c:f>
              <c:strCache>
                <c:ptCount val="4"/>
                <c:pt idx="0">
                  <c:v>Bundesbeiträge zur Infrastruktur</c:v>
                </c:pt>
                <c:pt idx="1">
                  <c:v>Leistungsbe-stellungen Bund</c:v>
                </c:pt>
                <c:pt idx="2">
                  <c:v>Verkehrsdienste bestellungen Länder</c:v>
                </c:pt>
                <c:pt idx="3">
                  <c:v>Summe Markterlöse und sonstige Erträge</c:v>
                </c:pt>
              </c:strCache>
            </c:strRef>
          </c:cat>
          <c:val>
            <c:numRef>
              <c:f>'ÖBB Konzern'!$F$25:$F$28</c:f>
              <c:numCache>
                <c:formatCode>General</c:formatCode>
                <c:ptCount val="4"/>
                <c:pt idx="0">
                  <c:v>1669</c:v>
                </c:pt>
                <c:pt idx="1">
                  <c:v>697</c:v>
                </c:pt>
                <c:pt idx="2">
                  <c:v>269</c:v>
                </c:pt>
                <c:pt idx="3">
                  <c:v>3613</c:v>
                </c:pt>
              </c:numCache>
            </c:numRef>
          </c:val>
        </c:ser>
        <c:dLbls>
          <c:dLblPos val="outEnd"/>
          <c:showLegendKey val="0"/>
          <c:showVal val="1"/>
          <c:showCatName val="0"/>
          <c:showSerName val="0"/>
          <c:showPercent val="0"/>
          <c:showBubbleSize val="0"/>
          <c:showLeaderLines val="1"/>
        </c:dLbls>
      </c:pie3DChart>
    </c:plotArea>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de-DE"/>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1.emf"/><Relationship Id="rId5" Type="http://schemas.openxmlformats.org/officeDocument/2006/relationships/image" Target="../media/image27.emf"/><Relationship Id="rId4"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0.19531</cdr:x>
      <cdr:y>0.05455</cdr:y>
    </cdr:from>
    <cdr:to>
      <cdr:x>0.27344</cdr:x>
      <cdr:y>0.12727</cdr:y>
    </cdr:to>
    <cdr:sp macro="" textlink="">
      <cdr:nvSpPr>
        <cdr:cNvPr id="2" name="Textfeld 1"/>
        <cdr:cNvSpPr txBox="1"/>
      </cdr:nvSpPr>
      <cdr:spPr>
        <a:xfrm xmlns:a="http://schemas.openxmlformats.org/drawingml/2006/main">
          <a:off x="1800200" y="216024"/>
          <a:ext cx="72008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de-AT" sz="1600" b="1" dirty="0" smtClean="0"/>
            <a:t>80</a:t>
          </a:r>
          <a:endParaRPr lang="de-AT" sz="1600" b="1" dirty="0"/>
        </a:p>
      </cdr:txBody>
    </cdr:sp>
  </cdr:relSizeAnchor>
  <cdr:relSizeAnchor xmlns:cdr="http://schemas.openxmlformats.org/drawingml/2006/chartDrawing">
    <cdr:from>
      <cdr:x>0.40625</cdr:x>
      <cdr:y>0.41818</cdr:y>
    </cdr:from>
    <cdr:to>
      <cdr:x>0.48438</cdr:x>
      <cdr:y>0.49091</cdr:y>
    </cdr:to>
    <cdr:sp macro="" textlink="">
      <cdr:nvSpPr>
        <cdr:cNvPr id="3" name="Textfeld 2"/>
        <cdr:cNvSpPr txBox="1"/>
      </cdr:nvSpPr>
      <cdr:spPr>
        <a:xfrm xmlns:a="http://schemas.openxmlformats.org/drawingml/2006/main">
          <a:off x="3744416" y="1656184"/>
          <a:ext cx="72008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de-AT" sz="1600" b="1" dirty="0" smtClean="0"/>
            <a:t>40</a:t>
          </a:r>
          <a:endParaRPr lang="de-AT" sz="1600" b="1" dirty="0"/>
        </a:p>
      </cdr:txBody>
    </cdr:sp>
  </cdr:relSizeAnchor>
  <cdr:relSizeAnchor xmlns:cdr="http://schemas.openxmlformats.org/drawingml/2006/chartDrawing">
    <cdr:from>
      <cdr:x>0.48438</cdr:x>
      <cdr:y>0.52727</cdr:y>
    </cdr:from>
    <cdr:to>
      <cdr:x>0.51563</cdr:x>
      <cdr:y>0.56364</cdr:y>
    </cdr:to>
    <cdr:cxnSp macro="">
      <cdr:nvCxnSpPr>
        <cdr:cNvPr id="5" name="Gerade Verbindung 4"/>
        <cdr:cNvCxnSpPr/>
      </cdr:nvCxnSpPr>
      <cdr:spPr bwMode="auto">
        <a:xfrm xmlns:a="http://schemas.openxmlformats.org/drawingml/2006/main" flipV="1">
          <a:off x="4464496" y="2088232"/>
          <a:ext cx="288032" cy="144016"/>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0.48438</cdr:x>
      <cdr:y>0.56364</cdr:y>
    </cdr:from>
    <cdr:to>
      <cdr:x>0.51563</cdr:x>
      <cdr:y>0.58182</cdr:y>
    </cdr:to>
    <cdr:cxnSp macro="">
      <cdr:nvCxnSpPr>
        <cdr:cNvPr id="7" name="Gerade Verbindung 6"/>
        <cdr:cNvCxnSpPr/>
      </cdr:nvCxnSpPr>
      <cdr:spPr bwMode="auto">
        <a:xfrm xmlns:a="http://schemas.openxmlformats.org/drawingml/2006/main" flipH="1" flipV="1">
          <a:off x="4464496" y="2232248"/>
          <a:ext cx="288032" cy="72008"/>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0.48438</cdr:x>
      <cdr:y>0.56364</cdr:y>
    </cdr:from>
    <cdr:to>
      <cdr:x>0.51563</cdr:x>
      <cdr:y>0.61818</cdr:y>
    </cdr:to>
    <cdr:cxnSp macro="">
      <cdr:nvCxnSpPr>
        <cdr:cNvPr id="8" name="Gerade Verbindung 7"/>
        <cdr:cNvCxnSpPr/>
      </cdr:nvCxnSpPr>
      <cdr:spPr bwMode="auto">
        <a:xfrm xmlns:a="http://schemas.openxmlformats.org/drawingml/2006/main" flipH="1" flipV="1">
          <a:off x="4464496" y="2232248"/>
          <a:ext cx="288032" cy="216024"/>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userShapes>
</file>

<file path=ppt/drawings/drawing10.xml><?xml version="1.0" encoding="utf-8"?>
<c:userShapes xmlns:c="http://schemas.openxmlformats.org/drawingml/2006/chart">
  <cdr:relSizeAnchor xmlns:cdr="http://schemas.openxmlformats.org/drawingml/2006/chartDrawing">
    <cdr:from>
      <cdr:x>0.02699</cdr:x>
      <cdr:y>0.8977</cdr:y>
    </cdr:from>
    <cdr:to>
      <cdr:x>0.98052</cdr:x>
      <cdr:y>1</cdr:y>
    </cdr:to>
    <cdr:sp macro="" textlink="">
      <cdr:nvSpPr>
        <cdr:cNvPr id="2" name="Textfeld 1"/>
        <cdr:cNvSpPr txBox="1"/>
      </cdr:nvSpPr>
      <cdr:spPr>
        <a:xfrm xmlns:a="http://schemas.openxmlformats.org/drawingml/2006/main">
          <a:off x="155275" y="2268747"/>
          <a:ext cx="5486377" cy="25855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de-AT" sz="1000">
              <a:latin typeface="Arial" panose="020B0604020202020204" pitchFamily="34" charset="0"/>
              <a:cs typeface="Arial" panose="020B0604020202020204" pitchFamily="34" charset="0"/>
            </a:rPr>
            <a:t>Quelle:</a:t>
          </a:r>
          <a:r>
            <a:rPr lang="de-AT" sz="1000" baseline="0">
              <a:latin typeface="Arial" panose="020B0604020202020204" pitchFamily="34" charset="0"/>
              <a:cs typeface="Arial" panose="020B0604020202020204" pitchFamily="34" charset="0"/>
            </a:rPr>
            <a:t> Bundes-Rechnungshof, Bericht Bund 2013/11, eigene Berechnungen</a:t>
          </a:r>
          <a:endParaRPr lang="de-AT" sz="100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0.15308</cdr:x>
      <cdr:y>0.03353</cdr:y>
    </cdr:from>
    <cdr:to>
      <cdr:x>0.55162</cdr:x>
      <cdr:y>0.72399</cdr:y>
    </cdr:to>
    <cdr:grpSp>
      <cdr:nvGrpSpPr>
        <cdr:cNvPr id="10" name="Gruppieren 9"/>
        <cdr:cNvGrpSpPr/>
      </cdr:nvGrpSpPr>
      <cdr:grpSpPr>
        <a:xfrm xmlns:a="http://schemas.openxmlformats.org/drawingml/2006/main">
          <a:off x="1315037" y="141741"/>
          <a:ext cx="3423667" cy="2918765"/>
          <a:chOff x="1034569" y="174255"/>
          <a:chExt cx="2693472" cy="4107679"/>
        </a:xfrm>
      </cdr:grpSpPr>
      <cdr:sp macro="" textlink="">
        <cdr:nvSpPr>
          <cdr:cNvPr id="3" name="Textfeld 2"/>
          <cdr:cNvSpPr txBox="1"/>
        </cdr:nvSpPr>
        <cdr:spPr>
          <a:xfrm xmlns:a="http://schemas.openxmlformats.org/drawingml/2006/main">
            <a:off x="1034569" y="174255"/>
            <a:ext cx="1030378" cy="7243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AT" sz="1600" b="1" dirty="0"/>
              <a:t>4.060</a:t>
            </a:r>
          </a:p>
        </cdr:txBody>
      </cdr:sp>
      <cdr:sp macro="" textlink="">
        <cdr:nvSpPr>
          <cdr:cNvPr id="4" name="Textfeld 3"/>
          <cdr:cNvSpPr txBox="1"/>
        </cdr:nvSpPr>
        <cdr:spPr>
          <a:xfrm xmlns:a="http://schemas.openxmlformats.org/drawingml/2006/main">
            <a:off x="2697595" y="3734651"/>
            <a:ext cx="1030446" cy="5472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AT" sz="1600" b="1" dirty="0" smtClean="0"/>
              <a:t>630,-</a:t>
            </a:r>
            <a:endParaRPr lang="de-AT" sz="1600" b="1" dirty="0"/>
          </a:p>
        </cdr:txBody>
      </cdr:sp>
      <cdr:cxnSp macro="">
        <cdr:nvCxnSpPr>
          <cdr:cNvPr id="5" name="Gerade Verbindung mit Pfeil 4"/>
          <cdr:cNvCxnSpPr/>
        </cdr:nvCxnSpPr>
        <cdr:spPr>
          <a:xfrm xmlns:a="http://schemas.openxmlformats.org/drawingml/2006/main">
            <a:off x="2555624" y="661759"/>
            <a:ext cx="8046" cy="3582281"/>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6" name="Gerade Verbindung 5"/>
          <cdr:cNvCxnSpPr/>
        </cdr:nvCxnSpPr>
        <cdr:spPr>
          <a:xfrm xmlns:a="http://schemas.openxmlformats.org/drawingml/2006/main" flipV="1">
            <a:off x="1905216" y="656850"/>
            <a:ext cx="700123" cy="397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7" name="Gerade Verbindung 6"/>
          <cdr:cNvCxnSpPr/>
        </cdr:nvCxnSpPr>
        <cdr:spPr>
          <a:xfrm xmlns:a="http://schemas.openxmlformats.org/drawingml/2006/main">
            <a:off x="2522002" y="4231410"/>
            <a:ext cx="361131"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8" name="Textfeld 7"/>
          <cdr:cNvSpPr txBox="1"/>
        </cdr:nvSpPr>
        <cdr:spPr>
          <a:xfrm xmlns:a="http://schemas.openxmlformats.org/drawingml/2006/main">
            <a:off x="2542746" y="2111385"/>
            <a:ext cx="590400" cy="7179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AT" sz="1600" b="1" dirty="0"/>
              <a:t>3430</a:t>
            </a:r>
            <a:r>
              <a:rPr lang="de-AT" sz="1600" dirty="0"/>
              <a:t>,-</a:t>
            </a:r>
          </a:p>
        </cdr:txBody>
      </cdr:sp>
    </cdr:grpSp>
  </cdr:relSizeAnchor>
  <cdr:relSizeAnchor xmlns:cdr="http://schemas.openxmlformats.org/drawingml/2006/chartDrawing">
    <cdr:from>
      <cdr:x>0.66816</cdr:x>
      <cdr:y>0.3503</cdr:y>
    </cdr:from>
    <cdr:to>
      <cdr:x>0.98668</cdr:x>
      <cdr:y>0.86443</cdr:y>
    </cdr:to>
    <cdr:sp macro="" textlink="">
      <cdr:nvSpPr>
        <cdr:cNvPr id="9" name="Textfeld 1"/>
        <cdr:cNvSpPr txBox="1"/>
      </cdr:nvSpPr>
      <cdr:spPr>
        <a:xfrm xmlns:a="http://schemas.openxmlformats.org/drawingml/2006/main">
          <a:off x="5739833" y="1425059"/>
          <a:ext cx="2736304" cy="2091563"/>
        </a:xfrm>
        <a:prstGeom xmlns:a="http://schemas.openxmlformats.org/drawingml/2006/main" prst="rect">
          <a:avLst/>
        </a:prstGeom>
      </cdr:spPr>
      <cdr:txBody>
        <a:bodyPr xmlns:a="http://schemas.openxmlformats.org/drawingml/2006/main" wrap="square" rtlCol="0"/>
        <a:lstStyle xmlns:a="http://schemas.openxmlformats.org/drawingml/2006/main">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xmlns:a="http://schemas.openxmlformats.org/drawingml/2006/main">
          <a:pPr marL="266700" indent="-266700"/>
          <a:r>
            <a:rPr lang="de-AT" sz="1400" dirty="0" smtClean="0"/>
            <a:t>*    Bahn und innerstädtische öffentliche Verkehrsmittel</a:t>
          </a:r>
        </a:p>
        <a:p xmlns:a="http://schemas.openxmlformats.org/drawingml/2006/main">
          <a:pPr marL="266700" indent="-266700"/>
          <a:endParaRPr lang="de-AT" sz="1400" dirty="0" smtClean="0"/>
        </a:p>
        <a:p xmlns:a="http://schemas.openxmlformats.org/drawingml/2006/main">
          <a:pPr marL="266700" indent="-266700"/>
          <a:r>
            <a:rPr lang="de-AT" sz="1400" dirty="0" smtClean="0"/>
            <a:t>**   Lärm-, Abgas-</a:t>
          </a:r>
          <a:r>
            <a:rPr lang="de-AT" sz="1400" dirty="0"/>
            <a:t> </a:t>
          </a:r>
          <a:r>
            <a:rPr lang="de-AT" sz="1400" dirty="0" smtClean="0"/>
            <a:t>und sonstige externe Zusatzkosten</a:t>
          </a:r>
        </a:p>
        <a:p xmlns:a="http://schemas.openxmlformats.org/drawingml/2006/main">
          <a:pPr marL="266700" indent="-266700"/>
          <a:endParaRPr lang="de-AT" sz="1400" dirty="0"/>
        </a:p>
        <a:p xmlns:a="http://schemas.openxmlformats.org/drawingml/2006/main">
          <a:pPr marL="266700" indent="-266700"/>
          <a:r>
            <a:rPr lang="de-AT" sz="1400" dirty="0" smtClean="0"/>
            <a:t>*** steuerliche Förderung für Auto-Pendelverkehr + durchschnittliche Firmenparkplatz-Kosten;</a:t>
          </a:r>
          <a:br>
            <a:rPr lang="de-AT" sz="1400" dirty="0" smtClean="0"/>
          </a:br>
          <a:r>
            <a:rPr lang="de-AT" sz="1400" dirty="0" err="1" smtClean="0"/>
            <a:t>ÖV</a:t>
          </a:r>
          <a:r>
            <a:rPr lang="de-AT" sz="1400" dirty="0" smtClean="0"/>
            <a:t>-Subventionen</a:t>
          </a:r>
          <a:endParaRPr lang="de-AT"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0.35577</cdr:x>
      <cdr:y>0.26577</cdr:y>
    </cdr:from>
    <cdr:to>
      <cdr:x>0.46154</cdr:x>
      <cdr:y>0.30374</cdr:y>
    </cdr:to>
    <cdr:cxnSp macro="">
      <cdr:nvCxnSpPr>
        <cdr:cNvPr id="3" name="Gerade Verbindung 2"/>
        <cdr:cNvCxnSpPr/>
      </cdr:nvCxnSpPr>
      <cdr:spPr bwMode="auto">
        <a:xfrm xmlns:a="http://schemas.openxmlformats.org/drawingml/2006/main">
          <a:off x="2664296" y="1008112"/>
          <a:ext cx="792088" cy="144016"/>
        </a:xfrm>
        <a:prstGeom xmlns:a="http://schemas.openxmlformats.org/drawingml/2006/main" prst="line">
          <a:avLst/>
        </a:prstGeom>
        <a:solidFill xmlns:a="http://schemas.openxmlformats.org/drawingml/2006/main">
          <a:schemeClr val="accent1"/>
        </a:solidFill>
        <a:ln xmlns:a="http://schemas.openxmlformats.org/drawingml/2006/main" w="19050" cap="flat" cmpd="sng" algn="ctr">
          <a:solidFill>
            <a:schemeClr val="tx1">
              <a:alpha val="67000"/>
            </a:schemeClr>
          </a:solidFill>
          <a:prstDash val="solid"/>
          <a:round/>
          <a:headEnd type="none" w="med" len="med"/>
          <a:tailEnd type="none" w="med" len="med"/>
        </a:ln>
        <a:effectLst xmlns:a="http://schemas.openxmlformats.org/drawingml/2006/main"/>
      </cdr:spPr>
    </cdr:cxnSp>
  </cdr:relSizeAnchor>
</c:userShapes>
</file>

<file path=ppt/drawings/drawing4.xml><?xml version="1.0" encoding="utf-8"?>
<c:userShapes xmlns:c="http://schemas.openxmlformats.org/drawingml/2006/chart">
  <cdr:relSizeAnchor xmlns:cdr="http://schemas.openxmlformats.org/drawingml/2006/chartDrawing">
    <cdr:from>
      <cdr:x>0</cdr:x>
      <cdr:y>0.91837</cdr:y>
    </cdr:from>
    <cdr:to>
      <cdr:x>0.78386</cdr:x>
      <cdr:y>1</cdr:y>
    </cdr:to>
    <cdr:sp macro="" textlink="">
      <cdr:nvSpPr>
        <cdr:cNvPr id="2" name="Textfeld 1"/>
        <cdr:cNvSpPr txBox="1"/>
      </cdr:nvSpPr>
      <cdr:spPr>
        <a:xfrm xmlns:a="http://schemas.openxmlformats.org/drawingml/2006/main">
          <a:off x="-1000664" y="2495730"/>
          <a:ext cx="4509639" cy="22159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de-AT" sz="1000">
              <a:latin typeface="Arial" panose="020B0604020202020204" pitchFamily="34" charset="0"/>
              <a:cs typeface="Arial" panose="020B0604020202020204" pitchFamily="34" charset="0"/>
            </a:rPr>
            <a:t>Quelle: ÖBB-Infrastruktur AG, Geschäftsbericht 2013, eigene Berechnungen</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0.94915</cdr:y>
    </cdr:from>
    <cdr:to>
      <cdr:x>0.6185</cdr:x>
      <cdr:y>1</cdr:y>
    </cdr:to>
    <cdr:sp macro="" textlink="">
      <cdr:nvSpPr>
        <cdr:cNvPr id="2" name="Textfeld 1"/>
        <cdr:cNvSpPr txBox="1"/>
      </cdr:nvSpPr>
      <cdr:spPr>
        <a:xfrm xmlns:a="http://schemas.openxmlformats.org/drawingml/2006/main">
          <a:off x="0" y="4237488"/>
          <a:ext cx="5388971" cy="2270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100" dirty="0"/>
            <a:t>Quelle: ÖBB Geschäftsbericht</a:t>
          </a:r>
          <a:r>
            <a:rPr lang="de-AT" sz="1100" baseline="0" dirty="0"/>
            <a:t> 2013, eigene Berechnungen</a:t>
          </a:r>
          <a:endParaRPr lang="de-AT"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0.18644</cdr:x>
      <cdr:y>0.32787</cdr:y>
    </cdr:from>
    <cdr:to>
      <cdr:x>0.94673</cdr:x>
      <cdr:y>0.35329</cdr:y>
    </cdr:to>
    <cdr:cxnSp macro="">
      <cdr:nvCxnSpPr>
        <cdr:cNvPr id="3" name="Gerade Verbindung mit Pfeil 2"/>
        <cdr:cNvCxnSpPr/>
      </cdr:nvCxnSpPr>
      <cdr:spPr>
        <a:xfrm xmlns:a="http://schemas.openxmlformats.org/drawingml/2006/main">
          <a:off x="792088" y="1440160"/>
          <a:ext cx="3230071" cy="111657"/>
        </a:xfrm>
        <a:prstGeom xmlns:a="http://schemas.openxmlformats.org/drawingml/2006/main" prst="straightConnector1">
          <a:avLst/>
        </a:prstGeom>
        <a:ln xmlns:a="http://schemas.openxmlformats.org/drawingml/2006/main" w="174625" cap="rnd">
          <a:solidFill>
            <a:srgbClr val="C00000">
              <a:alpha val="30000"/>
            </a:srgbClr>
          </a:solidFill>
          <a:tailEnd type="arrow" w="sm" len="sm"/>
        </a:ln>
        <a:effectLst xmlns:a="http://schemas.openxmlformats.org/drawingml/2006/main">
          <a:outerShdw sx="1000" sy="1000" algn="t"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0.16949</cdr:x>
      <cdr:y>0.2623</cdr:y>
    </cdr:from>
    <cdr:to>
      <cdr:x>0.94915</cdr:x>
      <cdr:y>0.64853</cdr:y>
    </cdr:to>
    <cdr:cxnSp macro="">
      <cdr:nvCxnSpPr>
        <cdr:cNvPr id="4" name="Gerade Verbindung mit Pfeil 3"/>
        <cdr:cNvCxnSpPr/>
      </cdr:nvCxnSpPr>
      <cdr:spPr>
        <a:xfrm xmlns:a="http://schemas.openxmlformats.org/drawingml/2006/main">
          <a:off x="720074" y="1152150"/>
          <a:ext cx="3312374" cy="1696498"/>
        </a:xfrm>
        <a:prstGeom xmlns:a="http://schemas.openxmlformats.org/drawingml/2006/main" prst="straightConnector1">
          <a:avLst/>
        </a:prstGeom>
        <a:ln xmlns:a="http://schemas.openxmlformats.org/drawingml/2006/main" w="174625" cap="rnd">
          <a:solidFill>
            <a:srgbClr val="0070C0">
              <a:alpha val="30000"/>
            </a:srgbClr>
          </a:solidFill>
          <a:tailEnd type="arrow" w="sm" len="sm"/>
        </a:ln>
        <a:effectLst xmlns:a="http://schemas.openxmlformats.org/drawingml/2006/main">
          <a:outerShdw sx="1000" sy="1000" algn="t" rotWithShape="0">
            <a:prstClr val="black">
              <a:alpha val="40000"/>
            </a:prstClr>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0.1648</cdr:x>
      <cdr:y>0.72923</cdr:y>
    </cdr:from>
    <cdr:to>
      <cdr:x>0.36152</cdr:x>
      <cdr:y>0.79702</cdr:y>
    </cdr:to>
    <cdr:sp macro="" textlink="">
      <cdr:nvSpPr>
        <cdr:cNvPr id="2" name="Textfeld 1"/>
        <cdr:cNvSpPr txBox="1"/>
      </cdr:nvSpPr>
      <cdr:spPr>
        <a:xfrm xmlns:a="http://schemas.openxmlformats.org/drawingml/2006/main">
          <a:off x="723880" y="3098101"/>
          <a:ext cx="86409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400" b="1" dirty="0" smtClean="0">
              <a:solidFill>
                <a:schemeClr val="accent1"/>
              </a:solidFill>
            </a:rPr>
            <a:t>2,5:1</a:t>
          </a:r>
          <a:endParaRPr lang="de-AT" sz="1400" b="1" dirty="0">
            <a:solidFill>
              <a:schemeClr val="accent1"/>
            </a:solidFill>
          </a:endParaRPr>
        </a:p>
      </cdr:txBody>
    </cdr:sp>
  </cdr:relSizeAnchor>
  <cdr:relSizeAnchor xmlns:cdr="http://schemas.openxmlformats.org/drawingml/2006/chartDrawing">
    <cdr:from>
      <cdr:x>0.85246</cdr:x>
      <cdr:y>0.47458</cdr:y>
    </cdr:from>
    <cdr:to>
      <cdr:x>1</cdr:x>
      <cdr:y>0.54237</cdr:y>
    </cdr:to>
    <cdr:sp macro="" textlink="">
      <cdr:nvSpPr>
        <cdr:cNvPr id="3" name="Textfeld 2"/>
        <cdr:cNvSpPr txBox="1"/>
      </cdr:nvSpPr>
      <cdr:spPr>
        <a:xfrm xmlns:a="http://schemas.openxmlformats.org/drawingml/2006/main">
          <a:off x="3744416" y="2016224"/>
          <a:ext cx="64807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400" b="1" dirty="0" smtClean="0">
              <a:solidFill>
                <a:schemeClr val="accent1"/>
              </a:solidFill>
            </a:rPr>
            <a:t>6,6:1</a:t>
          </a:r>
          <a:endParaRPr lang="de-AT" sz="1400" b="1" dirty="0">
            <a:solidFill>
              <a:schemeClr val="accent1"/>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0.35925</cdr:x>
      <cdr:y>0.47609</cdr:y>
    </cdr:from>
    <cdr:to>
      <cdr:x>0.42354</cdr:x>
      <cdr:y>0.57271</cdr:y>
    </cdr:to>
    <cdr:sp macro="" textlink="">
      <cdr:nvSpPr>
        <cdr:cNvPr id="2" name="Textfeld 1"/>
        <cdr:cNvSpPr txBox="1"/>
      </cdr:nvSpPr>
      <cdr:spPr>
        <a:xfrm xmlns:a="http://schemas.openxmlformats.org/drawingml/2006/main">
          <a:off x="2543474" y="1766789"/>
          <a:ext cx="455172" cy="3585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400" b="1" dirty="0" err="1"/>
            <a:t>NL</a:t>
          </a:r>
          <a:endParaRPr lang="de-AT" sz="1400" b="1" dirty="0"/>
        </a:p>
      </cdr:txBody>
    </cdr:sp>
  </cdr:relSizeAnchor>
  <cdr:relSizeAnchor xmlns:cdr="http://schemas.openxmlformats.org/drawingml/2006/chartDrawing">
    <cdr:from>
      <cdr:x>0.85325</cdr:x>
      <cdr:y>0.23349</cdr:y>
    </cdr:from>
    <cdr:to>
      <cdr:x>0.91754</cdr:x>
      <cdr:y>0.33011</cdr:y>
    </cdr:to>
    <cdr:sp macro="" textlink="">
      <cdr:nvSpPr>
        <cdr:cNvPr id="3" name="Textfeld 2"/>
        <cdr:cNvSpPr txBox="1"/>
      </cdr:nvSpPr>
      <cdr:spPr>
        <a:xfrm xmlns:a="http://schemas.openxmlformats.org/drawingml/2006/main">
          <a:off x="5815013" y="690564"/>
          <a:ext cx="438149"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400" b="1"/>
            <a:t>CH</a:t>
          </a:r>
        </a:p>
      </cdr:txBody>
    </cdr:sp>
  </cdr:relSizeAnchor>
  <cdr:relSizeAnchor xmlns:cdr="http://schemas.openxmlformats.org/drawingml/2006/chartDrawing">
    <cdr:from>
      <cdr:x>0.56135</cdr:x>
      <cdr:y>0.27165</cdr:y>
    </cdr:from>
    <cdr:to>
      <cdr:x>0.62564</cdr:x>
      <cdr:y>0.36826</cdr:y>
    </cdr:to>
    <cdr:sp macro="" textlink="">
      <cdr:nvSpPr>
        <cdr:cNvPr id="4" name="Textfeld 3"/>
        <cdr:cNvSpPr txBox="1"/>
      </cdr:nvSpPr>
      <cdr:spPr>
        <a:xfrm xmlns:a="http://schemas.openxmlformats.org/drawingml/2006/main">
          <a:off x="4176464" y="1008112"/>
          <a:ext cx="478319" cy="358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400" b="1" dirty="0"/>
            <a:t>AT</a:t>
          </a:r>
        </a:p>
      </cdr:txBody>
    </cdr:sp>
  </cdr:relSizeAnchor>
  <cdr:relSizeAnchor xmlns:cdr="http://schemas.openxmlformats.org/drawingml/2006/chartDrawing">
    <cdr:from>
      <cdr:x>0.66437</cdr:x>
      <cdr:y>0.37907</cdr:y>
    </cdr:from>
    <cdr:to>
      <cdr:x>0.72866</cdr:x>
      <cdr:y>0.4757</cdr:y>
    </cdr:to>
    <cdr:sp macro="" textlink="">
      <cdr:nvSpPr>
        <cdr:cNvPr id="5" name="Textfeld 4"/>
        <cdr:cNvSpPr txBox="1"/>
      </cdr:nvSpPr>
      <cdr:spPr>
        <a:xfrm xmlns:a="http://schemas.openxmlformats.org/drawingml/2006/main">
          <a:off x="4703714" y="1406749"/>
          <a:ext cx="455172" cy="3585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400" b="1" dirty="0"/>
            <a:t>SE</a:t>
          </a:r>
        </a:p>
      </cdr:txBody>
    </cdr:sp>
  </cdr:relSizeAnchor>
  <cdr:relSizeAnchor xmlns:cdr="http://schemas.openxmlformats.org/drawingml/2006/chartDrawing">
    <cdr:from>
      <cdr:x>0.51296</cdr:x>
      <cdr:y>0.38808</cdr:y>
    </cdr:from>
    <cdr:to>
      <cdr:x>0.57725</cdr:x>
      <cdr:y>0.48469</cdr:y>
    </cdr:to>
    <cdr:sp macro="" textlink="">
      <cdr:nvSpPr>
        <cdr:cNvPr id="6" name="Textfeld 5"/>
        <cdr:cNvSpPr txBox="1"/>
      </cdr:nvSpPr>
      <cdr:spPr>
        <a:xfrm xmlns:a="http://schemas.openxmlformats.org/drawingml/2006/main">
          <a:off x="3816424" y="1440160"/>
          <a:ext cx="478318" cy="358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400" b="1" dirty="0"/>
            <a:t>DE</a:t>
          </a:r>
        </a:p>
      </cdr:txBody>
    </cdr:sp>
  </cdr:relSizeAnchor>
  <cdr:relSizeAnchor xmlns:cdr="http://schemas.openxmlformats.org/drawingml/2006/chartDrawing">
    <cdr:from>
      <cdr:x>0.51296</cdr:x>
      <cdr:y>0.54331</cdr:y>
    </cdr:from>
    <cdr:to>
      <cdr:x>0.57725</cdr:x>
      <cdr:y>0.63993</cdr:y>
    </cdr:to>
    <cdr:sp macro="" textlink="">
      <cdr:nvSpPr>
        <cdr:cNvPr id="7" name="Textfeld 6"/>
        <cdr:cNvSpPr txBox="1"/>
      </cdr:nvSpPr>
      <cdr:spPr>
        <a:xfrm xmlns:a="http://schemas.openxmlformats.org/drawingml/2006/main">
          <a:off x="3816424" y="2016224"/>
          <a:ext cx="478318" cy="3585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400" b="1" dirty="0"/>
            <a:t>BE</a:t>
          </a:r>
        </a:p>
      </cdr:txBody>
    </cdr:sp>
  </cdr:relSizeAnchor>
  <cdr:relSizeAnchor xmlns:cdr="http://schemas.openxmlformats.org/drawingml/2006/chartDrawing">
    <cdr:from>
      <cdr:x>0.42585</cdr:x>
      <cdr:y>0.38808</cdr:y>
    </cdr:from>
    <cdr:to>
      <cdr:x>0.49014</cdr:x>
      <cdr:y>0.48469</cdr:y>
    </cdr:to>
    <cdr:sp macro="" textlink="">
      <cdr:nvSpPr>
        <cdr:cNvPr id="8" name="Textfeld 7"/>
        <cdr:cNvSpPr txBox="1"/>
      </cdr:nvSpPr>
      <cdr:spPr>
        <a:xfrm xmlns:a="http://schemas.openxmlformats.org/drawingml/2006/main">
          <a:off x="3168352" y="1440160"/>
          <a:ext cx="478319" cy="358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400" b="1" dirty="0"/>
            <a:t>FR</a:t>
          </a:r>
        </a:p>
      </cdr:txBody>
    </cdr:sp>
  </cdr:relSizeAnchor>
  <cdr:relSizeAnchor xmlns:cdr="http://schemas.openxmlformats.org/drawingml/2006/chartDrawing">
    <cdr:from>
      <cdr:x>0.41617</cdr:x>
      <cdr:y>0.58212</cdr:y>
    </cdr:from>
    <cdr:to>
      <cdr:x>0.48047</cdr:x>
      <cdr:y>0.67874</cdr:y>
    </cdr:to>
    <cdr:sp macro="" textlink="">
      <cdr:nvSpPr>
        <cdr:cNvPr id="9" name="Textfeld 8"/>
        <cdr:cNvSpPr txBox="1"/>
      </cdr:nvSpPr>
      <cdr:spPr>
        <a:xfrm xmlns:a="http://schemas.openxmlformats.org/drawingml/2006/main">
          <a:off x="3096344" y="2160240"/>
          <a:ext cx="478393" cy="3585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400" b="1" dirty="0" err="1"/>
            <a:t>IT</a:t>
          </a:r>
          <a:endParaRPr lang="de-AT" sz="1400" b="1" dirty="0"/>
        </a:p>
      </cdr:txBody>
    </cdr:sp>
  </cdr:relSizeAnchor>
  <cdr:relSizeAnchor xmlns:cdr="http://schemas.openxmlformats.org/drawingml/2006/chartDrawing">
    <cdr:from>
      <cdr:x>0.41617</cdr:x>
      <cdr:y>0.5045</cdr:y>
    </cdr:from>
    <cdr:to>
      <cdr:x>0.48046</cdr:x>
      <cdr:y>0.60112</cdr:y>
    </cdr:to>
    <cdr:sp macro="" textlink="">
      <cdr:nvSpPr>
        <cdr:cNvPr id="10" name="Textfeld 9"/>
        <cdr:cNvSpPr txBox="1"/>
      </cdr:nvSpPr>
      <cdr:spPr>
        <a:xfrm xmlns:a="http://schemas.openxmlformats.org/drawingml/2006/main">
          <a:off x="3096344" y="1872208"/>
          <a:ext cx="478319" cy="3585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400" b="1" dirty="0" err="1"/>
            <a:t>UK</a:t>
          </a:r>
          <a:endParaRPr lang="de-AT" sz="1400" b="1" dirty="0"/>
        </a:p>
      </cdr:txBody>
    </cdr:sp>
  </cdr:relSizeAnchor>
  <cdr:relSizeAnchor xmlns:cdr="http://schemas.openxmlformats.org/drawingml/2006/chartDrawing">
    <cdr:from>
      <cdr:x>0.31939</cdr:x>
      <cdr:y>0.65973</cdr:y>
    </cdr:from>
    <cdr:to>
      <cdr:x>0.38368</cdr:x>
      <cdr:y>0.75635</cdr:y>
    </cdr:to>
    <cdr:sp macro="" textlink="">
      <cdr:nvSpPr>
        <cdr:cNvPr id="11" name="Textfeld 10"/>
        <cdr:cNvSpPr txBox="1"/>
      </cdr:nvSpPr>
      <cdr:spPr>
        <a:xfrm xmlns:a="http://schemas.openxmlformats.org/drawingml/2006/main">
          <a:off x="2376264" y="2448272"/>
          <a:ext cx="478319" cy="3585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400" b="1" dirty="0"/>
            <a:t>ES</a:t>
          </a:r>
        </a:p>
      </cdr:txBody>
    </cdr:sp>
  </cdr:relSizeAnchor>
</c:userShapes>
</file>

<file path=ppt/drawings/drawing9.xml><?xml version="1.0" encoding="utf-8"?>
<c:userShapes xmlns:c="http://schemas.openxmlformats.org/drawingml/2006/chart">
  <cdr:relSizeAnchor xmlns:cdr="http://schemas.openxmlformats.org/drawingml/2006/chartDrawing">
    <cdr:from>
      <cdr:x>0.54257</cdr:x>
      <cdr:y>0.68743</cdr:y>
    </cdr:from>
    <cdr:to>
      <cdr:x>0.57174</cdr:x>
      <cdr:y>0.75688</cdr:y>
    </cdr:to>
    <cdr:sp macro="" textlink="">
      <cdr:nvSpPr>
        <cdr:cNvPr id="2" name="Textfeld 1"/>
        <cdr:cNvSpPr txBox="1"/>
      </cdr:nvSpPr>
      <cdr:spPr>
        <a:xfrm xmlns:a="http://schemas.openxmlformats.org/drawingml/2006/main">
          <a:off x="3157657" y="2628918"/>
          <a:ext cx="169762" cy="265597"/>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BE</a:t>
          </a:r>
        </a:p>
      </cdr:txBody>
    </cdr:sp>
  </cdr:relSizeAnchor>
  <cdr:relSizeAnchor xmlns:cdr="http://schemas.openxmlformats.org/drawingml/2006/chartDrawing">
    <cdr:from>
      <cdr:x>0.2319</cdr:x>
      <cdr:y>0.61076</cdr:y>
    </cdr:from>
    <cdr:to>
      <cdr:x>0.26107</cdr:x>
      <cdr:y>0.68021</cdr:y>
    </cdr:to>
    <cdr:sp macro="" textlink="">
      <cdr:nvSpPr>
        <cdr:cNvPr id="3" name="Textfeld 2"/>
        <cdr:cNvSpPr txBox="1"/>
      </cdr:nvSpPr>
      <cdr:spPr>
        <a:xfrm xmlns:a="http://schemas.openxmlformats.org/drawingml/2006/main">
          <a:off x="1349633" y="2335715"/>
          <a:ext cx="169763" cy="265597"/>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CZ</a:t>
          </a:r>
        </a:p>
      </cdr:txBody>
    </cdr:sp>
  </cdr:relSizeAnchor>
  <cdr:relSizeAnchor xmlns:cdr="http://schemas.openxmlformats.org/drawingml/2006/chartDrawing">
    <cdr:from>
      <cdr:x>0.44006</cdr:x>
      <cdr:y>0.63567</cdr:y>
    </cdr:from>
    <cdr:to>
      <cdr:x>0.46923</cdr:x>
      <cdr:y>0.70512</cdr:y>
    </cdr:to>
    <cdr:sp macro="" textlink="">
      <cdr:nvSpPr>
        <cdr:cNvPr id="4" name="Textfeld 3"/>
        <cdr:cNvSpPr txBox="1"/>
      </cdr:nvSpPr>
      <cdr:spPr>
        <a:xfrm xmlns:a="http://schemas.openxmlformats.org/drawingml/2006/main">
          <a:off x="2561034" y="2431002"/>
          <a:ext cx="169763" cy="265597"/>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DE</a:t>
          </a:r>
        </a:p>
      </cdr:txBody>
    </cdr:sp>
  </cdr:relSizeAnchor>
  <cdr:relSizeAnchor xmlns:cdr="http://schemas.openxmlformats.org/drawingml/2006/chartDrawing">
    <cdr:from>
      <cdr:x>0.36404</cdr:x>
      <cdr:y>0.83343</cdr:y>
    </cdr:from>
    <cdr:to>
      <cdr:x>0.3932</cdr:x>
      <cdr:y>0.90287</cdr:y>
    </cdr:to>
    <cdr:sp macro="" textlink="">
      <cdr:nvSpPr>
        <cdr:cNvPr id="5" name="Textfeld 4"/>
        <cdr:cNvSpPr txBox="1"/>
      </cdr:nvSpPr>
      <cdr:spPr>
        <a:xfrm xmlns:a="http://schemas.openxmlformats.org/drawingml/2006/main">
          <a:off x="2118637" y="3187260"/>
          <a:ext cx="169705" cy="26555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IE</a:t>
          </a:r>
        </a:p>
      </cdr:txBody>
    </cdr:sp>
  </cdr:relSizeAnchor>
  <cdr:relSizeAnchor xmlns:cdr="http://schemas.openxmlformats.org/drawingml/2006/chartDrawing">
    <cdr:from>
      <cdr:x>0.52205</cdr:x>
      <cdr:y>0.75326</cdr:y>
    </cdr:from>
    <cdr:to>
      <cdr:x>0.55121</cdr:x>
      <cdr:y>0.8227</cdr:y>
    </cdr:to>
    <cdr:sp macro="" textlink="">
      <cdr:nvSpPr>
        <cdr:cNvPr id="6" name="Textfeld 5"/>
        <cdr:cNvSpPr txBox="1"/>
      </cdr:nvSpPr>
      <cdr:spPr>
        <a:xfrm xmlns:a="http://schemas.openxmlformats.org/drawingml/2006/main">
          <a:off x="3038217" y="2880674"/>
          <a:ext cx="169704" cy="26555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DK</a:t>
          </a:r>
        </a:p>
      </cdr:txBody>
    </cdr:sp>
  </cdr:relSizeAnchor>
  <cdr:relSizeAnchor xmlns:cdr="http://schemas.openxmlformats.org/drawingml/2006/chartDrawing">
    <cdr:from>
      <cdr:x>0.27075</cdr:x>
      <cdr:y>0.53452</cdr:y>
    </cdr:from>
    <cdr:to>
      <cdr:x>0.29991</cdr:x>
      <cdr:y>0.60396</cdr:y>
    </cdr:to>
    <cdr:sp macro="" textlink="">
      <cdr:nvSpPr>
        <cdr:cNvPr id="7" name="Textfeld 6"/>
        <cdr:cNvSpPr txBox="1"/>
      </cdr:nvSpPr>
      <cdr:spPr>
        <a:xfrm xmlns:a="http://schemas.openxmlformats.org/drawingml/2006/main">
          <a:off x="1575712" y="2044148"/>
          <a:ext cx="169705" cy="26555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BG</a:t>
          </a:r>
        </a:p>
      </cdr:txBody>
    </cdr:sp>
  </cdr:relSizeAnchor>
  <cdr:relSizeAnchor xmlns:cdr="http://schemas.openxmlformats.org/drawingml/2006/chartDrawing">
    <cdr:from>
      <cdr:x>0.48261</cdr:x>
      <cdr:y>0.71538</cdr:y>
    </cdr:from>
    <cdr:to>
      <cdr:x>0.51178</cdr:x>
      <cdr:y>0.78483</cdr:y>
    </cdr:to>
    <cdr:sp macro="" textlink="">
      <cdr:nvSpPr>
        <cdr:cNvPr id="8" name="Textfeld 7"/>
        <cdr:cNvSpPr txBox="1"/>
      </cdr:nvSpPr>
      <cdr:spPr>
        <a:xfrm xmlns:a="http://schemas.openxmlformats.org/drawingml/2006/main">
          <a:off x="2808684" y="2735802"/>
          <a:ext cx="169763" cy="265597"/>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dirty="0" err="1"/>
            <a:t>IT</a:t>
          </a:r>
          <a:endParaRPr lang="de-AT" sz="1100" dirty="0"/>
        </a:p>
      </cdr:txBody>
    </cdr:sp>
  </cdr:relSizeAnchor>
  <cdr:relSizeAnchor xmlns:cdr="http://schemas.openxmlformats.org/drawingml/2006/chartDrawing">
    <cdr:from>
      <cdr:x>0.2011</cdr:x>
      <cdr:y>0.07777</cdr:y>
    </cdr:from>
    <cdr:to>
      <cdr:x>0.23027</cdr:x>
      <cdr:y>0.14722</cdr:y>
    </cdr:to>
    <cdr:sp macro="" textlink="">
      <cdr:nvSpPr>
        <cdr:cNvPr id="9" name="Textfeld 8"/>
        <cdr:cNvSpPr txBox="1"/>
      </cdr:nvSpPr>
      <cdr:spPr>
        <a:xfrm xmlns:a="http://schemas.openxmlformats.org/drawingml/2006/main">
          <a:off x="1170384" y="297402"/>
          <a:ext cx="169763" cy="265597"/>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LV</a:t>
          </a:r>
        </a:p>
      </cdr:txBody>
    </cdr:sp>
  </cdr:relSizeAnchor>
  <cdr:relSizeAnchor xmlns:cdr="http://schemas.openxmlformats.org/drawingml/2006/chartDrawing">
    <cdr:from>
      <cdr:x>0.3304</cdr:x>
      <cdr:y>0.15996</cdr:y>
    </cdr:from>
    <cdr:to>
      <cdr:x>0.35957</cdr:x>
      <cdr:y>0.22941</cdr:y>
    </cdr:to>
    <cdr:sp macro="" textlink="">
      <cdr:nvSpPr>
        <cdr:cNvPr id="10" name="Textfeld 9"/>
        <cdr:cNvSpPr txBox="1"/>
      </cdr:nvSpPr>
      <cdr:spPr>
        <a:xfrm xmlns:a="http://schemas.openxmlformats.org/drawingml/2006/main">
          <a:off x="1922859" y="611727"/>
          <a:ext cx="169763" cy="265597"/>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LT</a:t>
          </a:r>
        </a:p>
      </cdr:txBody>
    </cdr:sp>
  </cdr:relSizeAnchor>
  <cdr:relSizeAnchor xmlns:cdr="http://schemas.openxmlformats.org/drawingml/2006/chartDrawing">
    <cdr:from>
      <cdr:x>0.60372</cdr:x>
      <cdr:y>0.73281</cdr:y>
    </cdr:from>
    <cdr:to>
      <cdr:x>0.63289</cdr:x>
      <cdr:y>0.80226</cdr:y>
    </cdr:to>
    <cdr:sp macro="" textlink="">
      <cdr:nvSpPr>
        <cdr:cNvPr id="11" name="Textfeld 10"/>
        <cdr:cNvSpPr txBox="1"/>
      </cdr:nvSpPr>
      <cdr:spPr>
        <a:xfrm xmlns:a="http://schemas.openxmlformats.org/drawingml/2006/main">
          <a:off x="3513534" y="2802477"/>
          <a:ext cx="169763" cy="265597"/>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LU</a:t>
          </a:r>
        </a:p>
      </cdr:txBody>
    </cdr:sp>
  </cdr:relSizeAnchor>
  <cdr:relSizeAnchor xmlns:cdr="http://schemas.openxmlformats.org/drawingml/2006/chartDrawing">
    <cdr:from>
      <cdr:x>0.31894</cdr:x>
      <cdr:y>0.61326</cdr:y>
    </cdr:from>
    <cdr:to>
      <cdr:x>0.36007</cdr:x>
      <cdr:y>0.68271</cdr:y>
    </cdr:to>
    <cdr:sp macro="" textlink="">
      <cdr:nvSpPr>
        <cdr:cNvPr id="12" name="Textfeld 11"/>
        <cdr:cNvSpPr txBox="1"/>
      </cdr:nvSpPr>
      <cdr:spPr>
        <a:xfrm xmlns:a="http://schemas.openxmlformats.org/drawingml/2006/main">
          <a:off x="1856184" y="2345277"/>
          <a:ext cx="239316" cy="265597"/>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HU</a:t>
          </a:r>
        </a:p>
      </cdr:txBody>
    </cdr:sp>
  </cdr:relSizeAnchor>
  <cdr:relSizeAnchor xmlns:cdr="http://schemas.openxmlformats.org/drawingml/2006/chartDrawing">
    <cdr:from>
      <cdr:x>0.84104</cdr:x>
      <cdr:y>0.72036</cdr:y>
    </cdr:from>
    <cdr:to>
      <cdr:x>0.87021</cdr:x>
      <cdr:y>0.78981</cdr:y>
    </cdr:to>
    <cdr:sp macro="" textlink="">
      <cdr:nvSpPr>
        <cdr:cNvPr id="13" name="Textfeld 12"/>
        <cdr:cNvSpPr txBox="1"/>
      </cdr:nvSpPr>
      <cdr:spPr>
        <a:xfrm xmlns:a="http://schemas.openxmlformats.org/drawingml/2006/main">
          <a:off x="4894659" y="2754852"/>
          <a:ext cx="169763" cy="265597"/>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NL</a:t>
          </a:r>
        </a:p>
      </cdr:txBody>
    </cdr:sp>
  </cdr:relSizeAnchor>
  <cdr:relSizeAnchor xmlns:cdr="http://schemas.openxmlformats.org/drawingml/2006/chartDrawing">
    <cdr:from>
      <cdr:x>0.53335</cdr:x>
      <cdr:y>0.81251</cdr:y>
    </cdr:from>
    <cdr:to>
      <cdr:x>0.56252</cdr:x>
      <cdr:y>0.88196</cdr:y>
    </cdr:to>
    <cdr:sp macro="" textlink="">
      <cdr:nvSpPr>
        <cdr:cNvPr id="14" name="Textfeld 13"/>
        <cdr:cNvSpPr txBox="1"/>
      </cdr:nvSpPr>
      <cdr:spPr>
        <a:xfrm xmlns:a="http://schemas.openxmlformats.org/drawingml/2006/main">
          <a:off x="3103959" y="3107277"/>
          <a:ext cx="169763" cy="265597"/>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EL</a:t>
          </a:r>
        </a:p>
      </cdr:txBody>
    </cdr:sp>
  </cdr:relSizeAnchor>
  <cdr:relSizeAnchor xmlns:cdr="http://schemas.openxmlformats.org/drawingml/2006/chartDrawing">
    <cdr:from>
      <cdr:x>0.83777</cdr:x>
      <cdr:y>0.82247</cdr:y>
    </cdr:from>
    <cdr:to>
      <cdr:x>0.86694</cdr:x>
      <cdr:y>0.89192</cdr:y>
    </cdr:to>
    <cdr:sp macro="" textlink="">
      <cdr:nvSpPr>
        <cdr:cNvPr id="15" name="Textfeld 14"/>
        <cdr:cNvSpPr txBox="1"/>
      </cdr:nvSpPr>
      <cdr:spPr>
        <a:xfrm xmlns:a="http://schemas.openxmlformats.org/drawingml/2006/main">
          <a:off x="4875609" y="3145377"/>
          <a:ext cx="169763" cy="265597"/>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ES</a:t>
          </a:r>
        </a:p>
      </cdr:txBody>
    </cdr:sp>
  </cdr:relSizeAnchor>
  <cdr:relSizeAnchor xmlns:cdr="http://schemas.openxmlformats.org/drawingml/2006/chartDrawing">
    <cdr:from>
      <cdr:x>0.43305</cdr:x>
      <cdr:y>0.71557</cdr:y>
    </cdr:from>
    <cdr:to>
      <cdr:x>0.48255</cdr:x>
      <cdr:y>0.78483</cdr:y>
    </cdr:to>
    <cdr:sp macro="" textlink="">
      <cdr:nvSpPr>
        <cdr:cNvPr id="16" name="Textfeld 15"/>
        <cdr:cNvSpPr txBox="1"/>
      </cdr:nvSpPr>
      <cdr:spPr>
        <a:xfrm xmlns:a="http://schemas.openxmlformats.org/drawingml/2006/main">
          <a:off x="2520280" y="2736304"/>
          <a:ext cx="288032" cy="264862"/>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dirty="0"/>
            <a:t>FR</a:t>
          </a:r>
        </a:p>
      </cdr:txBody>
    </cdr:sp>
  </cdr:relSizeAnchor>
  <cdr:relSizeAnchor xmlns:cdr="http://schemas.openxmlformats.org/drawingml/2006/chartDrawing">
    <cdr:from>
      <cdr:x>0.42951</cdr:x>
      <cdr:y>0.55447</cdr:y>
    </cdr:from>
    <cdr:to>
      <cdr:x>0.45867</cdr:x>
      <cdr:y>0.62391</cdr:y>
    </cdr:to>
    <cdr:sp macro="" textlink="">
      <cdr:nvSpPr>
        <cdr:cNvPr id="17" name="Textfeld 16"/>
        <cdr:cNvSpPr txBox="1"/>
      </cdr:nvSpPr>
      <cdr:spPr>
        <a:xfrm xmlns:a="http://schemas.openxmlformats.org/drawingml/2006/main">
          <a:off x="2499637" y="2120460"/>
          <a:ext cx="169705" cy="26555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AT</a:t>
          </a:r>
        </a:p>
      </cdr:txBody>
    </cdr:sp>
  </cdr:relSizeAnchor>
  <cdr:relSizeAnchor xmlns:cdr="http://schemas.openxmlformats.org/drawingml/2006/chartDrawing">
    <cdr:from>
      <cdr:x>0.23147</cdr:x>
      <cdr:y>0.547</cdr:y>
    </cdr:from>
    <cdr:to>
      <cdr:x>0.26514</cdr:x>
      <cdr:y>0.61644</cdr:y>
    </cdr:to>
    <cdr:sp macro="" textlink="">
      <cdr:nvSpPr>
        <cdr:cNvPr id="18" name="Textfeld 17"/>
        <cdr:cNvSpPr txBox="1"/>
      </cdr:nvSpPr>
      <cdr:spPr>
        <a:xfrm xmlns:a="http://schemas.openxmlformats.org/drawingml/2006/main">
          <a:off x="1347113" y="2091885"/>
          <a:ext cx="195938" cy="26555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PL</a:t>
          </a:r>
        </a:p>
      </cdr:txBody>
    </cdr:sp>
  </cdr:relSizeAnchor>
  <cdr:relSizeAnchor xmlns:cdr="http://schemas.openxmlformats.org/drawingml/2006/chartDrawing">
    <cdr:from>
      <cdr:x>0.90087</cdr:x>
      <cdr:y>0.75871</cdr:y>
    </cdr:from>
    <cdr:to>
      <cdr:x>0.93003</cdr:x>
      <cdr:y>0.82815</cdr:y>
    </cdr:to>
    <cdr:sp macro="" textlink="">
      <cdr:nvSpPr>
        <cdr:cNvPr id="19" name="Textfeld 18"/>
        <cdr:cNvSpPr txBox="1"/>
      </cdr:nvSpPr>
      <cdr:spPr>
        <a:xfrm xmlns:a="http://schemas.openxmlformats.org/drawingml/2006/main">
          <a:off x="5242837" y="2901510"/>
          <a:ext cx="169705" cy="26555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PT</a:t>
          </a:r>
        </a:p>
      </cdr:txBody>
    </cdr:sp>
  </cdr:relSizeAnchor>
  <cdr:relSizeAnchor xmlns:cdr="http://schemas.openxmlformats.org/drawingml/2006/chartDrawing">
    <cdr:from>
      <cdr:x>0.1971</cdr:x>
      <cdr:y>0.50715</cdr:y>
    </cdr:from>
    <cdr:to>
      <cdr:x>0.22626</cdr:x>
      <cdr:y>0.57659</cdr:y>
    </cdr:to>
    <cdr:sp macro="" textlink="">
      <cdr:nvSpPr>
        <cdr:cNvPr id="20" name="Textfeld 19"/>
        <cdr:cNvSpPr txBox="1"/>
      </cdr:nvSpPr>
      <cdr:spPr>
        <a:xfrm xmlns:a="http://schemas.openxmlformats.org/drawingml/2006/main">
          <a:off x="1147087" y="1939485"/>
          <a:ext cx="169705" cy="26555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RO</a:t>
          </a:r>
        </a:p>
      </cdr:txBody>
    </cdr:sp>
  </cdr:relSizeAnchor>
  <cdr:relSizeAnchor xmlns:cdr="http://schemas.openxmlformats.org/drawingml/2006/chartDrawing">
    <cdr:from>
      <cdr:x>0.63245</cdr:x>
      <cdr:y>0.57191</cdr:y>
    </cdr:from>
    <cdr:to>
      <cdr:x>0.66161</cdr:x>
      <cdr:y>0.64135</cdr:y>
    </cdr:to>
    <cdr:sp macro="" textlink="">
      <cdr:nvSpPr>
        <cdr:cNvPr id="21" name="Textfeld 20"/>
        <cdr:cNvSpPr txBox="1"/>
      </cdr:nvSpPr>
      <cdr:spPr>
        <a:xfrm xmlns:a="http://schemas.openxmlformats.org/drawingml/2006/main">
          <a:off x="3680737" y="2187135"/>
          <a:ext cx="169705" cy="26555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SI</a:t>
          </a:r>
        </a:p>
      </cdr:txBody>
    </cdr:sp>
  </cdr:relSizeAnchor>
  <cdr:relSizeAnchor xmlns:cdr="http://schemas.openxmlformats.org/drawingml/2006/chartDrawing">
    <cdr:from>
      <cdr:x>0.28221</cdr:x>
      <cdr:y>0.46481</cdr:y>
    </cdr:from>
    <cdr:to>
      <cdr:x>0.31137</cdr:x>
      <cdr:y>0.53425</cdr:y>
    </cdr:to>
    <cdr:sp macro="" textlink="">
      <cdr:nvSpPr>
        <cdr:cNvPr id="22" name="Textfeld 21"/>
        <cdr:cNvSpPr txBox="1"/>
      </cdr:nvSpPr>
      <cdr:spPr>
        <a:xfrm xmlns:a="http://schemas.openxmlformats.org/drawingml/2006/main">
          <a:off x="1642387" y="1777560"/>
          <a:ext cx="169705" cy="26555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SK</a:t>
          </a:r>
        </a:p>
      </cdr:txBody>
    </cdr:sp>
  </cdr:relSizeAnchor>
  <cdr:relSizeAnchor xmlns:cdr="http://schemas.openxmlformats.org/drawingml/2006/chartDrawing">
    <cdr:from>
      <cdr:x>0.28057</cdr:x>
      <cdr:y>0.63168</cdr:y>
    </cdr:from>
    <cdr:to>
      <cdr:x>0.30973</cdr:x>
      <cdr:y>0.70112</cdr:y>
    </cdr:to>
    <cdr:sp macro="" textlink="">
      <cdr:nvSpPr>
        <cdr:cNvPr id="23" name="Textfeld 22"/>
        <cdr:cNvSpPr txBox="1"/>
      </cdr:nvSpPr>
      <cdr:spPr>
        <a:xfrm xmlns:a="http://schemas.openxmlformats.org/drawingml/2006/main">
          <a:off x="1632862" y="2415735"/>
          <a:ext cx="169705" cy="26555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FI</a:t>
          </a:r>
        </a:p>
      </cdr:txBody>
    </cdr:sp>
  </cdr:relSizeAnchor>
  <cdr:relSizeAnchor xmlns:cdr="http://schemas.openxmlformats.org/drawingml/2006/chartDrawing">
    <cdr:from>
      <cdr:x>0.32803</cdr:x>
      <cdr:y>0.54451</cdr:y>
    </cdr:from>
    <cdr:to>
      <cdr:x>0.35719</cdr:x>
      <cdr:y>0.61395</cdr:y>
    </cdr:to>
    <cdr:sp macro="" textlink="">
      <cdr:nvSpPr>
        <cdr:cNvPr id="24" name="Textfeld 23"/>
        <cdr:cNvSpPr txBox="1"/>
      </cdr:nvSpPr>
      <cdr:spPr>
        <a:xfrm xmlns:a="http://schemas.openxmlformats.org/drawingml/2006/main">
          <a:off x="1909087" y="2082360"/>
          <a:ext cx="169705" cy="26555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SE</a:t>
          </a:r>
        </a:p>
      </cdr:txBody>
    </cdr:sp>
  </cdr:relSizeAnchor>
  <cdr:relSizeAnchor xmlns:cdr="http://schemas.openxmlformats.org/drawingml/2006/chartDrawing">
    <cdr:from>
      <cdr:x>0.35422</cdr:x>
      <cdr:y>0.70889</cdr:y>
    </cdr:from>
    <cdr:to>
      <cdr:x>0.38338</cdr:x>
      <cdr:y>0.77833</cdr:y>
    </cdr:to>
    <cdr:sp macro="" textlink="">
      <cdr:nvSpPr>
        <cdr:cNvPr id="25" name="Textfeld 24"/>
        <cdr:cNvSpPr txBox="1"/>
      </cdr:nvSpPr>
      <cdr:spPr>
        <a:xfrm xmlns:a="http://schemas.openxmlformats.org/drawingml/2006/main">
          <a:off x="2061487" y="2711010"/>
          <a:ext cx="169705" cy="26555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UK</a:t>
          </a:r>
        </a:p>
      </cdr:txBody>
    </cdr:sp>
  </cdr:relSizeAnchor>
  <cdr:relSizeAnchor xmlns:cdr="http://schemas.openxmlformats.org/drawingml/2006/chartDrawing">
    <cdr:from>
      <cdr:x>0.4606</cdr:x>
      <cdr:y>0.47726</cdr:y>
    </cdr:from>
    <cdr:to>
      <cdr:x>0.50729</cdr:x>
      <cdr:y>0.5467</cdr:y>
    </cdr:to>
    <cdr:sp macro="" textlink="">
      <cdr:nvSpPr>
        <cdr:cNvPr id="26" name="Textfeld 25"/>
        <cdr:cNvSpPr txBox="1"/>
      </cdr:nvSpPr>
      <cdr:spPr>
        <a:xfrm xmlns:a="http://schemas.openxmlformats.org/drawingml/2006/main">
          <a:off x="2680588" y="1825028"/>
          <a:ext cx="271740" cy="265536"/>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dirty="0"/>
            <a:t>CH</a:t>
          </a:r>
        </a:p>
      </cdr:txBody>
    </cdr:sp>
  </cdr:relSizeAnchor>
  <cdr:relSizeAnchor xmlns:cdr="http://schemas.openxmlformats.org/drawingml/2006/chartDrawing">
    <cdr:from>
      <cdr:x>0.2813</cdr:x>
      <cdr:y>0.2297</cdr:y>
    </cdr:from>
    <cdr:to>
      <cdr:x>0.32242</cdr:x>
      <cdr:y>0.29915</cdr:y>
    </cdr:to>
    <cdr:sp macro="" textlink="">
      <cdr:nvSpPr>
        <cdr:cNvPr id="28" name="Textfeld 27"/>
        <cdr:cNvSpPr txBox="1"/>
      </cdr:nvSpPr>
      <cdr:spPr>
        <a:xfrm xmlns:a="http://schemas.openxmlformats.org/drawingml/2006/main">
          <a:off x="1637109" y="878427"/>
          <a:ext cx="239316" cy="265597"/>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EE</a:t>
          </a:r>
        </a:p>
      </cdr:txBody>
    </cdr:sp>
  </cdr:relSizeAnchor>
  <cdr:relSizeAnchor xmlns:cdr="http://schemas.openxmlformats.org/drawingml/2006/chartDrawing">
    <cdr:from>
      <cdr:x>0.2</cdr:x>
      <cdr:y>0.32012</cdr:y>
    </cdr:from>
    <cdr:to>
      <cdr:x>0.96</cdr:x>
      <cdr:y>0.82855</cdr:y>
    </cdr:to>
    <cdr:sp macro="" textlink="">
      <cdr:nvSpPr>
        <cdr:cNvPr id="29" name="Freihandform 28"/>
        <cdr:cNvSpPr/>
      </cdr:nvSpPr>
      <cdr:spPr>
        <a:xfrm xmlns:a="http://schemas.openxmlformats.org/drawingml/2006/main">
          <a:off x="1440160" y="1224137"/>
          <a:ext cx="5472608" cy="1944216"/>
        </a:xfrm>
        <a:custGeom xmlns:a="http://schemas.openxmlformats.org/drawingml/2006/main">
          <a:avLst/>
          <a:gdLst>
            <a:gd name="connsiteX0" fmla="*/ 0 w 4352925"/>
            <a:gd name="connsiteY0" fmla="*/ 0 h 1743075"/>
            <a:gd name="connsiteX1" fmla="*/ 1295400 w 4352925"/>
            <a:gd name="connsiteY1" fmla="*/ 838200 h 1743075"/>
            <a:gd name="connsiteX2" fmla="*/ 2505075 w 4352925"/>
            <a:gd name="connsiteY2" fmla="*/ 1323975 h 1743075"/>
            <a:gd name="connsiteX3" fmla="*/ 4352925 w 4352925"/>
            <a:gd name="connsiteY3" fmla="*/ 1743075 h 1743075"/>
          </a:gdLst>
          <a:ahLst/>
          <a:cxnLst>
            <a:cxn ang="0">
              <a:pos x="connsiteX0" y="connsiteY0"/>
            </a:cxn>
            <a:cxn ang="0">
              <a:pos x="connsiteX1" y="connsiteY1"/>
            </a:cxn>
            <a:cxn ang="0">
              <a:pos x="connsiteX2" y="connsiteY2"/>
            </a:cxn>
            <a:cxn ang="0">
              <a:pos x="connsiteX3" y="connsiteY3"/>
            </a:cxn>
          </a:cxnLst>
          <a:rect l="l" t="t" r="r" b="b"/>
          <a:pathLst>
            <a:path w="4352925" h="1743075">
              <a:moveTo>
                <a:pt x="0" y="0"/>
              </a:moveTo>
              <a:cubicBezTo>
                <a:pt x="438944" y="308769"/>
                <a:pt x="877888" y="617538"/>
                <a:pt x="1295400" y="838200"/>
              </a:cubicBezTo>
              <a:cubicBezTo>
                <a:pt x="1712912" y="1058862"/>
                <a:pt x="1995488" y="1173163"/>
                <a:pt x="2505075" y="1323975"/>
              </a:cubicBezTo>
              <a:cubicBezTo>
                <a:pt x="3014662" y="1474787"/>
                <a:pt x="4043363" y="1674813"/>
                <a:pt x="4352925" y="1743075"/>
              </a:cubicBezTo>
            </a:path>
          </a:pathLst>
        </a:custGeom>
        <a:noFill xmlns:a="http://schemas.openxmlformats.org/drawingml/2006/main"/>
        <a:ln xmlns:a="http://schemas.openxmlformats.org/drawingml/2006/main">
          <a:solidFill>
            <a:srgbClr val="FF0000">
              <a:alpha val="41000"/>
            </a:srgbClr>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de-AT" sz="1100"/>
        </a:p>
      </cdr:txBody>
    </cdr:sp>
  </cdr:relSizeAnchor>
  <cdr:relSizeAnchor xmlns:cdr="http://schemas.openxmlformats.org/drawingml/2006/chartDrawing">
    <cdr:from>
      <cdr:x>0.49079</cdr:x>
      <cdr:y>0.64813</cdr:y>
    </cdr:from>
    <cdr:to>
      <cdr:x>0.51996</cdr:x>
      <cdr:y>0.71758</cdr:y>
    </cdr:to>
    <cdr:sp macro="" textlink="">
      <cdr:nvSpPr>
        <cdr:cNvPr id="30" name="Textfeld 29"/>
        <cdr:cNvSpPr txBox="1"/>
      </cdr:nvSpPr>
      <cdr:spPr>
        <a:xfrm xmlns:a="http://schemas.openxmlformats.org/drawingml/2006/main">
          <a:off x="2856309" y="2478627"/>
          <a:ext cx="169763" cy="265597"/>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HR</a:t>
          </a:r>
        </a:p>
      </cdr:txBody>
    </cdr:sp>
  </cdr:relSizeAnchor>
  <cdr:relSizeAnchor xmlns:cdr="http://schemas.openxmlformats.org/drawingml/2006/chartDrawing">
    <cdr:from>
      <cdr:x>0.45642</cdr:x>
      <cdr:y>0.78262</cdr:y>
    </cdr:from>
    <cdr:to>
      <cdr:x>0.49755</cdr:x>
      <cdr:y>0.85207</cdr:y>
    </cdr:to>
    <cdr:sp macro="" textlink="">
      <cdr:nvSpPr>
        <cdr:cNvPr id="31" name="Textfeld 30"/>
        <cdr:cNvSpPr txBox="1"/>
      </cdr:nvSpPr>
      <cdr:spPr>
        <a:xfrm xmlns:a="http://schemas.openxmlformats.org/drawingml/2006/main">
          <a:off x="2656284" y="2992977"/>
          <a:ext cx="239316" cy="265597"/>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dirty="0" err="1"/>
            <a:t>MK</a:t>
          </a:r>
          <a:endParaRPr lang="de-AT" sz="1100" dirty="0"/>
        </a:p>
      </cdr:txBody>
    </cdr:sp>
  </cdr:relSizeAnchor>
  <cdr:relSizeAnchor xmlns:cdr="http://schemas.openxmlformats.org/drawingml/2006/chartDrawing">
    <cdr:from>
      <cdr:x>0.3755</cdr:x>
      <cdr:y>0.78361</cdr:y>
    </cdr:from>
    <cdr:to>
      <cdr:x>0.40466</cdr:x>
      <cdr:y>0.85305</cdr:y>
    </cdr:to>
    <cdr:sp macro="" textlink="">
      <cdr:nvSpPr>
        <cdr:cNvPr id="32" name="Textfeld 31"/>
        <cdr:cNvSpPr txBox="1"/>
      </cdr:nvSpPr>
      <cdr:spPr>
        <a:xfrm xmlns:a="http://schemas.openxmlformats.org/drawingml/2006/main">
          <a:off x="2185312" y="2996760"/>
          <a:ext cx="169705" cy="26555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de-AT" sz="1100"/>
            <a:t>TR</a:t>
          </a:r>
        </a:p>
      </cdr:txBody>
    </cdr:sp>
  </cdr:relSizeAnchor>
  <cdr:relSizeAnchor xmlns:cdr="http://schemas.openxmlformats.org/drawingml/2006/chartDrawing">
    <cdr:from>
      <cdr:x>0.32</cdr:x>
      <cdr:y>0.37661</cdr:y>
    </cdr:from>
    <cdr:to>
      <cdr:x>0.4002</cdr:x>
      <cdr:y>0.45133</cdr:y>
    </cdr:to>
    <cdr:cxnSp macro="">
      <cdr:nvCxnSpPr>
        <cdr:cNvPr id="34" name="Gerade Verbindung mit Pfeil 33"/>
        <cdr:cNvCxnSpPr/>
      </cdr:nvCxnSpPr>
      <cdr:spPr>
        <a:xfrm xmlns:a="http://schemas.openxmlformats.org/drawingml/2006/main" flipH="1">
          <a:off x="2304256" y="1440160"/>
          <a:ext cx="577505" cy="285727"/>
        </a:xfrm>
        <a:prstGeom xmlns:a="http://schemas.openxmlformats.org/drawingml/2006/main" prst="straightConnector1">
          <a:avLst/>
        </a:prstGeom>
        <a:ln xmlns:a="http://schemas.openxmlformats.org/drawingml/2006/main" w="2222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cdr:x>
      <cdr:y>0.32012</cdr:y>
    </cdr:from>
    <cdr:to>
      <cdr:x>0.67</cdr:x>
      <cdr:y>0.45194</cdr:y>
    </cdr:to>
    <cdr:sp macro="" textlink="">
      <cdr:nvSpPr>
        <cdr:cNvPr id="33" name="Textfeld 6"/>
        <cdr:cNvSpPr txBox="1"/>
      </cdr:nvSpPr>
      <cdr:spPr>
        <a:xfrm xmlns:a="http://schemas.openxmlformats.org/drawingml/2006/main">
          <a:off x="2808312" y="1224136"/>
          <a:ext cx="2016224" cy="504056"/>
        </a:xfrm>
        <a:prstGeom xmlns:a="http://schemas.openxmlformats.org/drawingml/2006/main" prst="rect">
          <a:avLst/>
        </a:prstGeom>
        <a:solidFill xmlns:a="http://schemas.openxmlformats.org/drawingml/2006/main">
          <a:schemeClr val="lt1"/>
        </a:solidFill>
        <a:ln xmlns:a="http://schemas.openxmlformats.org/drawingml/2006/main" w="6350">
          <a:noFill/>
        </a:ln>
        <a:effectLst xmlns:a="http://schemas.openxmlformats.org/drawingml/2006/main"/>
      </cdr:spPr>
      <cdr:style>
        <a:lnRef xmlns:a="http://schemas.openxmlformats.org/drawingml/2006/main" idx="0">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spcAft>
              <a:spcPts val="0"/>
            </a:spcAft>
          </a:pPr>
          <a:r>
            <a:rPr lang="de-AT" sz="1400" dirty="0" smtClean="0">
              <a:effectLst/>
              <a:latin typeface="Arial"/>
              <a:ea typeface="Calibri"/>
            </a:rPr>
            <a:t>Ausschöpfung unter Normalbedingungen</a:t>
          </a:r>
          <a:endParaRPr lang="de-AT" sz="1400" dirty="0">
            <a:effectLst/>
            <a:latin typeface="Arial"/>
            <a:ea typeface="Calibri"/>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de-DE"/>
          </a:p>
        </p:txBody>
      </p:sp>
      <p:sp>
        <p:nvSpPr>
          <p:cNvPr id="5123" name="Rectangle 3"/>
          <p:cNvSpPr>
            <a:spLocks noGrp="1" noChangeArrowheads="1"/>
          </p:cNvSpPr>
          <p:nvPr>
            <p:ph type="dt" sz="quarter" idx="1"/>
          </p:nvPr>
        </p:nvSpPr>
        <p:spPr bwMode="auto">
          <a:xfrm>
            <a:off x="3851275" y="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charset="0"/>
                <a:cs typeface="ヒラギノ角ゴ Pro W3" charset="0"/>
              </a:defRPr>
            </a:lvl1pPr>
          </a:lstStyle>
          <a:p>
            <a:pPr>
              <a:defRPr/>
            </a:pPr>
            <a:endParaRPr lang="de-DE"/>
          </a:p>
        </p:txBody>
      </p:sp>
      <p:sp>
        <p:nvSpPr>
          <p:cNvPr id="5124" name="Rectangle 4"/>
          <p:cNvSpPr>
            <a:spLocks noGrp="1" noChangeArrowheads="1"/>
          </p:cNvSpPr>
          <p:nvPr>
            <p:ph type="ftr" sz="quarter" idx="2"/>
          </p:nvPr>
        </p:nvSpPr>
        <p:spPr bwMode="auto">
          <a:xfrm>
            <a:off x="0" y="9431338"/>
            <a:ext cx="2946400"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de-DE"/>
          </a:p>
        </p:txBody>
      </p:sp>
      <p:sp>
        <p:nvSpPr>
          <p:cNvPr id="5125" name="Rectangle 5"/>
          <p:cNvSpPr>
            <a:spLocks noGrp="1" noChangeArrowheads="1"/>
          </p:cNvSpPr>
          <p:nvPr>
            <p:ph type="sldNum" sz="quarter" idx="3"/>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pPr>
              <a:defRPr/>
            </a:pPr>
            <a:fld id="{3D60FE84-EF1C-4E1C-AF01-5CEEF534A74B}" type="slidenum">
              <a:rPr lang="de-DE" altLang="de-DE"/>
              <a:pPr>
                <a:defRPr/>
              </a:pPr>
              <a:t>‹Nr.›</a:t>
            </a:fld>
            <a:endParaRPr lang="de-DE" altLang="de-DE"/>
          </a:p>
        </p:txBody>
      </p:sp>
    </p:spTree>
    <p:extLst>
      <p:ext uri="{BB962C8B-B14F-4D97-AF65-F5344CB8AC3E}">
        <p14:creationId xmlns:p14="http://schemas.microsoft.com/office/powerpoint/2010/main" val="1868346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p:cNvSpPr>
          <p:nvPr>
            <p:ph type="sldImg" idx="2"/>
          </p:nvPr>
        </p:nvSpPr>
        <p:spPr>
          <a:xfrm>
            <a:off x="-298450" y="4763"/>
            <a:ext cx="7380288" cy="5110162"/>
          </a:xfrm>
          <a:prstGeom prst="rect">
            <a:avLst/>
          </a:prstGeom>
          <a:noFill/>
          <a:ln w="12700">
            <a:solidFill>
              <a:prstClr val="black"/>
            </a:solidFill>
          </a:ln>
        </p:spPr>
        <p:txBody>
          <a:bodyPr vert="horz" lIns="91440" tIns="45720" rIns="91440" bIns="45720" rtlCol="0" anchor="ctr"/>
          <a:lstStyle/>
          <a:p>
            <a:pPr lvl="0"/>
            <a:endParaRPr lang="de-AT" noProof="0"/>
          </a:p>
        </p:txBody>
      </p:sp>
    </p:spTree>
    <p:extLst>
      <p:ext uri="{BB962C8B-B14F-4D97-AF65-F5344CB8AC3E}">
        <p14:creationId xmlns:p14="http://schemas.microsoft.com/office/powerpoint/2010/main" val="2002660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8450" cy="3724275"/>
          </a:xfrm>
        </p:spPr>
      </p:sp>
      <p:sp>
        <p:nvSpPr>
          <p:cNvPr id="3" name="Notizenplatzhalter 2"/>
          <p:cNvSpPr>
            <a:spLocks noGrp="1"/>
          </p:cNvSpPr>
          <p:nvPr>
            <p:ph type="body" idx="1"/>
          </p:nvPr>
        </p:nvSpPr>
        <p:spPr>
          <a:xfrm>
            <a:off x="679450" y="4716463"/>
            <a:ext cx="5438775" cy="4467225"/>
          </a:xfrm>
          <a:prstGeom prst="rect">
            <a:avLst/>
          </a:prstGeom>
        </p:spPr>
        <p:txBody>
          <a:bodyPr>
            <a:normAutofit/>
          </a:bodyPr>
          <a:lstStyle/>
          <a:p>
            <a:endParaRPr lang="de-AT"/>
          </a:p>
        </p:txBody>
      </p:sp>
      <p:sp>
        <p:nvSpPr>
          <p:cNvPr id="4" name="Foliennummernplatzhalter 3"/>
          <p:cNvSpPr>
            <a:spLocks noGrp="1"/>
          </p:cNvSpPr>
          <p:nvPr>
            <p:ph type="sldNum" sz="quarter" idx="10"/>
          </p:nvPr>
        </p:nvSpPr>
        <p:spPr>
          <a:xfrm>
            <a:off x="3849688" y="9429750"/>
            <a:ext cx="2946400" cy="496888"/>
          </a:xfrm>
          <a:prstGeom prst="rect">
            <a:avLst/>
          </a:prstGeom>
        </p:spPr>
        <p:txBody>
          <a:bodyPr/>
          <a:lstStyle/>
          <a:p>
            <a:pPr>
              <a:defRPr/>
            </a:pPr>
            <a:fld id="{2C350E97-16E5-2E41-8C6E-20348FF3C30F}" type="slidenum">
              <a:rPr lang="de-DE" smtClean="0">
                <a:solidFill>
                  <a:prstClr val="black"/>
                </a:solidFill>
              </a:rPr>
              <a:pPr>
                <a:defRPr/>
              </a:pPr>
              <a:t>1</a:t>
            </a:fld>
            <a:endParaRPr lang="de-DE">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6463"/>
            <a:ext cx="5438775" cy="4467225"/>
          </a:xfrm>
          <a:prstGeom prst="rect">
            <a:avLst/>
          </a:prstGeom>
        </p:spPr>
        <p:txBody>
          <a:bodyPr/>
          <a:lstStyle/>
          <a:p>
            <a:r>
              <a:rPr lang="de-AT" sz="1200" kern="1200" dirty="0" smtClean="0">
                <a:solidFill>
                  <a:schemeClr val="tx1"/>
                </a:solidFill>
                <a:effectLst/>
                <a:latin typeface="Arial" charset="0"/>
                <a:ea typeface="ヒラギノ角ゴ Pro W3" charset="0"/>
                <a:cs typeface="ヒラギノ角ゴ Pro W3" charset="0"/>
              </a:rPr>
              <a:t>Der Bund leistet der ÖBB-Infrastruktur AG gemäß § 42 Bundesbahngesetz für den Betrieb der Schieneninfrastruktur und deren Bereitstellung an die Nutzer einen Zuschuss. Dieser ist so bemessen, dass er jenen Teil der „bei sparsamer und wirtschaftlicher Geschäftsführung“ anfallenden Aufwendungen deckt, der nicht durch Markterlöse finanziert werden kann. </a:t>
            </a:r>
            <a:r>
              <a:rPr lang="de-AT" sz="1200" kern="1200" dirty="0" err="1" smtClean="0">
                <a:solidFill>
                  <a:schemeClr val="tx1"/>
                </a:solidFill>
                <a:effectLst/>
                <a:latin typeface="Arial" charset="0"/>
                <a:ea typeface="ヒラギノ角ゴ Pro W3" charset="0"/>
                <a:cs typeface="ヒラギノ角ゴ Pro W3" charset="0"/>
              </a:rPr>
              <a:t>Weiters</a:t>
            </a:r>
            <a:r>
              <a:rPr lang="de-AT" sz="1200" kern="1200" dirty="0" smtClean="0">
                <a:solidFill>
                  <a:schemeClr val="tx1"/>
                </a:solidFill>
                <a:effectLst/>
                <a:latin typeface="Arial" charset="0"/>
                <a:ea typeface="ヒラギノ角ゴ Pro W3" charset="0"/>
                <a:cs typeface="ヒラギノ角ゴ Pro W3" charset="0"/>
              </a:rPr>
              <a:t> leistet der Bund Zuschüsse zur Instandhaltung, Erneuerung, Planung und Erweiterung von Schieneninfrastruktur.</a:t>
            </a:r>
          </a:p>
          <a:p>
            <a:endParaRPr lang="de-AT" sz="1200" kern="1200" dirty="0" smtClean="0">
              <a:solidFill>
                <a:schemeClr val="tx1"/>
              </a:solidFill>
              <a:effectLst/>
              <a:latin typeface="Arial" charset="0"/>
              <a:ea typeface="ヒラギノ角ゴ Pro W3" charset="0"/>
              <a:cs typeface="ヒラギノ角ゴ Pro W3" charset="0"/>
            </a:endParaRPr>
          </a:p>
          <a:p>
            <a:r>
              <a:rPr lang="de-AT" sz="1200" kern="1200" dirty="0" smtClean="0">
                <a:solidFill>
                  <a:schemeClr val="tx1"/>
                </a:solidFill>
                <a:effectLst/>
                <a:latin typeface="Arial" charset="0"/>
                <a:ea typeface="ヒラギノ角ゴ Pro W3" charset="0"/>
                <a:cs typeface="ヒラギノ角ゴ Pro W3" charset="0"/>
              </a:rPr>
              <a:t>Um die großen Bauprojekte für die Republik zu finanzieren, muss die ÖBB Infrastruktur AG Kredite aufnehmen, für die der Bund haftet. Im Jahr 2013 wurden dafür von den ÖBB insgesamt Haftungsentgelte von 179 Mio. Euro an den Bund entrichtet. </a:t>
            </a:r>
          </a:p>
          <a:p>
            <a:endParaRPr lang="de-AT" sz="1200" kern="1200" dirty="0" smtClean="0">
              <a:solidFill>
                <a:schemeClr val="tx1"/>
              </a:solidFill>
              <a:effectLst/>
              <a:latin typeface="Arial" charset="0"/>
              <a:ea typeface="ヒラギノ角ゴ Pro W3" charset="0"/>
              <a:cs typeface="ヒラギノ角ゴ Pro W3" charset="0"/>
            </a:endParaRPr>
          </a:p>
          <a:p>
            <a:r>
              <a:rPr lang="de-AT" sz="1200" kern="1200" dirty="0" smtClean="0">
                <a:solidFill>
                  <a:schemeClr val="tx1"/>
                </a:solidFill>
                <a:effectLst/>
                <a:latin typeface="Arial" charset="0"/>
                <a:ea typeface="ヒラギノ角ゴ Pro W3" charset="0"/>
                <a:cs typeface="ヒラギノ角ゴ Pro W3" charset="0"/>
              </a:rPr>
              <a:t>Der Stand der Finanzverbindlichkeiten der ÖBB-Infrastruktur AG hat Ende 2013 bereits 17.704 Mio. Euro erreicht. Zinsaufwendungen betrugen brutto 643 Mio. Euro. Angesichts der steigenden Belastung durch Annuitäten des Infrastruktur-Ausbaus bezahlt der Bund seit 2008 einen Zuschuss. Dieser scheint unter dem Titel „Beitrag für Erweiterungs- und Reinvestitionen“ mit 517,5 Mio. Euro auf</a:t>
            </a:r>
            <a:endParaRPr lang="de-AT" dirty="0"/>
          </a:p>
        </p:txBody>
      </p:sp>
    </p:spTree>
    <p:extLst>
      <p:ext uri="{BB962C8B-B14F-4D97-AF65-F5344CB8AC3E}">
        <p14:creationId xmlns:p14="http://schemas.microsoft.com/office/powerpoint/2010/main" val="1837827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6463"/>
            <a:ext cx="5438775" cy="4467225"/>
          </a:xfrm>
          <a:prstGeom prst="rect">
            <a:avLst/>
          </a:prstGeom>
        </p:spPr>
        <p:txBody>
          <a:bodyPr/>
          <a:lstStyle/>
          <a:p>
            <a:r>
              <a:rPr lang="de-AT" sz="1200" kern="1200" dirty="0" smtClean="0">
                <a:solidFill>
                  <a:schemeClr val="tx1"/>
                </a:solidFill>
                <a:effectLst/>
                <a:latin typeface="Arial" charset="0"/>
                <a:ea typeface="ヒラギノ角ゴ Pro W3" charset="0"/>
                <a:cs typeface="ヒラギノ角ゴ Pro W3" charset="0"/>
              </a:rPr>
              <a:t>Wird der Gesamtkonzern mit seinen Außenumsätzen betrachtet, überwiegen bei 6,25 Mrd. Euro Gesamtertrag die Markterlöse und sonstigen Erträge mit 58% gegenüber den Bundesbeiträgen zur Infrastruktur (27%) sowie den Abgeltungen für Leistungsaufträge und Verkehrsdienste-Bestellungen (15%).</a:t>
            </a:r>
            <a:endParaRPr lang="de-AT" dirty="0"/>
          </a:p>
        </p:txBody>
      </p:sp>
    </p:spTree>
    <p:extLst>
      <p:ext uri="{BB962C8B-B14F-4D97-AF65-F5344CB8AC3E}">
        <p14:creationId xmlns:p14="http://schemas.microsoft.com/office/powerpoint/2010/main" val="525804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6463"/>
            <a:ext cx="5438775" cy="4467225"/>
          </a:xfrm>
          <a:prstGeom prst="rect">
            <a:avLst/>
          </a:prstGeom>
        </p:spPr>
        <p:txBody>
          <a:bodyPr/>
          <a:lstStyle/>
          <a:p>
            <a:r>
              <a:rPr lang="de-AT" dirty="0" smtClean="0"/>
              <a:t>In den neuen EU-Ländern</a:t>
            </a:r>
            <a:r>
              <a:rPr lang="de-AT" baseline="0" dirty="0" smtClean="0"/>
              <a:t> waren die </a:t>
            </a:r>
            <a:r>
              <a:rPr lang="de-AT" dirty="0" smtClean="0"/>
              <a:t>Investitionen in das Straßennetz</a:t>
            </a:r>
            <a:r>
              <a:rPr lang="de-AT" baseline="0" dirty="0" smtClean="0"/>
              <a:t> in den 90-ern etwa 2,5 Mal so hoch, wie jene in die Straße. Mittlerweile liegt dieses Verhältnis schon bei 6,6 zu 1 zu Gunsten der Straße. Dass sich dies auf die Entwicklung des Bahnverkehrs auswirkt, ist unvermeidlich. Der seit Jahrzehnten anhaltende Rückgang des Schienen-Güterverkehrs setzt sich auch nach dem Krisenjahr 2009 weiter fort. In Nordwest-Europa, wo das Verhältnis von Straßen- zu Bahn-Investitionen ziemlich konstant bei etwa 1,5:1 liegt, hat sich der Bahn-Güterverkehr auf etwa 95% des Vorkrisenniveaus stabilisiert.</a:t>
            </a:r>
            <a:endParaRPr lang="de-AT" dirty="0"/>
          </a:p>
        </p:txBody>
      </p:sp>
    </p:spTree>
    <p:extLst>
      <p:ext uri="{BB962C8B-B14F-4D97-AF65-F5344CB8AC3E}">
        <p14:creationId xmlns:p14="http://schemas.microsoft.com/office/powerpoint/2010/main" val="3564679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6463"/>
            <a:ext cx="5438775" cy="4467225"/>
          </a:xfrm>
          <a:prstGeom prst="rect">
            <a:avLst/>
          </a:prstGeom>
        </p:spPr>
        <p:txBody>
          <a:bodyPr/>
          <a:lstStyle/>
          <a:p>
            <a:r>
              <a:rPr lang="de-AT" dirty="0" smtClean="0"/>
              <a:t>Die Schlussfolgerung ist ganz klar: Ohne ausreichende Qualität und vor allem Dichte des Netzes kann die</a:t>
            </a:r>
            <a:r>
              <a:rPr lang="de-AT" baseline="0" dirty="0" smtClean="0"/>
              <a:t> Bahn keine relevanten Anteile an der Transportleistung eines Landes erreichen. Das Dichte-Kriterium gilt vor allem für den Güterverkehr.</a:t>
            </a:r>
            <a:endParaRPr lang="de-AT" dirty="0"/>
          </a:p>
        </p:txBody>
      </p:sp>
    </p:spTree>
    <p:extLst>
      <p:ext uri="{BB962C8B-B14F-4D97-AF65-F5344CB8AC3E}">
        <p14:creationId xmlns:p14="http://schemas.microsoft.com/office/powerpoint/2010/main" val="1450364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6463"/>
            <a:ext cx="5438775" cy="4467225"/>
          </a:xfrm>
          <a:prstGeom prst="rect">
            <a:avLst/>
          </a:prstGeom>
        </p:spPr>
        <p:txBody>
          <a:bodyPr/>
          <a:lstStyle/>
          <a:p>
            <a:r>
              <a:rPr lang="de-AT" dirty="0" smtClean="0"/>
              <a:t>Österreich hat mit 32% einen</a:t>
            </a:r>
            <a:r>
              <a:rPr lang="de-AT" baseline="0" dirty="0" smtClean="0"/>
              <a:t> der höchsten Anteile der Bahn am Güterverkehr (ohne Binnenschiff und Rohrleitung) und die höchste Güter-Transportleistung der Bahn pro Kopf (etwa gleichauf mit Schweden). Das Erfolgsgeheimnis sind vor allem die Anschlussbahnen. Das sind Schienen, die direkt bis in viele Werksgelände und Gewerbegebiete führen. </a:t>
            </a:r>
            <a:r>
              <a:rPr lang="de-AT" dirty="0" err="1" smtClean="0"/>
              <a:t>Rail</a:t>
            </a:r>
            <a:r>
              <a:rPr lang="de-AT" baseline="0" dirty="0" smtClean="0"/>
              <a:t> Cargo Austria – die Güterverkehrsgesellschaft der ÖBB – bedient nach wie vor über 600 Anschlussbahnen. Mindestens 85% der Güter-Tonnen, die in Österreich verladen werden (Binnen-, Ziel- und Quellverkehr) rollen über diese Anschlussbahnen direkt von und zu den Kunden. Über Anschlussbahnen fahren komplette Züge, aber auch nur einzelne Wagen oder Wagengruppen, die mit </a:t>
            </a:r>
            <a:r>
              <a:rPr lang="de-AT" baseline="0" dirty="0" err="1" smtClean="0"/>
              <a:t>Verschubloks</a:t>
            </a:r>
            <a:r>
              <a:rPr lang="de-AT" baseline="0" dirty="0" smtClean="0"/>
              <a:t> von Bedienstellen aus zugestellt werden.</a:t>
            </a:r>
            <a:endParaRPr lang="de-AT" dirty="0"/>
          </a:p>
        </p:txBody>
      </p:sp>
    </p:spTree>
    <p:extLst>
      <p:ext uri="{BB962C8B-B14F-4D97-AF65-F5344CB8AC3E}">
        <p14:creationId xmlns:p14="http://schemas.microsoft.com/office/powerpoint/2010/main" val="3261396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6463"/>
            <a:ext cx="5438775" cy="4467225"/>
          </a:xfrm>
          <a:prstGeom prst="rect">
            <a:avLst/>
          </a:prstGeom>
        </p:spPr>
        <p:txBody>
          <a:bodyPr/>
          <a:lstStyle/>
          <a:p>
            <a:r>
              <a:rPr lang="de-AT" dirty="0" smtClean="0"/>
              <a:t>Ein Qualitätssprung im</a:t>
            </a:r>
            <a:r>
              <a:rPr lang="de-AT" baseline="0" dirty="0" smtClean="0"/>
              <a:t> so genannten „Einzelwagenverkehr“ über Anschlussbahnen ist derzeit im Entstehen. 7 Bahngesellschaften arbeiten für dieses Zukunftsprojekt zusammen. Auch jene Kunden, die nur einzelne Wagenladungen oder Wagengruppen versenden, soll Transportleistung auf zeitgemäßem Niveau geboten werden. </a:t>
            </a:r>
            <a:endParaRPr lang="de-AT" dirty="0"/>
          </a:p>
        </p:txBody>
      </p:sp>
    </p:spTree>
    <p:extLst>
      <p:ext uri="{BB962C8B-B14F-4D97-AF65-F5344CB8AC3E}">
        <p14:creationId xmlns:p14="http://schemas.microsoft.com/office/powerpoint/2010/main" val="85837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6463"/>
            <a:ext cx="5438775" cy="4467225"/>
          </a:xfrm>
          <a:prstGeom prst="rect">
            <a:avLst/>
          </a:prstGeom>
        </p:spPr>
        <p:txBody>
          <a:bodyPr/>
          <a:lstStyle/>
          <a:p>
            <a:r>
              <a:rPr lang="de-AT" dirty="0" smtClean="0"/>
              <a:t>Der Kunde ist bereit,</a:t>
            </a:r>
            <a:r>
              <a:rPr lang="de-AT" baseline="0" dirty="0" smtClean="0"/>
              <a:t> sich für die Bahn zu entscheiden und einen angemessenen Preis zu zahlen, wenn ihm hohe Qualität garantiert wird. Wesentliche Qualitätsmerkmale sind </a:t>
            </a:r>
          </a:p>
          <a:p>
            <a:r>
              <a:rPr lang="de-AT" baseline="0" dirty="0" smtClean="0"/>
              <a:t>schnelle Preisauskunft und schnelle Angebote</a:t>
            </a:r>
          </a:p>
          <a:p>
            <a:r>
              <a:rPr lang="de-AT" baseline="0" dirty="0" smtClean="0"/>
              <a:t>zuverlässige Einhaltung der Transportzeiten</a:t>
            </a:r>
          </a:p>
          <a:p>
            <a:r>
              <a:rPr lang="de-AT" baseline="0" dirty="0" smtClean="0"/>
              <a:t>lückenlose Information über den Ablauf des Transports</a:t>
            </a:r>
          </a:p>
          <a:p>
            <a:r>
              <a:rPr lang="de-AT" baseline="0" dirty="0" smtClean="0"/>
              <a:t>Das alles soll durch eine Kooperation von sieben Bahngesellschaften – die X-</a:t>
            </a:r>
            <a:r>
              <a:rPr lang="de-AT" baseline="0" dirty="0" err="1" smtClean="0"/>
              <a:t>Rail</a:t>
            </a:r>
            <a:r>
              <a:rPr lang="de-AT" baseline="0" dirty="0" smtClean="0"/>
              <a:t>-Allianz - grenzüberschreitend für die wichtigsten Wirtschaftsräume Nord- und Mitteleuropas angeboten werden.</a:t>
            </a:r>
          </a:p>
          <a:p>
            <a:r>
              <a:rPr lang="de-AT" baseline="0" dirty="0" smtClean="0"/>
              <a:t> </a:t>
            </a:r>
            <a:endParaRPr lang="de-AT" dirty="0"/>
          </a:p>
        </p:txBody>
      </p:sp>
    </p:spTree>
    <p:extLst>
      <p:ext uri="{BB962C8B-B14F-4D97-AF65-F5344CB8AC3E}">
        <p14:creationId xmlns:p14="http://schemas.microsoft.com/office/powerpoint/2010/main" val="2716768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6463"/>
            <a:ext cx="5438775" cy="4467225"/>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AT" dirty="0" smtClean="0"/>
              <a:t>Dieses Diagramm</a:t>
            </a:r>
            <a:r>
              <a:rPr lang="de-AT" baseline="0" dirty="0" smtClean="0"/>
              <a:t> zeigt, wie sich aus Sicht eines Kunden der gesamte Aufwand zusammensetzt, der notwendig ist, um einen Weg mit der Bahn – in diesem Fall eine Strecke im Nahverkehr – zurück zu legen. Um die einzelnen Aufwände vergleichbar zu machen, sind Zeitaufwände mit Stressfaktoren und nach der Wahrscheinlichkeit des Auftretens (nicht immer ist Umsteigen oder Fahrkartenkauf notwendig) gewichtet und in Euro umgerechnet.</a:t>
            </a:r>
            <a:endParaRPr lang="de-AT" dirty="0" smtClean="0"/>
          </a:p>
          <a:p>
            <a:r>
              <a:rPr lang="de-AT" baseline="0" dirty="0" smtClean="0"/>
              <a:t>Der Kunde muss sich Information über Fahrpläne beschaffen, seinen Weg planen und eine Fahrkarte kaufen. Er muss von der Haustür aus zu Bahnhof oder Haltestelle kommen. Er muss Zeitpuffer einkalkulieren um den Zug zu erreichen. </a:t>
            </a:r>
            <a:r>
              <a:rPr lang="de-AT" baseline="0" dirty="0" err="1" smtClean="0"/>
              <a:t>Weiters</a:t>
            </a:r>
            <a:r>
              <a:rPr lang="de-AT" baseline="0" dirty="0" smtClean="0"/>
              <a:t> fallen Zeitaufwände für allfälliges Umsteigen und für die eigentliche Fahrzeit an. </a:t>
            </a:r>
          </a:p>
          <a:p>
            <a:endParaRPr lang="de-AT" baseline="0" dirty="0" smtClean="0"/>
          </a:p>
          <a:p>
            <a:r>
              <a:rPr lang="de-AT" baseline="0" dirty="0" smtClean="0"/>
              <a:t>Die wichtigste Erkenntnisse: </a:t>
            </a:r>
          </a:p>
          <a:p>
            <a:r>
              <a:rPr lang="de-AT" baseline="0" dirty="0" smtClean="0"/>
              <a:t>Der viel diskutierte Fahrpreis ist nur eine kleine Komponente der gesamten „Kosten“, die bestimmen, ob die Bahn oder ein anderes Verkehrsmittel gewählt wird. </a:t>
            </a:r>
          </a:p>
          <a:p>
            <a:r>
              <a:rPr lang="de-AT" baseline="0" dirty="0" smtClean="0"/>
              <a:t>Wer Kunden gewinnen will, muss bei allen Widerständen ansetzen, die eine Bahnfahrt erschweren können.</a:t>
            </a:r>
          </a:p>
          <a:p>
            <a:r>
              <a:rPr lang="de-AT" baseline="0" dirty="0" smtClean="0"/>
              <a:t>Der Kunde will nicht Bahn fahren – er will von seiner Haustür bis an ein bestimmtes Ziel (nicht nur zum Zielbahnhof) gelangen. Weil die Bahn nicht vor jeder Haustür halten kann, muss dem Kunden Mobilität als integriertes Gesamtprodukt geboten werden. </a:t>
            </a:r>
          </a:p>
          <a:p>
            <a:endParaRPr lang="de-AT" baseline="0" dirty="0" smtClean="0"/>
          </a:p>
        </p:txBody>
      </p:sp>
    </p:spTree>
    <p:extLst>
      <p:ext uri="{BB962C8B-B14F-4D97-AF65-F5344CB8AC3E}">
        <p14:creationId xmlns:p14="http://schemas.microsoft.com/office/powerpoint/2010/main" val="1919578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6463"/>
            <a:ext cx="5438775" cy="4467225"/>
          </a:xfrm>
          <a:prstGeom prst="rect">
            <a:avLst/>
          </a:prstGeom>
        </p:spPr>
        <p:txBody>
          <a:bodyPr/>
          <a:lstStyle/>
          <a:p>
            <a:r>
              <a:rPr lang="de-AT" baseline="0" dirty="0" smtClean="0"/>
              <a:t>Der Kunde will nicht Bahn fahren – er will von seiner Haustür bis an ein bestimmtes Ziel (nicht nur zum Zielbahnhof) gelangen. Weil die Bahn nicht vor jeder Haustür halten kann, muss dem Kunden t als integrierte Mobilität geboten werden. Der Kunde muss alle Angebote, die notwendig sind, um von Tür zu Tür zu gelangen, schnell und bequem auswählen und als ein integriertes Gesamtprodukt kaufen können. Die technische Voraussetzung dafür haben fast alle von uns seit einigen Jahren permanent zur Hand.</a:t>
            </a:r>
          </a:p>
          <a:p>
            <a:endParaRPr lang="de-AT" dirty="0"/>
          </a:p>
        </p:txBody>
      </p:sp>
    </p:spTree>
    <p:extLst>
      <p:ext uri="{BB962C8B-B14F-4D97-AF65-F5344CB8AC3E}">
        <p14:creationId xmlns:p14="http://schemas.microsoft.com/office/powerpoint/2010/main" val="156557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6463"/>
            <a:ext cx="5438775" cy="4467225"/>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AT" baseline="0" dirty="0" smtClean="0"/>
              <a:t>Die technische Voraussetzung dafür haben fast alle von uns seit einigen Jahren permanent zur Hand.</a:t>
            </a:r>
          </a:p>
          <a:p>
            <a:r>
              <a:rPr lang="de-AT" dirty="0" smtClean="0"/>
              <a:t>Die ÖBB arbeiten</a:t>
            </a:r>
            <a:r>
              <a:rPr lang="de-AT" baseline="0" dirty="0" smtClean="0"/>
              <a:t> an Forschungsprojekten und kooperieren mit anderen öffentlichen Verkehrsunternehmen, um eine österreichische Plattform für integrierte Mobilität zu schaffen.</a:t>
            </a:r>
            <a:endParaRPr lang="de-AT" dirty="0"/>
          </a:p>
        </p:txBody>
      </p:sp>
    </p:spTree>
    <p:extLst>
      <p:ext uri="{BB962C8B-B14F-4D97-AF65-F5344CB8AC3E}">
        <p14:creationId xmlns:p14="http://schemas.microsoft.com/office/powerpoint/2010/main" val="100637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6463"/>
            <a:ext cx="5438775" cy="4467225"/>
          </a:xfrm>
          <a:prstGeom prst="rect">
            <a:avLst/>
          </a:prstGeom>
        </p:spPr>
        <p:txBody>
          <a:bodyPr/>
          <a:lstStyle/>
          <a:p>
            <a:r>
              <a:rPr lang="de-AT" dirty="0" smtClean="0"/>
              <a:t>Unterschiede: </a:t>
            </a:r>
            <a:r>
              <a:rPr lang="de-AT" b="1" dirty="0" smtClean="0"/>
              <a:t>Fast</a:t>
            </a:r>
            <a:r>
              <a:rPr lang="de-AT" b="1" baseline="0" dirty="0" smtClean="0"/>
              <a:t> zwei Drittel </a:t>
            </a:r>
            <a:r>
              <a:rPr lang="de-AT" baseline="0" dirty="0" smtClean="0"/>
              <a:t>der Kosten des Straßenverkehrs wird durch </a:t>
            </a:r>
            <a:r>
              <a:rPr lang="de-AT" b="1" baseline="0" dirty="0" smtClean="0"/>
              <a:t>Fahrzeuge und ihren Betrieb </a:t>
            </a:r>
            <a:r>
              <a:rPr lang="de-AT" baseline="0" dirty="0" smtClean="0"/>
              <a:t>verursacht. </a:t>
            </a:r>
            <a:r>
              <a:rPr lang="de-AT" dirty="0" smtClean="0"/>
              <a:t>Infrastruktur macht nur </a:t>
            </a:r>
            <a:r>
              <a:rPr lang="de-AT" b="1" dirty="0" smtClean="0"/>
              <a:t>ein Fünftel</a:t>
            </a:r>
            <a:r>
              <a:rPr lang="de-AT" dirty="0" smtClean="0"/>
              <a:t> der Kosten</a:t>
            </a:r>
            <a:r>
              <a:rPr lang="de-AT" baseline="0" dirty="0" smtClean="0"/>
              <a:t> des Straßenverkehrs aus. Bei der Bahn verursacht die Infrastruktur hingegen </a:t>
            </a:r>
            <a:r>
              <a:rPr lang="de-AT" b="1" baseline="0" dirty="0" smtClean="0"/>
              <a:t>die Hälfte</a:t>
            </a:r>
            <a:r>
              <a:rPr lang="de-AT" baseline="0" dirty="0" smtClean="0"/>
              <a:t> der Kosten. Bahn Infrastruktur ist gemessen an der Verkehrsleistung – pro Tonnenkilometer und Personenkilometer – etwa gleich teuer wie Straßen-Infrastruktur. Fahrzeuge und Betrieb sind aber bei der Bahn dank positiver Zugbildungs- und Netzbildungseffekte relativ zur Transportleistung günstiger. Nochmals betonen: Nicht immer! Natürlich nur wenn die Bahn ihre Stärken ausspielen kann und die genannten Effekte durch entsprechendes Verkehrsaufkommen wirklich zum Tragen kommen können. Insgesamt zeigt sich, dass die Fortbewegung von Gütern und Personen wesentlich teurer ist, als gemeinhin angenommen. Wenn nur jene Leistungen gerechnet werden, die in Geld bezahlt werden, also teil der offiziellen Wirtschaftsleistung sind, dann muss </a:t>
            </a:r>
            <a:r>
              <a:rPr lang="de-AT" b="1" baseline="0" dirty="0" smtClean="0"/>
              <a:t>jeder vierte Euro</a:t>
            </a:r>
            <a:r>
              <a:rPr lang="de-AT" baseline="0" dirty="0" smtClean="0"/>
              <a:t> für den Verkehr (</a:t>
            </a:r>
            <a:r>
              <a:rPr lang="de-AT" baseline="0" dirty="0" err="1" smtClean="0"/>
              <a:t>Straße+Schiene+Bennenschiff+Flug</a:t>
            </a:r>
            <a:r>
              <a:rPr lang="de-AT" baseline="0" dirty="0" smtClean="0"/>
              <a:t>) ausgegeben werden.</a:t>
            </a:r>
            <a:endParaRPr lang="de-AT" dirty="0"/>
          </a:p>
        </p:txBody>
      </p:sp>
    </p:spTree>
    <p:extLst>
      <p:ext uri="{BB962C8B-B14F-4D97-AF65-F5344CB8AC3E}">
        <p14:creationId xmlns:p14="http://schemas.microsoft.com/office/powerpoint/2010/main" val="3421841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6463"/>
            <a:ext cx="5438775" cy="4467225"/>
          </a:xfrm>
          <a:prstGeom prst="rect">
            <a:avLst/>
          </a:prstGeom>
        </p:spPr>
        <p:txBody>
          <a:bodyPr/>
          <a:lstStyle/>
          <a:p>
            <a:endParaRPr lang="de-AT" dirty="0"/>
          </a:p>
        </p:txBody>
      </p:sp>
    </p:spTree>
    <p:extLst>
      <p:ext uri="{BB962C8B-B14F-4D97-AF65-F5344CB8AC3E}">
        <p14:creationId xmlns:p14="http://schemas.microsoft.com/office/powerpoint/2010/main" val="4051712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47650" y="623888"/>
            <a:ext cx="6305550" cy="4367212"/>
          </a:xfrm>
        </p:spPr>
      </p:sp>
      <p:sp>
        <p:nvSpPr>
          <p:cNvPr id="3" name="Notizenplatzhalter 2"/>
          <p:cNvSpPr>
            <a:spLocks noGrp="1"/>
          </p:cNvSpPr>
          <p:nvPr>
            <p:ph type="body" idx="1"/>
          </p:nvPr>
        </p:nvSpPr>
        <p:spPr>
          <a:xfrm>
            <a:off x="549526" y="5333931"/>
            <a:ext cx="5794764" cy="245789"/>
          </a:xfrm>
          <a:prstGeom prst="rect">
            <a:avLst/>
          </a:prstGeom>
        </p:spPr>
        <p:txBody>
          <a:bodyPr/>
          <a:lstStyle/>
          <a:p>
            <a:r>
              <a:rPr lang="de-AT" dirty="0" smtClean="0"/>
              <a:t>Österreich hat</a:t>
            </a:r>
            <a:r>
              <a:rPr lang="de-AT" baseline="0" dirty="0" smtClean="0"/>
              <a:t> 11,4% innerhalb der EU den höchsten Bahn-Anteil am Personenverkehr erreicht. </a:t>
            </a:r>
            <a:endParaRPr lang="de-AT" dirty="0"/>
          </a:p>
        </p:txBody>
      </p:sp>
      <p:sp>
        <p:nvSpPr>
          <p:cNvPr id="4" name="Foliennummernplatzhalter 3"/>
          <p:cNvSpPr>
            <a:spLocks noGrp="1"/>
          </p:cNvSpPr>
          <p:nvPr>
            <p:ph type="sldNum" sz="quarter" idx="10"/>
          </p:nvPr>
        </p:nvSpPr>
        <p:spPr>
          <a:xfrm>
            <a:off x="3849688" y="9429750"/>
            <a:ext cx="2946400" cy="496888"/>
          </a:xfrm>
          <a:prstGeom prst="rect">
            <a:avLst/>
          </a:prstGeom>
        </p:spPr>
        <p:txBody>
          <a:bodyPr/>
          <a:lstStyle/>
          <a:p>
            <a:pPr>
              <a:defRPr/>
            </a:pPr>
            <a:fld id="{E163679C-6C25-4E1B-844C-73AB63780D31}" type="slidenum">
              <a:rPr lang="de-DE" smtClean="0">
                <a:solidFill>
                  <a:prstClr val="black"/>
                </a:solidFill>
              </a:rPr>
              <a:pPr>
                <a:defRPr/>
              </a:pPr>
              <a:t>26</a:t>
            </a:fld>
            <a:endParaRPr lang="de-DE">
              <a:solidFill>
                <a:prstClr val="black"/>
              </a:solidFill>
            </a:endParaRPr>
          </a:p>
        </p:txBody>
      </p:sp>
      <p:sp>
        <p:nvSpPr>
          <p:cNvPr id="5" name="Fußzeilenplatzhalter 4"/>
          <p:cNvSpPr>
            <a:spLocks noGrp="1"/>
          </p:cNvSpPr>
          <p:nvPr>
            <p:ph type="ftr" sz="quarter" idx="11"/>
          </p:nvPr>
        </p:nvSpPr>
        <p:spPr>
          <a:xfrm>
            <a:off x="0" y="9429750"/>
            <a:ext cx="2946400" cy="496888"/>
          </a:xfrm>
          <a:prstGeom prst="rect">
            <a:avLst/>
          </a:prstGeom>
        </p:spPr>
        <p:txBody>
          <a:bodyPr/>
          <a:lstStyle/>
          <a:p>
            <a:pPr>
              <a:defRPr/>
            </a:pPr>
            <a:endParaRPr lang="de-DE" dirty="0">
              <a:solidFill>
                <a:prstClr val="black"/>
              </a:solidFill>
            </a:endParaRPr>
          </a:p>
        </p:txBody>
      </p:sp>
    </p:spTree>
    <p:extLst>
      <p:ext uri="{BB962C8B-B14F-4D97-AF65-F5344CB8AC3E}">
        <p14:creationId xmlns:p14="http://schemas.microsoft.com/office/powerpoint/2010/main" val="960917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46063" y="623888"/>
            <a:ext cx="6307137" cy="4367212"/>
          </a:xfrm>
        </p:spPr>
      </p:sp>
      <p:sp>
        <p:nvSpPr>
          <p:cNvPr id="3" name="Notizenplatzhalter 2"/>
          <p:cNvSpPr>
            <a:spLocks noGrp="1"/>
          </p:cNvSpPr>
          <p:nvPr>
            <p:ph type="body" idx="1"/>
          </p:nvPr>
        </p:nvSpPr>
        <p:spPr>
          <a:xfrm>
            <a:off x="549526" y="5333930"/>
            <a:ext cx="5794764" cy="245789"/>
          </a:xfrm>
          <a:prstGeom prst="rect">
            <a:avLst/>
          </a:prstGeom>
        </p:spPr>
        <p:txBody>
          <a:bodyPr lIns="91010" tIns="45505" rIns="91010" bIns="45505"/>
          <a:lstStyle/>
          <a:p>
            <a:endParaRPr lang="de-AT"/>
          </a:p>
        </p:txBody>
      </p:sp>
      <p:sp>
        <p:nvSpPr>
          <p:cNvPr id="4" name="Foliennummernplatzhalter 3"/>
          <p:cNvSpPr>
            <a:spLocks noGrp="1"/>
          </p:cNvSpPr>
          <p:nvPr>
            <p:ph type="sldNum" sz="quarter" idx="10"/>
          </p:nvPr>
        </p:nvSpPr>
        <p:spPr>
          <a:xfrm>
            <a:off x="3850443" y="9430626"/>
            <a:ext cx="2945659" cy="496015"/>
          </a:xfrm>
          <a:prstGeom prst="rect">
            <a:avLst/>
          </a:prstGeom>
        </p:spPr>
        <p:txBody>
          <a:bodyPr lIns="91010" tIns="45505" rIns="91010" bIns="45505"/>
          <a:lstStyle/>
          <a:p>
            <a:pPr>
              <a:defRPr/>
            </a:pPr>
            <a:fld id="{E163679C-6C25-4E1B-844C-73AB63780D31}" type="slidenum">
              <a:rPr lang="de-DE" smtClean="0">
                <a:solidFill>
                  <a:prstClr val="black"/>
                </a:solidFill>
              </a:rPr>
              <a:pPr>
                <a:defRPr/>
              </a:pPr>
              <a:t>27</a:t>
            </a:fld>
            <a:endParaRPr lang="de-DE">
              <a:solidFill>
                <a:prstClr val="black"/>
              </a:solidFill>
            </a:endParaRPr>
          </a:p>
        </p:txBody>
      </p:sp>
      <p:sp>
        <p:nvSpPr>
          <p:cNvPr id="5" name="Fußzeilenplatzhalter 4"/>
          <p:cNvSpPr>
            <a:spLocks noGrp="1"/>
          </p:cNvSpPr>
          <p:nvPr>
            <p:ph type="ftr" sz="quarter" idx="11"/>
          </p:nvPr>
        </p:nvSpPr>
        <p:spPr>
          <a:xfrm>
            <a:off x="0" y="9430626"/>
            <a:ext cx="2945659" cy="496015"/>
          </a:xfrm>
          <a:prstGeom prst="rect">
            <a:avLst/>
          </a:prstGeom>
        </p:spPr>
        <p:txBody>
          <a:bodyPr lIns="91010" tIns="45505" rIns="91010" bIns="45505"/>
          <a:lstStyle/>
          <a:p>
            <a:pPr>
              <a:defRPr/>
            </a:pPr>
            <a:r>
              <a:rPr lang="de-DE" smtClean="0">
                <a:solidFill>
                  <a:prstClr val="black"/>
                </a:solidFill>
              </a:rPr>
              <a:t>MVA-020224-001-2011xxxx-VMS3-k</a:t>
            </a:r>
            <a:endParaRPr lang="de-DE">
              <a:solidFill>
                <a:prstClr val="black"/>
              </a:solidFill>
            </a:endParaRPr>
          </a:p>
        </p:txBody>
      </p:sp>
    </p:spTree>
    <p:extLst>
      <p:ext uri="{BB962C8B-B14F-4D97-AF65-F5344CB8AC3E}">
        <p14:creationId xmlns:p14="http://schemas.microsoft.com/office/powerpoint/2010/main" val="2256819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711200" y="744538"/>
            <a:ext cx="5376863" cy="3724275"/>
          </a:xfrm>
        </p:spPr>
      </p:sp>
      <p:sp>
        <p:nvSpPr>
          <p:cNvPr id="27651" name="Rectangle 3"/>
          <p:cNvSpPr>
            <a:spLocks noGrp="1" noChangeArrowheads="1"/>
          </p:cNvSpPr>
          <p:nvPr>
            <p:ph type="body" idx="1"/>
          </p:nvPr>
        </p:nvSpPr>
        <p:spPr>
          <a:xfrm>
            <a:off x="680529" y="4714785"/>
            <a:ext cx="5436618" cy="446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de-DE" sz="17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g num"/>
          <p:cNvSpPr>
            <a:spLocks noGrp="1" noChangeArrowheads="1"/>
          </p:cNvSpPr>
          <p:nvPr>
            <p:ph type="sldNum" sz="quarter" idx="5"/>
          </p:nvPr>
        </p:nvSpPr>
        <p:spPr>
          <a:xfrm>
            <a:off x="6050833" y="9467381"/>
            <a:ext cx="544641" cy="2765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1600">
                <a:solidFill>
                  <a:schemeClr val="tx1"/>
                </a:solidFill>
                <a:latin typeface="Arial" charset="0"/>
              </a:defRPr>
            </a:lvl1pPr>
            <a:lvl2pPr marL="742950" indent="-285750" defTabSz="915988" eaLnBrk="0" hangingPunct="0">
              <a:defRPr sz="1600">
                <a:solidFill>
                  <a:schemeClr val="tx1"/>
                </a:solidFill>
                <a:latin typeface="Arial" charset="0"/>
              </a:defRPr>
            </a:lvl2pPr>
            <a:lvl3pPr marL="1143000" indent="-228600" defTabSz="915988" eaLnBrk="0" hangingPunct="0">
              <a:defRPr sz="1600">
                <a:solidFill>
                  <a:schemeClr val="tx1"/>
                </a:solidFill>
                <a:latin typeface="Arial" charset="0"/>
              </a:defRPr>
            </a:lvl3pPr>
            <a:lvl4pPr marL="1600200" indent="-228600" defTabSz="915988" eaLnBrk="0" hangingPunct="0">
              <a:defRPr sz="1600">
                <a:solidFill>
                  <a:schemeClr val="tx1"/>
                </a:solidFill>
                <a:latin typeface="Arial" charset="0"/>
              </a:defRPr>
            </a:lvl4pPr>
            <a:lvl5pPr marL="2057400" indent="-228600" defTabSz="915988" eaLnBrk="0" hangingPunct="0">
              <a:defRPr sz="1600">
                <a:solidFill>
                  <a:schemeClr val="tx1"/>
                </a:solidFill>
                <a:latin typeface="Arial" charset="0"/>
              </a:defRPr>
            </a:lvl5pPr>
            <a:lvl6pPr marL="2514600" indent="-228600" algn="ctr" defTabSz="915988" eaLnBrk="0" fontAlgn="base" hangingPunct="0">
              <a:spcBef>
                <a:spcPct val="0"/>
              </a:spcBef>
              <a:spcAft>
                <a:spcPct val="0"/>
              </a:spcAft>
              <a:defRPr sz="1600">
                <a:solidFill>
                  <a:schemeClr val="tx1"/>
                </a:solidFill>
                <a:latin typeface="Arial" charset="0"/>
              </a:defRPr>
            </a:lvl6pPr>
            <a:lvl7pPr marL="2971800" indent="-228600" algn="ctr" defTabSz="915988" eaLnBrk="0" fontAlgn="base" hangingPunct="0">
              <a:spcBef>
                <a:spcPct val="0"/>
              </a:spcBef>
              <a:spcAft>
                <a:spcPct val="0"/>
              </a:spcAft>
              <a:defRPr sz="1600">
                <a:solidFill>
                  <a:schemeClr val="tx1"/>
                </a:solidFill>
                <a:latin typeface="Arial" charset="0"/>
              </a:defRPr>
            </a:lvl7pPr>
            <a:lvl8pPr marL="3429000" indent="-228600" algn="ctr" defTabSz="915988" eaLnBrk="0" fontAlgn="base" hangingPunct="0">
              <a:spcBef>
                <a:spcPct val="0"/>
              </a:spcBef>
              <a:spcAft>
                <a:spcPct val="0"/>
              </a:spcAft>
              <a:defRPr sz="1600">
                <a:solidFill>
                  <a:schemeClr val="tx1"/>
                </a:solidFill>
                <a:latin typeface="Arial" charset="0"/>
              </a:defRPr>
            </a:lvl8pPr>
            <a:lvl9pPr marL="3886200" indent="-228600" algn="ctr" defTabSz="915988" eaLnBrk="0" fontAlgn="base" hangingPunct="0">
              <a:spcBef>
                <a:spcPct val="0"/>
              </a:spcBef>
              <a:spcAft>
                <a:spcPct val="0"/>
              </a:spcAft>
              <a:defRPr sz="1600">
                <a:solidFill>
                  <a:schemeClr val="tx1"/>
                </a:solidFill>
                <a:latin typeface="Arial" charset="0"/>
              </a:defRPr>
            </a:lvl9pPr>
          </a:lstStyle>
          <a:p>
            <a:pPr eaLnBrk="1" hangingPunct="1"/>
            <a:fld id="{A7D62EEA-9020-48D9-BEC3-63A49130B5F1}" type="slidenum">
              <a:rPr lang="en-US" altLang="de-DE" sz="1200" smtClean="0">
                <a:solidFill>
                  <a:srgbClr val="000000"/>
                </a:solidFill>
              </a:rPr>
              <a:pPr eaLnBrk="1" hangingPunct="1"/>
              <a:t>32</a:t>
            </a:fld>
            <a:endParaRPr lang="en-US" altLang="de-DE" sz="1200" smtClean="0">
              <a:solidFill>
                <a:srgbClr val="000000"/>
              </a:solidFill>
            </a:endParaRPr>
          </a:p>
        </p:txBody>
      </p:sp>
      <p:sp>
        <p:nvSpPr>
          <p:cNvPr id="30723" name="Rectangle 2"/>
          <p:cNvSpPr>
            <a:spLocks noGrp="1" noRot="1" noChangeAspect="1" noChangeArrowheads="1" noTextEdit="1"/>
          </p:cNvSpPr>
          <p:nvPr>
            <p:ph type="sldImg"/>
          </p:nvPr>
        </p:nvSpPr>
        <p:spPr>
          <a:xfrm>
            <a:off x="-298450" y="4763"/>
            <a:ext cx="7380288" cy="5110162"/>
          </a:xfrm>
        </p:spPr>
      </p:sp>
      <p:sp>
        <p:nvSpPr>
          <p:cNvPr id="34820" name="Rectangle 3"/>
          <p:cNvSpPr>
            <a:spLocks noGrp="1" noChangeArrowheads="1"/>
          </p:cNvSpPr>
          <p:nvPr>
            <p:ph type="body" idx="1"/>
          </p:nvPr>
        </p:nvSpPr>
        <p:spPr>
          <a:xfrm>
            <a:off x="679442" y="4714785"/>
            <a:ext cx="5438792" cy="4469000"/>
          </a:xfrm>
          <a:prstGeom prst="rect">
            <a:avLst/>
          </a:prstGeom>
          <a:ln/>
          <a:extLst/>
        </p:spPr>
        <p:txBody>
          <a:bodyPr/>
          <a:lstStyle/>
          <a:p>
            <a:pPr marL="273514" indent="-273514" eaLnBrk="1" hangingPunct="1">
              <a:buFontTx/>
              <a:buChar char="-"/>
              <a:defRPr/>
            </a:pPr>
            <a:r>
              <a:rPr lang="sv-SE" dirty="0" smtClean="0">
                <a:solidFill>
                  <a:srgbClr val="CC0000"/>
                </a:solidFill>
              </a:rPr>
              <a:t>When Xrail was initiated a survey was conducted and here you can see, in prioritized order, the most important decision making criteria for wagonload transports</a:t>
            </a:r>
          </a:p>
          <a:p>
            <a:pPr marL="273514" indent="-273514" eaLnBrk="1" hangingPunct="1">
              <a:buFontTx/>
              <a:buChar char="-"/>
              <a:defRPr/>
            </a:pPr>
            <a:endParaRPr lang="sv-SE" dirty="0" smtClean="0">
              <a:solidFill>
                <a:srgbClr val="CC0000"/>
              </a:solidFill>
            </a:endParaRPr>
          </a:p>
          <a:p>
            <a:pPr marL="273514" indent="-273514" eaLnBrk="1" hangingPunct="1">
              <a:buFontTx/>
              <a:buChar char="-"/>
              <a:defRPr/>
            </a:pPr>
            <a:r>
              <a:rPr lang="sv-SE" dirty="0" smtClean="0">
                <a:solidFill>
                  <a:srgbClr val="CC0000"/>
                </a:solidFill>
              </a:rPr>
              <a:t>As stated before, Xrail has nothing to do with commercial issues, for this reason we have focused on second three most important criteria</a:t>
            </a:r>
          </a:p>
          <a:p>
            <a:pPr marL="273514" indent="-273514" eaLnBrk="1" hangingPunct="1">
              <a:buFontTx/>
              <a:buChar char="-"/>
              <a:defRPr/>
            </a:pPr>
            <a:endParaRPr lang="sv-SE" dirty="0" smtClean="0">
              <a:solidFill>
                <a:srgbClr val="CC0000"/>
              </a:solidFill>
            </a:endParaRPr>
          </a:p>
          <a:p>
            <a:pPr marL="273514" indent="-273514" eaLnBrk="1" hangingPunct="1">
              <a:buFontTx/>
              <a:buChar char="-"/>
              <a:defRPr/>
            </a:pPr>
            <a:r>
              <a:rPr lang="sv-SE" dirty="0" smtClean="0">
                <a:solidFill>
                  <a:srgbClr val="CC0000"/>
                </a:solidFill>
              </a:rPr>
              <a:t>Transport reliability:</a:t>
            </a:r>
          </a:p>
          <a:p>
            <a:pPr marL="984651" lvl="1" eaLnBrk="1" hangingPunct="1">
              <a:buFontTx/>
              <a:buChar char="-"/>
              <a:defRPr/>
            </a:pPr>
            <a:r>
              <a:rPr lang="sv-SE" dirty="0" smtClean="0">
                <a:solidFill>
                  <a:srgbClr val="CC0000"/>
                </a:solidFill>
              </a:rPr>
              <a:t>Previously the quality has not been measured on a international level. In Xrail transport plans are created and monitored. For an Xrail OD 90% should be reached</a:t>
            </a:r>
          </a:p>
          <a:p>
            <a:pPr marL="273514" indent="-273514" eaLnBrk="1" hangingPunct="1">
              <a:buFontTx/>
              <a:buChar char="-"/>
              <a:defRPr/>
            </a:pPr>
            <a:r>
              <a:rPr lang="sv-SE" dirty="0" smtClean="0">
                <a:solidFill>
                  <a:srgbClr val="CC0000"/>
                </a:solidFill>
              </a:rPr>
              <a:t>IT:</a:t>
            </a:r>
          </a:p>
          <a:p>
            <a:pPr marL="984651" lvl="1" eaLnBrk="1" hangingPunct="1">
              <a:buFontTx/>
              <a:buChar char="-"/>
              <a:defRPr/>
            </a:pPr>
            <a:r>
              <a:rPr lang="sv-SE" dirty="0" smtClean="0">
                <a:solidFill>
                  <a:srgbClr val="CC0000"/>
                </a:solidFill>
              </a:rPr>
              <a:t>We have developed a IT system which is on top of the existing RUs systems. The tool can calulate transport plan and more importantly it can also inform if a wagon is late against the pre-calculated transport plan</a:t>
            </a:r>
          </a:p>
          <a:p>
            <a:pPr marL="984651" lvl="1" eaLnBrk="1" hangingPunct="1">
              <a:buFontTx/>
              <a:buChar char="-"/>
              <a:defRPr/>
            </a:pPr>
            <a:r>
              <a:rPr lang="sv-SE" dirty="0" smtClean="0">
                <a:solidFill>
                  <a:srgbClr val="CC0000"/>
                </a:solidFill>
              </a:rPr>
              <a:t>The tool creates a transparent picture of the transport chain (before, during and after)</a:t>
            </a:r>
          </a:p>
          <a:p>
            <a:pPr marL="984651" lvl="1" eaLnBrk="1" hangingPunct="1">
              <a:buFontTx/>
              <a:buChar char="-"/>
              <a:defRPr/>
            </a:pPr>
            <a:endParaRPr lang="sv-SE" dirty="0" smtClean="0">
              <a:solidFill>
                <a:srgbClr val="CC0000"/>
              </a:solidFill>
            </a:endParaRPr>
          </a:p>
          <a:p>
            <a:pPr marL="273514" indent="-273514" eaLnBrk="1" hangingPunct="1">
              <a:buFontTx/>
              <a:buChar char="-"/>
              <a:defRPr/>
            </a:pPr>
            <a:r>
              <a:rPr lang="sv-SE" dirty="0" smtClean="0">
                <a:solidFill>
                  <a:srgbClr val="CC0000"/>
                </a:solidFill>
              </a:rPr>
              <a:t>Time to market:</a:t>
            </a:r>
          </a:p>
          <a:p>
            <a:pPr marL="984651" lvl="1" eaLnBrk="1" hangingPunct="1">
              <a:buFontTx/>
              <a:buChar char="-"/>
              <a:defRPr/>
            </a:pPr>
            <a:r>
              <a:rPr lang="sv-SE" dirty="0" smtClean="0">
                <a:solidFill>
                  <a:srgbClr val="CC0000"/>
                </a:solidFill>
              </a:rPr>
              <a:t>We know that there are a lot of business which are done on an ad-hoc level</a:t>
            </a:r>
          </a:p>
          <a:p>
            <a:pPr marL="984651" lvl="1" eaLnBrk="1" hangingPunct="1">
              <a:buFontTx/>
              <a:buChar char="-"/>
              <a:defRPr/>
            </a:pPr>
            <a:r>
              <a:rPr lang="sv-SE" dirty="0" smtClean="0">
                <a:solidFill>
                  <a:srgbClr val="CC0000"/>
                </a:solidFill>
              </a:rPr>
              <a:t>Wagonload can get these transports by issuing quotations in a competitive time frame</a:t>
            </a:r>
          </a:p>
          <a:p>
            <a:pPr marL="984651" lvl="1" eaLnBrk="1" hangingPunct="1">
              <a:buFontTx/>
              <a:buChar char="-"/>
              <a:defRPr/>
            </a:pPr>
            <a:r>
              <a:rPr lang="sv-SE" dirty="0" smtClean="0">
                <a:solidFill>
                  <a:srgbClr val="CC0000"/>
                </a:solidFill>
              </a:rPr>
              <a:t>Today, the perception from our customers is that it takes between 8-12 days to receive a price for a transport</a:t>
            </a:r>
          </a:p>
          <a:p>
            <a:pPr marL="984651" lvl="1" eaLnBrk="1" hangingPunct="1">
              <a:buFontTx/>
              <a:buChar char="-"/>
              <a:defRPr/>
            </a:pPr>
            <a:r>
              <a:rPr lang="sv-SE" dirty="0" smtClean="0">
                <a:solidFill>
                  <a:srgbClr val="CC0000"/>
                </a:solidFill>
              </a:rPr>
              <a:t>In Xrail we work on improving this process and has targeted to achieve a 3-days response time </a:t>
            </a:r>
          </a:p>
          <a:p>
            <a:pPr marL="984651" lvl="1" eaLnBrk="1" hangingPunct="1">
              <a:buFontTx/>
              <a:buChar char="-"/>
              <a:defRPr/>
            </a:pPr>
            <a:endParaRPr lang="en-US" dirty="0" smtClean="0">
              <a:solidFill>
                <a:srgbClr val="CC0000"/>
              </a:solidFill>
            </a:endParaRPr>
          </a:p>
          <a:p>
            <a:pPr eaLnBrk="1" hangingPunct="1">
              <a:defRPr/>
            </a:pPr>
            <a:endParaRPr lang="en-US" dirty="0" smtClean="0">
              <a:solidFill>
                <a:srgbClr val="CC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11200" y="744538"/>
            <a:ext cx="5375275" cy="3722687"/>
          </a:xfrm>
        </p:spPr>
      </p:sp>
      <p:sp>
        <p:nvSpPr>
          <p:cNvPr id="3" name="Notizenplatzhalter 2"/>
          <p:cNvSpPr>
            <a:spLocks noGrp="1"/>
          </p:cNvSpPr>
          <p:nvPr>
            <p:ph type="body" idx="1"/>
          </p:nvPr>
        </p:nvSpPr>
        <p:spPr>
          <a:xfrm>
            <a:off x="549526" y="5333930"/>
            <a:ext cx="5794764" cy="245789"/>
          </a:xfrm>
          <a:prstGeom prst="rect">
            <a:avLst/>
          </a:prstGeom>
        </p:spPr>
        <p:txBody>
          <a:bodyPr lIns="91010" tIns="45505" rIns="91010" bIns="45505"/>
          <a:lstStyle/>
          <a:p>
            <a:endParaRPr lang="de-DE" dirty="0"/>
          </a:p>
        </p:txBody>
      </p:sp>
      <p:sp>
        <p:nvSpPr>
          <p:cNvPr id="4" name="Foliennummernplatzhalter 3"/>
          <p:cNvSpPr>
            <a:spLocks noGrp="1"/>
          </p:cNvSpPr>
          <p:nvPr>
            <p:ph type="sldNum" sz="quarter" idx="10"/>
          </p:nvPr>
        </p:nvSpPr>
        <p:spPr>
          <a:xfrm>
            <a:off x="3850443" y="9430626"/>
            <a:ext cx="2945659" cy="496015"/>
          </a:xfrm>
          <a:prstGeom prst="rect">
            <a:avLst/>
          </a:prstGeom>
        </p:spPr>
        <p:txBody>
          <a:bodyPr lIns="91010" tIns="45505" rIns="91010" bIns="45505"/>
          <a:lstStyle/>
          <a:p>
            <a:fld id="{920F81F1-CD23-4854-8051-E5690A17CCD5}" type="slidenum">
              <a:rPr lang="de-DE" smtClean="0">
                <a:solidFill>
                  <a:prstClr val="black"/>
                </a:solidFill>
              </a:rPr>
              <a:pPr/>
              <a:t>34</a:t>
            </a:fld>
            <a:endParaRPr lang="de-DE">
              <a:solidFill>
                <a:prstClr val="black"/>
              </a:solidFill>
            </a:endParaRPr>
          </a:p>
        </p:txBody>
      </p:sp>
      <p:sp>
        <p:nvSpPr>
          <p:cNvPr id="5" name="Fußzeilenplatzhalter 4"/>
          <p:cNvSpPr>
            <a:spLocks noGrp="1"/>
          </p:cNvSpPr>
          <p:nvPr>
            <p:ph type="ftr" sz="quarter" idx="11"/>
          </p:nvPr>
        </p:nvSpPr>
        <p:spPr>
          <a:xfrm>
            <a:off x="0" y="9430626"/>
            <a:ext cx="2945659" cy="496015"/>
          </a:xfrm>
          <a:prstGeom prst="rect">
            <a:avLst/>
          </a:prstGeom>
        </p:spPr>
        <p:txBody>
          <a:bodyPr lIns="91010" tIns="45505" rIns="91010" bIns="45505"/>
          <a:lstStyle/>
          <a:p>
            <a:pPr>
              <a:defRPr/>
            </a:pPr>
            <a:r>
              <a:rPr lang="de-DE" smtClean="0">
                <a:solidFill>
                  <a:prstClr val="black"/>
                </a:solidFill>
              </a:rPr>
              <a:t>MVA-020224-001-2011xxxx-VMS3-k</a:t>
            </a:r>
            <a:endParaRPr lang="de-DE">
              <a:solidFill>
                <a:prstClr val="black"/>
              </a:solidFill>
            </a:endParaRPr>
          </a:p>
        </p:txBody>
      </p:sp>
    </p:spTree>
    <p:extLst>
      <p:ext uri="{BB962C8B-B14F-4D97-AF65-F5344CB8AC3E}">
        <p14:creationId xmlns:p14="http://schemas.microsoft.com/office/powerpoint/2010/main" val="3516928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6463"/>
            <a:ext cx="5438775" cy="4467225"/>
          </a:xfrm>
          <a:prstGeom prst="rect">
            <a:avLst/>
          </a:prstGeom>
        </p:spPr>
        <p:txBody>
          <a:bodyPr/>
          <a:lstStyle/>
          <a:p>
            <a:r>
              <a:rPr lang="de-AT" dirty="0" smtClean="0"/>
              <a:t>Wird die Bahn</a:t>
            </a:r>
            <a:r>
              <a:rPr lang="de-AT" baseline="0" dirty="0" smtClean="0"/>
              <a:t> richtig (1) eingesetzt, das heißt, dort wo sie ihre Stärken hat, ist sie wesentlich kostengünstiger (etwa dreifach) als der Straßenverkehr.</a:t>
            </a:r>
          </a:p>
          <a:p>
            <a:r>
              <a:rPr lang="de-AT" baseline="0" dirty="0" smtClean="0"/>
              <a:t>Ihre Stärken hat die Bahn als Massenverkehrsmittel – überall wo große Gütermengen und eine große Anzahl von Fahrgästen zu befördern sind. D.h. Personenverkehr innerhalb und zwischen großen Ballungsräumen, </a:t>
            </a:r>
            <a:endParaRPr lang="de-AT" dirty="0"/>
          </a:p>
        </p:txBody>
      </p:sp>
    </p:spTree>
    <p:extLst>
      <p:ext uri="{BB962C8B-B14F-4D97-AF65-F5344CB8AC3E}">
        <p14:creationId xmlns:p14="http://schemas.microsoft.com/office/powerpoint/2010/main" val="1788726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6463"/>
            <a:ext cx="5438775" cy="4467225"/>
          </a:xfrm>
          <a:prstGeom prst="rect">
            <a:avLst/>
          </a:prstGeom>
        </p:spPr>
        <p:txBody>
          <a:bodyPr/>
          <a:lstStyle/>
          <a:p>
            <a:r>
              <a:rPr lang="de-AT" dirty="0" smtClean="0"/>
              <a:t>Viel diskutierte Frage: Setzen wir die Bahn und den Straßenverkehr</a:t>
            </a:r>
            <a:r>
              <a:rPr lang="de-AT" baseline="0" dirty="0" smtClean="0"/>
              <a:t> </a:t>
            </a:r>
            <a:r>
              <a:rPr lang="de-AT" b="1" baseline="0" dirty="0" smtClean="0"/>
              <a:t>ökonomisch optimal </a:t>
            </a:r>
            <a:r>
              <a:rPr lang="de-AT" baseline="0" dirty="0" smtClean="0"/>
              <a:t>ein, d.h. dort, wo sie jeweils am kostengünstigsten sind. Und ist der Aufwand für den Transport von Personen und Gütern </a:t>
            </a:r>
            <a:r>
              <a:rPr lang="de-AT" b="1" baseline="0" dirty="0" smtClean="0"/>
              <a:t>in dieser Höhe (jeder 4. Euro) </a:t>
            </a:r>
            <a:r>
              <a:rPr lang="de-AT" b="1" baseline="0" dirty="0" err="1" smtClean="0"/>
              <a:t>gerechfertigt</a:t>
            </a:r>
            <a:r>
              <a:rPr lang="de-AT" b="1" baseline="0" dirty="0" smtClean="0"/>
              <a:t>?</a:t>
            </a:r>
            <a:r>
              <a:rPr lang="de-AT" baseline="0" dirty="0" smtClean="0"/>
              <a:t> Haben wir insgesamt zu viel oder zu wenig Verkehr? Antwort: in diesem Ausmaß nicht </a:t>
            </a:r>
            <a:r>
              <a:rPr lang="de-AT" baseline="0" dirty="0" err="1" smtClean="0"/>
              <a:t>gerechfertigt</a:t>
            </a:r>
            <a:r>
              <a:rPr lang="de-AT" baseline="0" dirty="0" smtClean="0"/>
              <a:t>. Die Antwort ist klar: wir setzen zu viel Verkehrsleistung und im falschen Verhältnis Schiene/Straße ein. Die Ursache ist </a:t>
            </a:r>
            <a:r>
              <a:rPr lang="de-AT" b="1" baseline="0" dirty="0" smtClean="0"/>
              <a:t>Marktversagen! </a:t>
            </a:r>
            <a:r>
              <a:rPr lang="de-AT" baseline="0" dirty="0" smtClean="0"/>
              <a:t>Einerseits durch externe Kosten, d.h. Kosten, die </a:t>
            </a:r>
            <a:r>
              <a:rPr lang="de-AT" b="1" baseline="0" dirty="0" smtClean="0"/>
              <a:t>nicht in die Entscheidung </a:t>
            </a:r>
            <a:r>
              <a:rPr lang="de-AT" baseline="0" dirty="0" smtClean="0"/>
              <a:t>welche Wege / welche Transporte und welches Verkehrsmittel </a:t>
            </a:r>
            <a:r>
              <a:rPr lang="de-AT" b="1" baseline="0" dirty="0" smtClean="0"/>
              <a:t>einfließen</a:t>
            </a:r>
            <a:r>
              <a:rPr lang="de-AT" baseline="0" dirty="0" smtClean="0"/>
              <a:t> (Gesundheitsschäden durch Lärm und Abgase, aber z.B. auch zusätzlicher Zeitaufwand anderer Straßenbenützer durch gegenseitige Behinderung). Darüber hinaus zahlreiche Subventionen und steuerliche Förderungen:</a:t>
            </a:r>
          </a:p>
          <a:p>
            <a:r>
              <a:rPr lang="de-AT" baseline="0" dirty="0" smtClean="0"/>
              <a:t>„Defizit“ des öffentlichen Verkehrs kennt jeder. Viel weniger bekannt sind Förderungen für die Pkw- und Lkw-Nutzung. Beim Pkw Steuernachlässe, die z.B. für Autopendler bereits ab 2 km gewährt werden (ÖV-Pendler erst ab 20 km). Dienstfahrten Privat-Pkw – Vollkosten werden steuerlich anerkannt. Dagegen werden Dienstautos, die auch privat genützt werden, steuerlich unter ihrem tatsächlichen Wert behandelt.</a:t>
            </a:r>
          </a:p>
          <a:p>
            <a:r>
              <a:rPr lang="de-AT" baseline="0" dirty="0" smtClean="0"/>
              <a:t>Noch wichtiger als die Forderung, dass externe Kosten internalisiert – also entsprechend der Verursachung angelastet - werden sollen, ist die Forderung nach </a:t>
            </a:r>
            <a:r>
              <a:rPr lang="de-AT" b="1" baseline="0" dirty="0" smtClean="0"/>
              <a:t>Rücknahme von direkten und indirekten Förderungen des Straßenverkehrs</a:t>
            </a:r>
            <a:r>
              <a:rPr lang="de-AT" baseline="0" dirty="0" smtClean="0"/>
              <a:t>.</a:t>
            </a:r>
          </a:p>
        </p:txBody>
      </p:sp>
    </p:spTree>
    <p:extLst>
      <p:ext uri="{BB962C8B-B14F-4D97-AF65-F5344CB8AC3E}">
        <p14:creationId xmlns:p14="http://schemas.microsoft.com/office/powerpoint/2010/main" val="1538062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6463"/>
            <a:ext cx="5438775" cy="4467225"/>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AT" baseline="0" dirty="0" smtClean="0"/>
              <a:t>Im Güterverkehr fallen zwischen Bahn und Straße vor allem </a:t>
            </a:r>
            <a:r>
              <a:rPr lang="de-AT" b="1" baseline="0" dirty="0" smtClean="0"/>
              <a:t>Unterschiede auf der „letzten Meile“ </a:t>
            </a:r>
            <a:r>
              <a:rPr lang="de-AT" baseline="0" dirty="0" smtClean="0"/>
              <a:t>ins Gewicht. </a:t>
            </a:r>
          </a:p>
          <a:p>
            <a:pPr marL="0" marR="0" indent="0" algn="l" defTabSz="914400" rtl="0" eaLnBrk="0" fontAlgn="base" latinLnBrk="0" hangingPunct="0">
              <a:lnSpc>
                <a:spcPct val="100000"/>
              </a:lnSpc>
              <a:spcBef>
                <a:spcPct val="30000"/>
              </a:spcBef>
              <a:spcAft>
                <a:spcPct val="0"/>
              </a:spcAft>
              <a:buClrTx/>
              <a:buSzTx/>
              <a:buFontTx/>
              <a:buNone/>
              <a:tabLst/>
              <a:defRPr/>
            </a:pPr>
            <a:r>
              <a:rPr lang="de-AT" baseline="0" dirty="0" smtClean="0"/>
              <a:t>Kosten des lokalen Straßennetzes werden vom Lkw </a:t>
            </a:r>
            <a:r>
              <a:rPr lang="de-AT" b="1" baseline="0" dirty="0" smtClean="0"/>
              <a:t>nur zu 12% </a:t>
            </a:r>
            <a:r>
              <a:rPr lang="de-AT" baseline="0" dirty="0" smtClean="0"/>
              <a:t>durch anteilige Steuern auf Fahrzeug und Treibstoff gedeckt. Hingegen muss die letzte Meile bei der Bahn – die so genannten Anschlussbahnen – von den Kunden selbst finanziert und erhalten werden. </a:t>
            </a:r>
          </a:p>
          <a:p>
            <a:pPr marL="0" marR="0" indent="0" algn="l" defTabSz="914400" rtl="0" eaLnBrk="0" fontAlgn="base" latinLnBrk="0" hangingPunct="0">
              <a:lnSpc>
                <a:spcPct val="100000"/>
              </a:lnSpc>
              <a:spcBef>
                <a:spcPct val="30000"/>
              </a:spcBef>
              <a:spcAft>
                <a:spcPct val="0"/>
              </a:spcAft>
              <a:buClrTx/>
              <a:buSzTx/>
              <a:buFontTx/>
              <a:buNone/>
              <a:tabLst/>
              <a:defRPr/>
            </a:pPr>
            <a:r>
              <a:rPr lang="de-AT" baseline="0" dirty="0" smtClean="0"/>
              <a:t>Es gibt zwar Förderungen für Anschlussbahnen, diese betragen aber nur einen Bruchteil jener Straßenkosten, die dem Wettbewerber Lkw auf der letzten Meile erlassen werden. </a:t>
            </a:r>
          </a:p>
          <a:p>
            <a:pPr marL="0" marR="0" indent="0" algn="l" defTabSz="914400" rtl="0" eaLnBrk="0" fontAlgn="base" latinLnBrk="0" hangingPunct="0">
              <a:lnSpc>
                <a:spcPct val="100000"/>
              </a:lnSpc>
              <a:spcBef>
                <a:spcPct val="30000"/>
              </a:spcBef>
              <a:spcAft>
                <a:spcPct val="0"/>
              </a:spcAft>
              <a:buClrTx/>
              <a:buSzTx/>
              <a:buFontTx/>
              <a:buNone/>
              <a:tabLst/>
              <a:defRPr/>
            </a:pPr>
            <a:r>
              <a:rPr lang="de-AT" b="1" baseline="0" dirty="0" smtClean="0"/>
              <a:t>Faire Wettbewerbsverhältnisse auf der letzten Meile </a:t>
            </a:r>
            <a:r>
              <a:rPr lang="de-AT" baseline="0" dirty="0" smtClean="0"/>
              <a:t>müssen eine </a:t>
            </a:r>
            <a:r>
              <a:rPr lang="de-AT" b="1" baseline="0" dirty="0" smtClean="0"/>
              <a:t>zentrale politische Forderung </a:t>
            </a:r>
            <a:r>
              <a:rPr lang="de-AT" baseline="0" dirty="0" smtClean="0"/>
              <a:t>für den Bahn-Güterverkehr werden.</a:t>
            </a:r>
          </a:p>
          <a:p>
            <a:r>
              <a:rPr lang="de-AT" baseline="0" dirty="0" smtClean="0"/>
              <a:t> </a:t>
            </a:r>
            <a:endParaRPr lang="de-AT" dirty="0"/>
          </a:p>
        </p:txBody>
      </p:sp>
    </p:spTree>
    <p:extLst>
      <p:ext uri="{BB962C8B-B14F-4D97-AF65-F5344CB8AC3E}">
        <p14:creationId xmlns:p14="http://schemas.microsoft.com/office/powerpoint/2010/main" val="271027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a:xfrm>
            <a:off x="-298450" y="4763"/>
            <a:ext cx="7380288" cy="5110162"/>
          </a:xfrm>
          <a:ln/>
        </p:spPr>
      </p:sp>
      <p:sp>
        <p:nvSpPr>
          <p:cNvPr id="41987" name="Notizenplatzhalter 2"/>
          <p:cNvSpPr>
            <a:spLocks noGrp="1"/>
          </p:cNvSpPr>
          <p:nvPr>
            <p:ph type="body" idx="1"/>
          </p:nvPr>
        </p:nvSpPr>
        <p:spPr>
          <a:xfrm>
            <a:off x="680527" y="4715406"/>
            <a:ext cx="5438140" cy="44674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03" tIns="44102" rIns="88203" bIns="44102"/>
          <a:lstStyle/>
          <a:p>
            <a:r>
              <a:rPr lang="de-AT" dirty="0" smtClean="0">
                <a:latin typeface="Arial" pitchFamily="34" charset="0"/>
                <a:ea typeface="ヒラギノ角ゴ Pro W3"/>
              </a:rPr>
              <a:t>Was hier gezeigt wird, ist ein realistischer Vergleich, weil eine Alternative zum Güterzug durch schwere (nicht durchschnittliche!) Lkw geboten wird. Bei durchschnittlichen Lkw wären die unbezahlten Kosten pro Tonnenkilometer sogar drei mal so hoch, wie beim Güterzug. </a:t>
            </a:r>
          </a:p>
          <a:p>
            <a:r>
              <a:rPr lang="de-AT" dirty="0" smtClean="0">
                <a:latin typeface="Arial" pitchFamily="34" charset="0"/>
                <a:ea typeface="ヒラギノ角ゴ Pro W3"/>
              </a:rPr>
              <a:t>Weil diese Kosten</a:t>
            </a:r>
            <a:r>
              <a:rPr lang="de-AT" baseline="0" dirty="0" smtClean="0">
                <a:latin typeface="Arial" pitchFamily="34" charset="0"/>
                <a:ea typeface="ヒラギノ角ゴ Pro W3"/>
              </a:rPr>
              <a:t> nicht in die Transportentscheidung (und in die Verkehrsmittelentscheidung) einfließen, </a:t>
            </a:r>
            <a:r>
              <a:rPr lang="de-AT" dirty="0" smtClean="0">
                <a:latin typeface="Arial" pitchFamily="34" charset="0"/>
                <a:ea typeface="ヒラギノ角ゴ Pro W3"/>
              </a:rPr>
              <a:t>steigt der Güter-Verkehr über das volkswirtschaftlich optimale Maß hinaus an und er wird stärker als dies volkswirtschaftlich sinnvoll ist, von</a:t>
            </a:r>
            <a:r>
              <a:rPr lang="de-AT" baseline="0" dirty="0" smtClean="0">
                <a:latin typeface="Arial" pitchFamily="34" charset="0"/>
                <a:ea typeface="ヒラギノ角ゴ Pro W3"/>
              </a:rPr>
              <a:t> der Bahn zur Straße verlagert</a:t>
            </a:r>
            <a:r>
              <a:rPr lang="de-AT" dirty="0" smtClean="0">
                <a:latin typeface="Arial" pitchFamily="34" charset="0"/>
                <a:ea typeface="ヒラギノ角ゴ Pro W3"/>
              </a:rPr>
              <a:t>. </a:t>
            </a:r>
          </a:p>
        </p:txBody>
      </p:sp>
      <p:sp>
        <p:nvSpPr>
          <p:cNvPr id="4" name="Foliennummernplatzhalter 3"/>
          <p:cNvSpPr>
            <a:spLocks noGrp="1"/>
          </p:cNvSpPr>
          <p:nvPr>
            <p:ph type="sldNum" sz="quarter" idx="5"/>
          </p:nvPr>
        </p:nvSpPr>
        <p:spPr>
          <a:xfrm>
            <a:off x="3850750" y="9430813"/>
            <a:ext cx="2945405" cy="495872"/>
          </a:xfrm>
          <a:prstGeom prst="rect">
            <a:avLst/>
          </a:prstGeom>
        </p:spPr>
        <p:txBody>
          <a:bodyPr lIns="88203" tIns="44102" rIns="88203" bIns="44102"/>
          <a:lstStyle/>
          <a:p>
            <a:pPr>
              <a:defRPr/>
            </a:pPr>
            <a:fld id="{2A2533B2-1360-454B-A43D-EDE315D6CC88}" type="slidenum">
              <a:rPr lang="de-DE" smtClean="0"/>
              <a:pPr>
                <a:defRPr/>
              </a:pPr>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6463"/>
            <a:ext cx="5438775" cy="4467225"/>
          </a:xfrm>
          <a:prstGeom prst="rect">
            <a:avLst/>
          </a:prstGeom>
        </p:spPr>
        <p:txBody>
          <a:bodyPr/>
          <a:lstStyle/>
          <a:p>
            <a:r>
              <a:rPr lang="de-AT" dirty="0" smtClean="0"/>
              <a:t>Hier ein Beispiel,</a:t>
            </a:r>
            <a:r>
              <a:rPr lang="de-AT" baseline="0" dirty="0" smtClean="0"/>
              <a:t> das deutlich zeigt, warum es </a:t>
            </a:r>
            <a:r>
              <a:rPr lang="de-AT" b="1" baseline="0" dirty="0" smtClean="0"/>
              <a:t>sinnvoll </a:t>
            </a:r>
            <a:r>
              <a:rPr lang="de-AT" baseline="0" dirty="0" smtClean="0"/>
              <a:t>ist, dass Leistungen des Bahn-Personenverkehrs – insbesondere gute </a:t>
            </a:r>
            <a:r>
              <a:rPr lang="de-AT" b="1" baseline="0" dirty="0" smtClean="0"/>
              <a:t>Angebote für den Berufs-Pendelverkehr </a:t>
            </a:r>
            <a:r>
              <a:rPr lang="de-AT" baseline="0" dirty="0" smtClean="0"/>
              <a:t>– von </a:t>
            </a:r>
            <a:r>
              <a:rPr lang="de-AT" b="1" baseline="0" dirty="0" smtClean="0"/>
              <a:t>Bund, Ländern und Städten bestellt</a:t>
            </a:r>
            <a:r>
              <a:rPr lang="de-AT" baseline="0" dirty="0" smtClean="0"/>
              <a:t> werden. Eine </a:t>
            </a:r>
            <a:r>
              <a:rPr lang="de-AT" b="1" baseline="0" dirty="0" smtClean="0"/>
              <a:t>Untersuchung aus Wien </a:t>
            </a:r>
            <a:r>
              <a:rPr lang="de-AT" baseline="0" dirty="0" smtClean="0"/>
              <a:t>zeigt, was es bringt, wenn Pendler vom Auto zur Bahn umsteigen. Jeder zusätzliche Umstieg entlastet die Straßen, macht den verbliebenen </a:t>
            </a:r>
            <a:r>
              <a:rPr lang="de-AT" b="1" baseline="0" dirty="0" smtClean="0"/>
              <a:t>Straßenverkehr flüssiger</a:t>
            </a:r>
            <a:r>
              <a:rPr lang="de-AT" baseline="0" dirty="0" smtClean="0"/>
              <a:t>. Die verbliebenen Straßenbenützer ersparen sich in </a:t>
            </a:r>
            <a:r>
              <a:rPr lang="de-AT" b="1" baseline="0" dirty="0" smtClean="0"/>
              <a:t>Summe etwa 160 Stunden Fahrzeit </a:t>
            </a:r>
            <a:r>
              <a:rPr lang="de-AT" baseline="0" dirty="0" smtClean="0"/>
              <a:t>pro Jahr. Der Wert dieser Zeitersparnis kann mit mehr als 3000,- Euro pro Jahr beziffert werden. Etwa 1500,- Euro davon kommen alleine den Unternehmen, also dem städtischen Wirtschaftsstandort zu gute. Wie sich seit 2004 in London und seit 40 Jahren in Singapur gezeigt hat, sind Staugebühren („</a:t>
            </a:r>
            <a:r>
              <a:rPr lang="de-AT" baseline="0" dirty="0" err="1" smtClean="0"/>
              <a:t>congestion</a:t>
            </a:r>
            <a:r>
              <a:rPr lang="de-AT" baseline="0" dirty="0" smtClean="0"/>
              <a:t> </a:t>
            </a:r>
            <a:r>
              <a:rPr lang="de-AT" baseline="0" dirty="0" err="1" smtClean="0"/>
              <a:t>charge</a:t>
            </a:r>
            <a:r>
              <a:rPr lang="de-AT" baseline="0" dirty="0" smtClean="0"/>
              <a:t>“) ein ökonomisch optimales Instrument um urbane Wirtschaftsstandorte zu erhalten und aufzuwerten. </a:t>
            </a:r>
            <a:endParaRPr lang="de-AT" dirty="0"/>
          </a:p>
        </p:txBody>
      </p:sp>
    </p:spTree>
    <p:extLst>
      <p:ext uri="{BB962C8B-B14F-4D97-AF65-F5344CB8AC3E}">
        <p14:creationId xmlns:p14="http://schemas.microsoft.com/office/powerpoint/2010/main" val="3089249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6463"/>
            <a:ext cx="5438775" cy="4467225"/>
          </a:xfrm>
          <a:prstGeom prst="rect">
            <a:avLst/>
          </a:prstGeom>
        </p:spPr>
        <p:txBody>
          <a:bodyPr/>
          <a:lstStyle/>
          <a:p>
            <a:r>
              <a:rPr lang="de-AT" sz="1200" kern="1200" dirty="0" smtClean="0">
                <a:solidFill>
                  <a:schemeClr val="tx1"/>
                </a:solidFill>
                <a:effectLst/>
                <a:latin typeface="Arial" charset="0"/>
                <a:ea typeface="ヒラギノ角ゴ Pro W3" charset="0"/>
                <a:cs typeface="ヒラギノ角ゴ Pro W3" charset="0"/>
              </a:rPr>
              <a:t>Die Österreichischen Bundesbahnen bestehen im Wesentlichen aus den drei Teilkonzernen ÖBB-Personenverkehr-AG, </a:t>
            </a:r>
            <a:r>
              <a:rPr lang="de-AT" sz="1200" kern="1200" dirty="0" err="1" smtClean="0">
                <a:solidFill>
                  <a:schemeClr val="tx1"/>
                </a:solidFill>
                <a:effectLst/>
                <a:latin typeface="Arial" charset="0"/>
                <a:ea typeface="ヒラギノ角ゴ Pro W3" charset="0"/>
                <a:cs typeface="ヒラギノ角ゴ Pro W3" charset="0"/>
              </a:rPr>
              <a:t>Rail</a:t>
            </a:r>
            <a:r>
              <a:rPr lang="de-AT" sz="1200" kern="1200" dirty="0" smtClean="0">
                <a:solidFill>
                  <a:schemeClr val="tx1"/>
                </a:solidFill>
                <a:effectLst/>
                <a:latin typeface="Arial" charset="0"/>
                <a:ea typeface="ヒラギノ角ゴ Pro W3" charset="0"/>
                <a:cs typeface="ヒラギノ角ゴ Pro W3" charset="0"/>
              </a:rPr>
              <a:t> Cargo Austria AG und ÖBB-Infrastruktur AG.  Zur Personenverkehr AG gehört auch das</a:t>
            </a:r>
            <a:r>
              <a:rPr lang="de-AT" sz="1200" kern="1200" baseline="0" dirty="0" smtClean="0">
                <a:solidFill>
                  <a:schemeClr val="tx1"/>
                </a:solidFill>
                <a:effectLst/>
                <a:latin typeface="Arial" charset="0"/>
                <a:ea typeface="ヒラギノ角ゴ Pro W3" charset="0"/>
                <a:cs typeface="ヒラギノ角ゴ Pro W3" charset="0"/>
              </a:rPr>
              <a:t> größte österreichische Bus-Unternehmen, der Postbus.</a:t>
            </a:r>
            <a:endParaRPr lang="de-AT" sz="1200" kern="1200" dirty="0" smtClean="0">
              <a:solidFill>
                <a:schemeClr val="tx1"/>
              </a:solidFill>
              <a:effectLst/>
              <a:latin typeface="Arial" charset="0"/>
              <a:ea typeface="ヒラギノ角ゴ Pro W3" charset="0"/>
              <a:cs typeface="ヒラギノ角ゴ Pro W3" charset="0"/>
            </a:endParaRPr>
          </a:p>
          <a:p>
            <a:r>
              <a:rPr lang="de-AT" sz="1200" kern="1200" dirty="0" smtClean="0">
                <a:solidFill>
                  <a:schemeClr val="tx1"/>
                </a:solidFill>
                <a:effectLst/>
                <a:latin typeface="Arial" charset="0"/>
                <a:ea typeface="ヒラギノ角ゴ Pro W3" charset="0"/>
                <a:cs typeface="ヒラギノ角ゴ Pro W3" charset="0"/>
              </a:rPr>
              <a:t>Die Personenverkehr AG betreibt die Nah- und Fernverkehrszüge der ÖBB. Von insgesamt 91 Mio. Zugkilometern wurden im Jahr 2013 insgesamt 71 Mio. durch den Bund bestellt. (58,3 Mio. Zug-km im Nah- und 17,7 Mio. im Fernverkehr). Es handelt sich um eine so genannte „Nettobestellung“. Dabei übernimmt der Bund einen Teil der Kosten des Zugbetriebs. Im Jahr 2013 hat der Bund für Nahverkehrszüge 525 Mio. und für den Fernverkehr 95 Mio. Euro bezahlt. Die Länder bestellen neben ergänzenden Leistungen des Bahn-Personenverkehrs in erster Linie Bus-Linienverkehre. In den vergangenen Jahren lagen Erlöse des ÖBB Postbus aus diesem Titel bei etwa 140 Mio. Euro pro Jahr. </a:t>
            </a:r>
            <a:endParaRPr lang="de-AT" dirty="0"/>
          </a:p>
        </p:txBody>
      </p:sp>
    </p:spTree>
    <p:extLst>
      <p:ext uri="{BB962C8B-B14F-4D97-AF65-F5344CB8AC3E}">
        <p14:creationId xmlns:p14="http://schemas.microsoft.com/office/powerpoint/2010/main" val="3254042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716463"/>
            <a:ext cx="5438775" cy="4467225"/>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AT" sz="1200" kern="1200" dirty="0" smtClean="0">
                <a:solidFill>
                  <a:schemeClr val="tx1"/>
                </a:solidFill>
                <a:effectLst/>
                <a:latin typeface="Arial" charset="0"/>
                <a:ea typeface="ヒラギノ角ゴ Pro W3" charset="0"/>
                <a:cs typeface="ヒラギノ角ゴ Pro W3" charset="0"/>
              </a:rPr>
              <a:t>Der Bund fördert diskriminierungsfrei den Schienen Güterverkehr. An die </a:t>
            </a:r>
            <a:r>
              <a:rPr lang="de-AT" sz="1200" kern="1200" dirty="0" err="1" smtClean="0">
                <a:solidFill>
                  <a:schemeClr val="tx1"/>
                </a:solidFill>
                <a:effectLst/>
                <a:latin typeface="Arial" charset="0"/>
                <a:ea typeface="ヒラギノ角ゴ Pro W3" charset="0"/>
                <a:cs typeface="ヒラギノ角ゴ Pro W3" charset="0"/>
              </a:rPr>
              <a:t>Rail</a:t>
            </a:r>
            <a:r>
              <a:rPr lang="de-AT" sz="1200" kern="1200" dirty="0" smtClean="0">
                <a:solidFill>
                  <a:schemeClr val="tx1"/>
                </a:solidFill>
                <a:effectLst/>
                <a:latin typeface="Arial" charset="0"/>
                <a:ea typeface="ヒラギノ角ゴ Pro W3" charset="0"/>
                <a:cs typeface="ヒラギノ角ゴ Pro W3" charset="0"/>
              </a:rPr>
              <a:t> Cargo Austria sind dabei für Einzelwagenverkehr und kombinierten Verkehr insgesamt 78 Mio. Euro geflossen. Dass die Leistungsbestellungen von Bund und Ländern wirksam sind, spiegelt sich unter anderem darin, dass Österreich mittlerweile den Spitzenplatz der Europäischen Union bezüglich Bahn-Personenverkehrsleistung pro Kopf und einen der Spitzenplätze bezüglich Bahn-Güterverkehr einnimmt</a:t>
            </a:r>
            <a:endParaRPr lang="de-AT" dirty="0" smtClean="0"/>
          </a:p>
          <a:p>
            <a:endParaRPr lang="de-AT" dirty="0"/>
          </a:p>
        </p:txBody>
      </p:sp>
    </p:spTree>
    <p:extLst>
      <p:ext uri="{BB962C8B-B14F-4D97-AF65-F5344CB8AC3E}">
        <p14:creationId xmlns:p14="http://schemas.microsoft.com/office/powerpoint/2010/main" val="14283283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grauem Hintergrund">
    <p:spTree>
      <p:nvGrpSpPr>
        <p:cNvPr id="1" name=""/>
        <p:cNvGrpSpPr/>
        <p:nvPr/>
      </p:nvGrpSpPr>
      <p:grpSpPr>
        <a:xfrm>
          <a:off x="0" y="0"/>
          <a:ext cx="0" cy="0"/>
          <a:chOff x="0" y="0"/>
          <a:chExt cx="0" cy="0"/>
        </a:xfrm>
      </p:grpSpPr>
      <p:graphicFrame>
        <p:nvGraphicFramePr>
          <p:cNvPr id="6" name="Objekt 2" hidden="1"/>
          <p:cNvGraphicFramePr>
            <a:graphicFrameLocks noChangeAspect="1"/>
          </p:cNvGraphicFramePr>
          <p:nvPr userDrawn="1">
            <p:custDataLst>
              <p:tags r:id="rId2"/>
            </p:custDataLst>
            <p:extLst>
              <p:ext uri="{D42A27DB-BD31-4B8C-83A1-F6EECF244321}">
                <p14:modId xmlns:p14="http://schemas.microsoft.com/office/powerpoint/2010/main" val="777683830"/>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74879" name="think-cell Folie" r:id="rId4" imgW="270" imgH="270" progId="TCLayout.ActiveDocument.1">
                  <p:embed/>
                </p:oleObj>
              </mc:Choice>
              <mc:Fallback>
                <p:oleObj name="think-cell Foli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1" y="1589"/>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15"/>
          <p:cNvSpPr>
            <a:spLocks noChangeArrowheads="1"/>
          </p:cNvSpPr>
          <p:nvPr userDrawn="1"/>
        </p:nvSpPr>
        <p:spPr bwMode="auto">
          <a:xfrm>
            <a:off x="7424342" y="6430963"/>
            <a:ext cx="166647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Bef>
                <a:spcPct val="50000"/>
              </a:spcBef>
              <a:defRPr/>
            </a:pPr>
            <a:endParaRPr lang="de-DE" altLang="de-DE" sz="900" smtClean="0">
              <a:solidFill>
                <a:srgbClr val="000000"/>
              </a:solidFill>
              <a:cs typeface="Arial" pitchFamily="34" charset="0"/>
            </a:endParaRPr>
          </a:p>
        </p:txBody>
      </p:sp>
      <p:pic>
        <p:nvPicPr>
          <p:cNvPr id="8" name="Picture 12" descr="grauer Streifen"/>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141413"/>
            <a:ext cx="9912879"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Gerade Verbindung 18"/>
          <p:cNvCxnSpPr>
            <a:cxnSpLocks noChangeShapeType="1"/>
          </p:cNvCxnSpPr>
          <p:nvPr userDrawn="1"/>
        </p:nvCxnSpPr>
        <p:spPr bwMode="auto">
          <a:xfrm>
            <a:off x="560652" y="6365875"/>
            <a:ext cx="8853488"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cxnSp>
      <p:pic>
        <p:nvPicPr>
          <p:cNvPr id="12" name="Bild 1" descr="OeBB_HLDG_rgb226-0-4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46194" y="295275"/>
            <a:ext cx="100779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5"/>
          <p:cNvSpPr>
            <a:spLocks noChangeArrowheads="1"/>
          </p:cNvSpPr>
          <p:nvPr userDrawn="1"/>
        </p:nvSpPr>
        <p:spPr bwMode="auto">
          <a:xfrm>
            <a:off x="560653" y="6429376"/>
            <a:ext cx="4139539"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r>
              <a:rPr lang="de-DE" altLang="de-DE" sz="900" smtClean="0">
                <a:solidFill>
                  <a:srgbClr val="000000"/>
                </a:solidFill>
                <a:cs typeface="Arial" pitchFamily="34" charset="0"/>
              </a:rPr>
              <a:t>ÖBB-Holding AG | Unternehmensprofil ÖBB</a:t>
            </a:r>
          </a:p>
        </p:txBody>
      </p:sp>
      <p:sp>
        <p:nvSpPr>
          <p:cNvPr id="14" name="Rectangle 15"/>
          <p:cNvSpPr>
            <a:spLocks noChangeArrowheads="1"/>
          </p:cNvSpPr>
          <p:nvPr userDrawn="1"/>
        </p:nvSpPr>
        <p:spPr bwMode="auto">
          <a:xfrm>
            <a:off x="560653" y="6559551"/>
            <a:ext cx="4139539"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endParaRPr lang="de-DE" altLang="de-DE" sz="900" smtClean="0">
              <a:solidFill>
                <a:srgbClr val="000000"/>
              </a:solidFill>
              <a:cs typeface="Arial" pitchFamily="34" charset="0"/>
            </a:endParaRPr>
          </a:p>
        </p:txBody>
      </p:sp>
      <p:sp>
        <p:nvSpPr>
          <p:cNvPr id="15" name="Rectangle 2"/>
          <p:cNvSpPr>
            <a:spLocks noChangeArrowheads="1"/>
          </p:cNvSpPr>
          <p:nvPr userDrawn="1"/>
        </p:nvSpPr>
        <p:spPr bwMode="auto">
          <a:xfrm>
            <a:off x="0" y="1304925"/>
            <a:ext cx="9906000" cy="507523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3986" tIns="41993" rIns="83986" bIns="41993" anchor="ct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de-AT" altLang="de-DE" sz="2200" smtClean="0">
              <a:solidFill>
                <a:srgbClr val="000000"/>
              </a:solidFill>
            </a:endParaRPr>
          </a:p>
        </p:txBody>
      </p:sp>
      <p:sp>
        <p:nvSpPr>
          <p:cNvPr id="16" name="Rechteck 14"/>
          <p:cNvSpPr>
            <a:spLocks noChangeArrowheads="1"/>
          </p:cNvSpPr>
          <p:nvPr userDrawn="1"/>
        </p:nvSpPr>
        <p:spPr bwMode="auto">
          <a:xfrm>
            <a:off x="6621199" y="100013"/>
            <a:ext cx="2135981" cy="84772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3986" tIns="41993" rIns="83986" bIns="41993"/>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de-DE" altLang="de-DE" sz="2200" smtClean="0">
              <a:solidFill>
                <a:srgbClr val="000000"/>
              </a:solidFill>
              <a:ea typeface="MS PGothic" pitchFamily="34" charset="-128"/>
            </a:endParaRPr>
          </a:p>
        </p:txBody>
      </p:sp>
      <p:sp>
        <p:nvSpPr>
          <p:cNvPr id="17" name="Rechteck 14"/>
          <p:cNvSpPr>
            <a:spLocks noChangeArrowheads="1"/>
          </p:cNvSpPr>
          <p:nvPr userDrawn="1"/>
        </p:nvSpPr>
        <p:spPr bwMode="auto">
          <a:xfrm>
            <a:off x="368035" y="6434138"/>
            <a:ext cx="9156171" cy="423862"/>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3986" tIns="41993" rIns="83986" bIns="41993"/>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de-DE" altLang="de-DE" sz="2200" smtClean="0">
              <a:solidFill>
                <a:srgbClr val="000000"/>
              </a:solidFill>
              <a:ea typeface="MS PGothic" pitchFamily="34" charset="-128"/>
            </a:endParaRPr>
          </a:p>
        </p:txBody>
      </p:sp>
      <p:pic>
        <p:nvPicPr>
          <p:cNvPr id="18" name="Bild 3" descr="OeBB_HLDG_rgb226-0-4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094706" y="295275"/>
            <a:ext cx="151513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Bildplatzhalter 7"/>
          <p:cNvSpPr>
            <a:spLocks noGrp="1"/>
          </p:cNvSpPr>
          <p:nvPr>
            <p:ph type="pic" sz="quarter" idx="14"/>
          </p:nvPr>
        </p:nvSpPr>
        <p:spPr>
          <a:xfrm>
            <a:off x="0" y="1303200"/>
            <a:ext cx="9906000" cy="5076000"/>
          </a:xfrm>
          <a:ln>
            <a:noFill/>
          </a:ln>
        </p:spPr>
        <p:txBody>
          <a:bodyPr>
            <a:normAutofit/>
          </a:bodyPr>
          <a:lstStyle/>
          <a:p>
            <a:pPr lvl="0"/>
            <a:endParaRPr lang="de-DE" noProof="0"/>
          </a:p>
        </p:txBody>
      </p:sp>
      <p:sp>
        <p:nvSpPr>
          <p:cNvPr id="2" name="Titel 1"/>
          <p:cNvSpPr>
            <a:spLocks noGrp="1"/>
          </p:cNvSpPr>
          <p:nvPr>
            <p:ph type="ctrTitle"/>
          </p:nvPr>
        </p:nvSpPr>
        <p:spPr>
          <a:xfrm>
            <a:off x="560552" y="1600690"/>
            <a:ext cx="8852576" cy="1871555"/>
          </a:xfrm>
        </p:spPr>
        <p:txBody>
          <a:bodyPr anchor="t">
            <a:normAutofit/>
          </a:bodyPr>
          <a:lstStyle>
            <a:lvl1pPr>
              <a:defRPr sz="4600">
                <a:solidFill>
                  <a:schemeClr val="accent1"/>
                </a:solidFill>
              </a:defRPr>
            </a:lvl1pPr>
          </a:lstStyle>
          <a:p>
            <a:r>
              <a:rPr lang="de-DE"/>
              <a:t>Mastertitelformat bearbeiten</a:t>
            </a:r>
          </a:p>
        </p:txBody>
      </p:sp>
      <p:sp>
        <p:nvSpPr>
          <p:cNvPr id="3" name="Untertitel 2"/>
          <p:cNvSpPr>
            <a:spLocks noGrp="1"/>
          </p:cNvSpPr>
          <p:nvPr>
            <p:ph type="subTitle" idx="1"/>
          </p:nvPr>
        </p:nvSpPr>
        <p:spPr>
          <a:xfrm>
            <a:off x="560552" y="3886200"/>
            <a:ext cx="8852576" cy="1752600"/>
          </a:xfrm>
        </p:spPr>
        <p:txBody>
          <a:bodyPr/>
          <a:lstStyle>
            <a:lvl1pPr marL="0" indent="0" algn="l">
              <a:spcBef>
                <a:spcPts val="0"/>
              </a:spcBef>
              <a:buNone/>
              <a:defRPr sz="2000">
                <a:solidFill>
                  <a:srgbClr val="575757"/>
                </a:solidFill>
              </a:defRPr>
            </a:lvl1pPr>
            <a:lvl2pPr marL="478926" indent="0" algn="ctr">
              <a:buNone/>
              <a:defRPr>
                <a:solidFill>
                  <a:schemeClr val="tx1">
                    <a:tint val="75000"/>
                  </a:schemeClr>
                </a:solidFill>
              </a:defRPr>
            </a:lvl2pPr>
            <a:lvl3pPr marL="957851" indent="0" algn="ctr">
              <a:buNone/>
              <a:defRPr>
                <a:solidFill>
                  <a:schemeClr val="tx1">
                    <a:tint val="75000"/>
                  </a:schemeClr>
                </a:solidFill>
              </a:defRPr>
            </a:lvl3pPr>
            <a:lvl4pPr marL="1436777" indent="0" algn="ctr">
              <a:buNone/>
              <a:defRPr>
                <a:solidFill>
                  <a:schemeClr val="tx1">
                    <a:tint val="75000"/>
                  </a:schemeClr>
                </a:solidFill>
              </a:defRPr>
            </a:lvl4pPr>
            <a:lvl5pPr marL="1915703" indent="0" algn="ctr">
              <a:buNone/>
              <a:defRPr>
                <a:solidFill>
                  <a:schemeClr val="tx1">
                    <a:tint val="75000"/>
                  </a:schemeClr>
                </a:solidFill>
              </a:defRPr>
            </a:lvl5pPr>
            <a:lvl6pPr marL="2394629" indent="0" algn="ctr">
              <a:buNone/>
              <a:defRPr>
                <a:solidFill>
                  <a:schemeClr val="tx1">
                    <a:tint val="75000"/>
                  </a:schemeClr>
                </a:solidFill>
              </a:defRPr>
            </a:lvl6pPr>
            <a:lvl7pPr marL="2873554" indent="0" algn="ctr">
              <a:buNone/>
              <a:defRPr>
                <a:solidFill>
                  <a:schemeClr val="tx1">
                    <a:tint val="75000"/>
                  </a:schemeClr>
                </a:solidFill>
              </a:defRPr>
            </a:lvl7pPr>
            <a:lvl8pPr marL="3352478" indent="0" algn="ctr">
              <a:buNone/>
              <a:defRPr>
                <a:solidFill>
                  <a:schemeClr val="tx1">
                    <a:tint val="75000"/>
                  </a:schemeClr>
                </a:solidFill>
              </a:defRPr>
            </a:lvl8pPr>
            <a:lvl9pPr marL="3831404" indent="0" algn="ctr">
              <a:buNone/>
              <a:defRPr>
                <a:solidFill>
                  <a:schemeClr val="tx1">
                    <a:tint val="75000"/>
                  </a:schemeClr>
                </a:solidFill>
              </a:defRPr>
            </a:lvl9pPr>
          </a:lstStyle>
          <a:p>
            <a:r>
              <a:rPr lang="de-DE"/>
              <a:t>Master-Untertitelformat bearbeiten</a:t>
            </a:r>
          </a:p>
        </p:txBody>
      </p:sp>
      <p:sp>
        <p:nvSpPr>
          <p:cNvPr id="10" name="Textplatzhalter 9"/>
          <p:cNvSpPr>
            <a:spLocks noGrp="1"/>
          </p:cNvSpPr>
          <p:nvPr>
            <p:ph type="body" sz="quarter" idx="13"/>
          </p:nvPr>
        </p:nvSpPr>
        <p:spPr>
          <a:xfrm>
            <a:off x="560550" y="2384627"/>
            <a:ext cx="8852578" cy="980039"/>
          </a:xfrm>
        </p:spPr>
        <p:txBody>
          <a:bodyPr>
            <a:normAutofit/>
          </a:bodyPr>
          <a:lstStyle>
            <a:lvl1pPr marL="0" indent="0">
              <a:buNone/>
              <a:defRPr sz="2600" b="1" baseline="0">
                <a:solidFill>
                  <a:srgbClr val="575757"/>
                </a:solidFill>
              </a:defRPr>
            </a:lvl1pPr>
          </a:lstStyle>
          <a:p>
            <a:pPr lvl="0"/>
            <a:r>
              <a:rPr lang="de-DE"/>
              <a:t>Mastertextformat bearbeiten</a:t>
            </a:r>
          </a:p>
        </p:txBody>
      </p:sp>
    </p:spTree>
    <p:extLst>
      <p:ext uri="{BB962C8B-B14F-4D97-AF65-F5344CB8AC3E}">
        <p14:creationId xmlns:p14="http://schemas.microsoft.com/office/powerpoint/2010/main" val="357836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94795" y="477832"/>
            <a:ext cx="9526956" cy="268494"/>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194786" y="1299038"/>
            <a:ext cx="9455009" cy="226100"/>
          </a:xfrm>
        </p:spPr>
        <p:txBody>
          <a:bodyPr/>
          <a:lstStyle/>
          <a:p>
            <a:pPr lvl="0"/>
            <a:endParaRPr lang="fr-FR" noProof="0" dirty="0" smtClean="0"/>
          </a:p>
        </p:txBody>
      </p:sp>
      <p:sp>
        <p:nvSpPr>
          <p:cNvPr id="4" name="pg num"/>
          <p:cNvSpPr>
            <a:spLocks noGrp="1" noChangeArrowheads="1"/>
          </p:cNvSpPr>
          <p:nvPr>
            <p:ph type="sldNum" sz="quarter" idx="10"/>
            <p:custDataLst>
              <p:tags r:id="rId1"/>
            </p:custDataLst>
          </p:nvPr>
        </p:nvSpPr>
        <p:spPr>
          <a:ln/>
        </p:spPr>
        <p:txBody>
          <a:bodyPr/>
          <a:lstStyle>
            <a:lvl1pPr>
              <a:defRPr/>
            </a:lvl1pPr>
          </a:lstStyle>
          <a:p>
            <a:pPr>
              <a:defRPr/>
            </a:pPr>
            <a:fld id="{146FC9C9-7B2F-478F-91CA-16F9A6D848BD}" type="slidenum">
              <a:rPr lang="en-US"/>
              <a:pPr>
                <a:defRPr/>
              </a:pPr>
              <a:t>‹Nr.›</a:t>
            </a:fld>
            <a:endParaRPr lang="en-US" dirty="0"/>
          </a:p>
        </p:txBody>
      </p:sp>
    </p:spTree>
    <p:extLst>
      <p:ext uri="{BB962C8B-B14F-4D97-AF65-F5344CB8AC3E}">
        <p14:creationId xmlns:p14="http://schemas.microsoft.com/office/powerpoint/2010/main" val="154271498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AEE49A8-F201-44F6-B47B-D768BDCAD898}" type="datetimeFigureOut">
              <a:rPr lang="de-DE" smtClean="0"/>
              <a:t>18.06.2015</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38DFC44A-854C-466E-B55C-CDC8ACFAA3AA}" type="slidenum">
              <a:rPr lang="de-AT" smtClean="0"/>
              <a:t>‹Nr.›</a:t>
            </a:fld>
            <a:endParaRPr lang="de-AT"/>
          </a:p>
        </p:txBody>
      </p:sp>
    </p:spTree>
    <p:extLst>
      <p:ext uri="{BB962C8B-B14F-4D97-AF65-F5344CB8AC3E}">
        <p14:creationId xmlns:p14="http://schemas.microsoft.com/office/powerpoint/2010/main" val="304175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131679" y="589846"/>
            <a:ext cx="7877419" cy="307777"/>
          </a:xfrm>
        </p:spPr>
        <p:txBody>
          <a:bodyPr/>
          <a:lstStyle/>
          <a:p>
            <a:r>
              <a:rPr lang="de-DE" smtClean="0"/>
              <a:t>Titelmasterformat durch Klicken bearbeiten</a:t>
            </a:r>
            <a:endParaRPr lang="en-US"/>
          </a:p>
        </p:txBody>
      </p:sp>
      <p:sp>
        <p:nvSpPr>
          <p:cNvPr id="5" name="Rectangle 22"/>
          <p:cNvSpPr>
            <a:spLocks noGrp="1" noChangeArrowheads="1"/>
          </p:cNvSpPr>
          <p:nvPr>
            <p:ph type="sldNum" sz="quarter" idx="12"/>
          </p:nvPr>
        </p:nvSpPr>
        <p:spPr>
          <a:xfrm>
            <a:off x="9023350" y="6431005"/>
            <a:ext cx="388938" cy="263525"/>
          </a:xfrm>
          <a:ln/>
        </p:spPr>
        <p:txBody>
          <a:bodyPr/>
          <a:lstStyle>
            <a:lvl1pPr>
              <a:defRPr/>
            </a:lvl1pPr>
          </a:lstStyle>
          <a:p>
            <a:pPr>
              <a:defRPr/>
            </a:pPr>
            <a:fld id="{ED5B9D2D-BDFC-E34F-B3E5-BF677FD8A5D6}"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1421315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ext und Aufzählung animiert">
    <p:spTree>
      <p:nvGrpSpPr>
        <p:cNvPr id="1" name=""/>
        <p:cNvGrpSpPr/>
        <p:nvPr/>
      </p:nvGrpSpPr>
      <p:grpSpPr>
        <a:xfrm>
          <a:off x="0" y="0"/>
          <a:ext cx="0" cy="0"/>
          <a:chOff x="0" y="0"/>
          <a:chExt cx="0" cy="0"/>
        </a:xfrm>
      </p:grpSpPr>
      <p:sp>
        <p:nvSpPr>
          <p:cNvPr id="2" name="Titel 1"/>
          <p:cNvSpPr>
            <a:spLocks noGrp="1"/>
          </p:cNvSpPr>
          <p:nvPr>
            <p:ph type="title"/>
          </p:nvPr>
        </p:nvSpPr>
        <p:spPr>
          <a:xfrm>
            <a:off x="506515" y="381000"/>
            <a:ext cx="7634156" cy="827088"/>
          </a:xfrm>
          <a:prstGeom prst="rect">
            <a:avLst/>
          </a:prstGeom>
        </p:spPr>
        <p:txBody>
          <a:bodyPr/>
          <a:lstStyle/>
          <a:p>
            <a:r>
              <a:rPr lang="de-DE" smtClean="0"/>
              <a:t>Mastertitelformat bearbeiten</a:t>
            </a:r>
            <a:endParaRPr lang="de-DE" dirty="0"/>
          </a:p>
        </p:txBody>
      </p:sp>
      <p:sp>
        <p:nvSpPr>
          <p:cNvPr id="5" name="Textplatzhalter 4"/>
          <p:cNvSpPr>
            <a:spLocks noGrp="1"/>
          </p:cNvSpPr>
          <p:nvPr>
            <p:ph type="body" sz="quarter" idx="10"/>
          </p:nvPr>
        </p:nvSpPr>
        <p:spPr>
          <a:xfrm>
            <a:off x="508456" y="1494000"/>
            <a:ext cx="7632300" cy="4723200"/>
          </a:xfrm>
          <a:prstGeom prst="rect">
            <a:avLst/>
          </a:prstGeom>
        </p:spPr>
        <p:txBody>
          <a:bodyPr/>
          <a:lstStyle>
            <a:lvl1pPr>
              <a:defRPr baseline="0"/>
            </a:lvl1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Foliennummernplatzhalter 2"/>
          <p:cNvSpPr>
            <a:spLocks noGrp="1"/>
          </p:cNvSpPr>
          <p:nvPr>
            <p:ph type="sldNum" sz="quarter" idx="14"/>
          </p:nvPr>
        </p:nvSpPr>
        <p:spPr>
          <a:xfrm>
            <a:off x="9023350" y="6431115"/>
            <a:ext cx="388938" cy="263525"/>
          </a:xfrm>
        </p:spPr>
        <p:txBody>
          <a:bodyPr/>
          <a:lstStyle/>
          <a:p>
            <a:pPr>
              <a:defRPr/>
            </a:pPr>
            <a:fld id="{ED5B9D2D-BDFC-E34F-B3E5-BF677FD8A5D6}" type="slidenum">
              <a:rPr lang="de-DE" smtClean="0">
                <a:solidFill>
                  <a:srgbClr val="000000"/>
                </a:solidFill>
                <a:latin typeface="Arial"/>
              </a:rPr>
              <a:pPr>
                <a:defRPr/>
              </a:pPr>
              <a:t>‹Nr.›</a:t>
            </a:fld>
            <a:endParaRPr lang="de-DE">
              <a:solidFill>
                <a:srgbClr val="000000"/>
              </a:solidFill>
              <a:latin typeface="Arial"/>
            </a:endParaRPr>
          </a:p>
        </p:txBody>
      </p:sp>
    </p:spTree>
    <p:extLst>
      <p:ext uri="{BB962C8B-B14F-4D97-AF65-F5344CB8AC3E}">
        <p14:creationId xmlns:p14="http://schemas.microsoft.com/office/powerpoint/2010/main" val="329955014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6D59ADA8-73D8-4B11-B308-29CEAA9D270E}" type="datetimeFigureOut">
              <a:rPr lang="de-AT" smtClean="0"/>
              <a:t>19.06.2015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799869C-3B59-41B8-AB37-929213AFAD43}" type="slidenum">
              <a:rPr lang="de-AT" smtClean="0"/>
              <a:t>‹Nr.›</a:t>
            </a:fld>
            <a:endParaRPr lang="de-AT"/>
          </a:p>
        </p:txBody>
      </p:sp>
    </p:spTree>
    <p:extLst>
      <p:ext uri="{BB962C8B-B14F-4D97-AF65-F5344CB8AC3E}">
        <p14:creationId xmlns:p14="http://schemas.microsoft.com/office/powerpoint/2010/main" val="296436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6D59ADA8-73D8-4B11-B308-29CEAA9D270E}" type="datetimeFigureOut">
              <a:rPr lang="de-AT" smtClean="0"/>
              <a:t>19.06.2015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799869C-3B59-41B8-AB37-929213AFAD43}" type="slidenum">
              <a:rPr lang="de-AT" smtClean="0"/>
              <a:t>‹Nr.›</a:t>
            </a:fld>
            <a:endParaRPr lang="de-AT"/>
          </a:p>
        </p:txBody>
      </p:sp>
    </p:spTree>
    <p:extLst>
      <p:ext uri="{BB962C8B-B14F-4D97-AF65-F5344CB8AC3E}">
        <p14:creationId xmlns:p14="http://schemas.microsoft.com/office/powerpoint/2010/main" val="508712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D59ADA8-73D8-4B11-B308-29CEAA9D270E}" type="datetimeFigureOut">
              <a:rPr lang="de-AT" smtClean="0"/>
              <a:t>19.06.2015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799869C-3B59-41B8-AB37-929213AFAD43}" type="slidenum">
              <a:rPr lang="de-AT" smtClean="0"/>
              <a:t>‹Nr.›</a:t>
            </a:fld>
            <a:endParaRPr lang="de-AT"/>
          </a:p>
        </p:txBody>
      </p:sp>
    </p:spTree>
    <p:extLst>
      <p:ext uri="{BB962C8B-B14F-4D97-AF65-F5344CB8AC3E}">
        <p14:creationId xmlns:p14="http://schemas.microsoft.com/office/powerpoint/2010/main" val="2439807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6D59ADA8-73D8-4B11-B308-29CEAA9D270E}" type="datetimeFigureOut">
              <a:rPr lang="de-AT" smtClean="0"/>
              <a:t>19.06.2015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1799869C-3B59-41B8-AB37-929213AFAD43}" type="slidenum">
              <a:rPr lang="de-AT" smtClean="0"/>
              <a:t>‹Nr.›</a:t>
            </a:fld>
            <a:endParaRPr lang="de-AT"/>
          </a:p>
        </p:txBody>
      </p:sp>
    </p:spTree>
    <p:extLst>
      <p:ext uri="{BB962C8B-B14F-4D97-AF65-F5344CB8AC3E}">
        <p14:creationId xmlns:p14="http://schemas.microsoft.com/office/powerpoint/2010/main" val="834684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6D59ADA8-73D8-4B11-B308-29CEAA9D270E}" type="datetimeFigureOut">
              <a:rPr lang="de-AT" smtClean="0"/>
              <a:t>19.06.2015</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1799869C-3B59-41B8-AB37-929213AFAD43}" type="slidenum">
              <a:rPr lang="de-AT" smtClean="0"/>
              <a:t>‹Nr.›</a:t>
            </a:fld>
            <a:endParaRPr lang="de-AT"/>
          </a:p>
        </p:txBody>
      </p:sp>
    </p:spTree>
    <p:extLst>
      <p:ext uri="{BB962C8B-B14F-4D97-AF65-F5344CB8AC3E}">
        <p14:creationId xmlns:p14="http://schemas.microsoft.com/office/powerpoint/2010/main" val="2090515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6D59ADA8-73D8-4B11-B308-29CEAA9D270E}" type="datetimeFigureOut">
              <a:rPr lang="de-AT" smtClean="0"/>
              <a:t>19.06.2015</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1799869C-3B59-41B8-AB37-929213AFAD43}" type="slidenum">
              <a:rPr lang="de-AT" smtClean="0"/>
              <a:t>‹Nr.›</a:t>
            </a:fld>
            <a:endParaRPr lang="de-AT"/>
          </a:p>
        </p:txBody>
      </p:sp>
    </p:spTree>
    <p:extLst>
      <p:ext uri="{BB962C8B-B14F-4D97-AF65-F5344CB8AC3E}">
        <p14:creationId xmlns:p14="http://schemas.microsoft.com/office/powerpoint/2010/main" val="75206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halt">
    <p:spTree>
      <p:nvGrpSpPr>
        <p:cNvPr id="1" name=""/>
        <p:cNvGrpSpPr/>
        <p:nvPr/>
      </p:nvGrpSpPr>
      <p:grpSpPr>
        <a:xfrm>
          <a:off x="0" y="0"/>
          <a:ext cx="0" cy="0"/>
          <a:chOff x="0" y="0"/>
          <a:chExt cx="0" cy="0"/>
        </a:xfrm>
      </p:grpSpPr>
      <p:graphicFrame>
        <p:nvGraphicFramePr>
          <p:cNvPr id="4" name="Objekt 2" hidden="1"/>
          <p:cNvGraphicFramePr>
            <a:graphicFrameLocks noChangeAspect="1"/>
          </p:cNvGraphicFramePr>
          <p:nvPr userDrawn="1">
            <p:custDataLst>
              <p:tags r:id="rId2"/>
            </p:custDataLst>
            <p:extLst>
              <p:ext uri="{D42A27DB-BD31-4B8C-83A1-F6EECF244321}">
                <p14:modId xmlns:p14="http://schemas.microsoft.com/office/powerpoint/2010/main" val="3076365079"/>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75905" name="think-cell Folie" r:id="rId4" imgW="270" imgH="270" progId="TCLayout.ActiveDocument.1">
                  <p:embed/>
                </p:oleObj>
              </mc:Choice>
              <mc:Fallback>
                <p:oleObj name="think-cell Foli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1" y="1589"/>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15"/>
          <p:cNvSpPr>
            <a:spLocks noChangeArrowheads="1"/>
          </p:cNvSpPr>
          <p:nvPr userDrawn="1"/>
        </p:nvSpPr>
        <p:spPr bwMode="auto">
          <a:xfrm>
            <a:off x="7424342" y="6430963"/>
            <a:ext cx="166647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Bef>
                <a:spcPct val="50000"/>
              </a:spcBef>
              <a:defRPr/>
            </a:pPr>
            <a:endParaRPr lang="de-DE" altLang="de-DE" sz="900" smtClean="0">
              <a:solidFill>
                <a:srgbClr val="000000"/>
              </a:solidFill>
              <a:cs typeface="Arial" pitchFamily="34" charset="0"/>
            </a:endParaRPr>
          </a:p>
        </p:txBody>
      </p:sp>
      <p:pic>
        <p:nvPicPr>
          <p:cNvPr id="6" name="Picture 12" descr="grauer Streifen"/>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141413"/>
            <a:ext cx="9912879"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 Verbindung 10"/>
          <p:cNvCxnSpPr>
            <a:cxnSpLocks noChangeShapeType="1"/>
          </p:cNvCxnSpPr>
          <p:nvPr userDrawn="1"/>
        </p:nvCxnSpPr>
        <p:spPr bwMode="auto">
          <a:xfrm>
            <a:off x="560652" y="6365875"/>
            <a:ext cx="8853488"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cxnSp>
      <p:sp>
        <p:nvSpPr>
          <p:cNvPr id="9" name="Rectangle 15"/>
          <p:cNvSpPr>
            <a:spLocks noChangeArrowheads="1"/>
          </p:cNvSpPr>
          <p:nvPr userDrawn="1"/>
        </p:nvSpPr>
        <p:spPr bwMode="auto">
          <a:xfrm>
            <a:off x="560653" y="6429376"/>
            <a:ext cx="4139539"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r>
              <a:rPr lang="de-DE" altLang="de-DE" sz="900" dirty="0" smtClean="0">
                <a:solidFill>
                  <a:srgbClr val="000000"/>
                </a:solidFill>
                <a:cs typeface="Arial" pitchFamily="34" charset="0"/>
              </a:rPr>
              <a:t>ÖBB-Holding AG</a:t>
            </a:r>
          </a:p>
        </p:txBody>
      </p:sp>
      <p:sp>
        <p:nvSpPr>
          <p:cNvPr id="10" name="Rectangle 15"/>
          <p:cNvSpPr>
            <a:spLocks noChangeArrowheads="1"/>
          </p:cNvSpPr>
          <p:nvPr userDrawn="1"/>
        </p:nvSpPr>
        <p:spPr bwMode="auto">
          <a:xfrm>
            <a:off x="560653" y="6559551"/>
            <a:ext cx="4139539"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endParaRPr lang="de-DE" altLang="de-DE" sz="900" smtClean="0">
              <a:solidFill>
                <a:srgbClr val="000000"/>
              </a:solidFill>
              <a:cs typeface="Arial" pitchFamily="34" charset="0"/>
            </a:endParaRPr>
          </a:p>
        </p:txBody>
      </p:sp>
      <p:sp>
        <p:nvSpPr>
          <p:cNvPr id="14" name="Inhaltsplatzhalter 13"/>
          <p:cNvSpPr>
            <a:spLocks noGrp="1"/>
          </p:cNvSpPr>
          <p:nvPr>
            <p:ph sz="quarter" idx="13"/>
          </p:nvPr>
        </p:nvSpPr>
        <p:spPr>
          <a:xfrm>
            <a:off x="560552" y="1728901"/>
            <a:ext cx="8852576" cy="437190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Titel 14"/>
          <p:cNvSpPr>
            <a:spLocks noGrp="1"/>
          </p:cNvSpPr>
          <p:nvPr>
            <p:ph type="title"/>
          </p:nvPr>
        </p:nvSpPr>
        <p:spPr/>
        <p:txBody>
          <a:bodyPr/>
          <a:lstStyle/>
          <a:p>
            <a:r>
              <a:rPr lang="de-DE"/>
              <a:t>Mastertitelformat bearbeiten</a:t>
            </a:r>
          </a:p>
        </p:txBody>
      </p:sp>
      <p:sp>
        <p:nvSpPr>
          <p:cNvPr id="11" name="Datumsplatzhalter 3"/>
          <p:cNvSpPr>
            <a:spLocks noGrp="1"/>
          </p:cNvSpPr>
          <p:nvPr>
            <p:ph type="dt" sz="half" idx="14"/>
          </p:nvPr>
        </p:nvSpPr>
        <p:spPr/>
        <p:txBody>
          <a:bodyPr/>
          <a:lstStyle>
            <a:lvl1pPr>
              <a:defRPr>
                <a:latin typeface="Arial" pitchFamily="34" charset="0"/>
              </a:defRPr>
            </a:lvl1pPr>
          </a:lstStyle>
          <a:p>
            <a:pPr>
              <a:defRPr/>
            </a:pPr>
            <a:r>
              <a:rPr lang="de-DE" dirty="0" smtClean="0"/>
              <a:t>June 2015</a:t>
            </a:r>
            <a:endParaRPr lang="de-DE" dirty="0"/>
          </a:p>
        </p:txBody>
      </p:sp>
      <p:sp>
        <p:nvSpPr>
          <p:cNvPr id="12" name="Fußzeilenplatzhalter 3"/>
          <p:cNvSpPr>
            <a:spLocks noGrp="1"/>
          </p:cNvSpPr>
          <p:nvPr>
            <p:ph type="ftr" sz="quarter" idx="15"/>
          </p:nvPr>
        </p:nvSpPr>
        <p:spPr/>
        <p:txBody>
          <a:bodyPr/>
          <a:lstStyle>
            <a:lvl1pPr>
              <a:defRPr>
                <a:latin typeface="Arial" pitchFamily="34" charset="0"/>
              </a:defRPr>
            </a:lvl1pPr>
          </a:lstStyle>
          <a:p>
            <a:pPr>
              <a:defRPr/>
            </a:pPr>
            <a:r>
              <a:rPr lang="de-DE" smtClean="0"/>
              <a:t>Corporate Presentation</a:t>
            </a:r>
            <a:endParaRPr lang="de-DE"/>
          </a:p>
        </p:txBody>
      </p:sp>
      <p:sp>
        <p:nvSpPr>
          <p:cNvPr id="13" name="Rectangle 22"/>
          <p:cNvSpPr>
            <a:spLocks noGrp="1" noChangeArrowheads="1"/>
          </p:cNvSpPr>
          <p:nvPr>
            <p:ph type="sldNum" sz="quarter" idx="16"/>
          </p:nvPr>
        </p:nvSpPr>
        <p:spPr/>
        <p:txBody>
          <a:bodyPr/>
          <a:lstStyle>
            <a:lvl1pPr>
              <a:defRPr>
                <a:latin typeface="Arial" pitchFamily="34" charset="0"/>
              </a:defRPr>
            </a:lvl1pPr>
          </a:lstStyle>
          <a:p>
            <a:pPr>
              <a:defRPr/>
            </a:pPr>
            <a:fld id="{89E05AED-264E-47ED-A0D6-50B99F265577}" type="slidenum">
              <a:rPr lang="de-DE"/>
              <a:pPr>
                <a:defRPr/>
              </a:pPr>
              <a:t>‹Nr.›</a:t>
            </a:fld>
            <a:endParaRPr lang="de-DE"/>
          </a:p>
        </p:txBody>
      </p:sp>
      <p:pic>
        <p:nvPicPr>
          <p:cNvPr id="29" name="Grafik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455307" y="456054"/>
            <a:ext cx="1114370" cy="415434"/>
          </a:xfrm>
          <a:prstGeom prst="rect">
            <a:avLst/>
          </a:prstGeom>
        </p:spPr>
      </p:pic>
    </p:spTree>
    <p:extLst>
      <p:ext uri="{BB962C8B-B14F-4D97-AF65-F5344CB8AC3E}">
        <p14:creationId xmlns:p14="http://schemas.microsoft.com/office/powerpoint/2010/main" val="589640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D59ADA8-73D8-4B11-B308-29CEAA9D270E}" type="datetimeFigureOut">
              <a:rPr lang="de-AT" smtClean="0"/>
              <a:t>19.06.2015</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1799869C-3B59-41B8-AB37-929213AFAD43}" type="slidenum">
              <a:rPr lang="de-AT" smtClean="0"/>
              <a:t>‹Nr.›</a:t>
            </a:fld>
            <a:endParaRPr lang="de-AT"/>
          </a:p>
        </p:txBody>
      </p:sp>
    </p:spTree>
    <p:extLst>
      <p:ext uri="{BB962C8B-B14F-4D97-AF65-F5344CB8AC3E}">
        <p14:creationId xmlns:p14="http://schemas.microsoft.com/office/powerpoint/2010/main" val="1289409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D59ADA8-73D8-4B11-B308-29CEAA9D270E}" type="datetimeFigureOut">
              <a:rPr lang="de-AT" smtClean="0"/>
              <a:t>19.06.2015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1799869C-3B59-41B8-AB37-929213AFAD43}" type="slidenum">
              <a:rPr lang="de-AT" smtClean="0"/>
              <a:t>‹Nr.›</a:t>
            </a:fld>
            <a:endParaRPr lang="de-AT"/>
          </a:p>
        </p:txBody>
      </p:sp>
    </p:spTree>
    <p:extLst>
      <p:ext uri="{BB962C8B-B14F-4D97-AF65-F5344CB8AC3E}">
        <p14:creationId xmlns:p14="http://schemas.microsoft.com/office/powerpoint/2010/main" val="57489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D59ADA8-73D8-4B11-B308-29CEAA9D270E}" type="datetimeFigureOut">
              <a:rPr lang="de-AT" smtClean="0"/>
              <a:t>19.06.2015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1799869C-3B59-41B8-AB37-929213AFAD43}" type="slidenum">
              <a:rPr lang="de-AT" smtClean="0"/>
              <a:t>‹Nr.›</a:t>
            </a:fld>
            <a:endParaRPr lang="de-AT"/>
          </a:p>
        </p:txBody>
      </p:sp>
    </p:spTree>
    <p:extLst>
      <p:ext uri="{BB962C8B-B14F-4D97-AF65-F5344CB8AC3E}">
        <p14:creationId xmlns:p14="http://schemas.microsoft.com/office/powerpoint/2010/main" val="900668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6D59ADA8-73D8-4B11-B308-29CEAA9D270E}" type="datetimeFigureOut">
              <a:rPr lang="de-AT" smtClean="0"/>
              <a:t>19.06.2015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799869C-3B59-41B8-AB37-929213AFAD43}" type="slidenum">
              <a:rPr lang="de-AT" smtClean="0"/>
              <a:t>‹Nr.›</a:t>
            </a:fld>
            <a:endParaRPr lang="de-AT"/>
          </a:p>
        </p:txBody>
      </p:sp>
    </p:spTree>
    <p:extLst>
      <p:ext uri="{BB962C8B-B14F-4D97-AF65-F5344CB8AC3E}">
        <p14:creationId xmlns:p14="http://schemas.microsoft.com/office/powerpoint/2010/main" val="2191342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74638"/>
            <a:ext cx="222885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95300" y="274638"/>
            <a:ext cx="653415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6D59ADA8-73D8-4B11-B308-29CEAA9D270E}" type="datetimeFigureOut">
              <a:rPr lang="de-AT" smtClean="0"/>
              <a:t>19.06.2015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1799869C-3B59-41B8-AB37-929213AFAD43}" type="slidenum">
              <a:rPr lang="de-AT" smtClean="0"/>
              <a:t>‹Nr.›</a:t>
            </a:fld>
            <a:endParaRPr lang="de-AT"/>
          </a:p>
        </p:txBody>
      </p:sp>
    </p:spTree>
    <p:extLst>
      <p:ext uri="{BB962C8B-B14F-4D97-AF65-F5344CB8AC3E}">
        <p14:creationId xmlns:p14="http://schemas.microsoft.com/office/powerpoint/2010/main" val="72881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Inhalt">
    <p:spTree>
      <p:nvGrpSpPr>
        <p:cNvPr id="1" name=""/>
        <p:cNvGrpSpPr/>
        <p:nvPr/>
      </p:nvGrpSpPr>
      <p:grpSpPr>
        <a:xfrm>
          <a:off x="0" y="0"/>
          <a:ext cx="0" cy="0"/>
          <a:chOff x="0" y="0"/>
          <a:chExt cx="0" cy="0"/>
        </a:xfrm>
      </p:grpSpPr>
      <p:graphicFrame>
        <p:nvGraphicFramePr>
          <p:cNvPr id="5" name="Objekt 2" hidden="1"/>
          <p:cNvGraphicFramePr>
            <a:graphicFrameLocks noChangeAspect="1"/>
          </p:cNvGraphicFramePr>
          <p:nvPr userDrawn="1">
            <p:custDataLst>
              <p:tags r:id="rId2"/>
            </p:custDataLst>
            <p:extLst>
              <p:ext uri="{D42A27DB-BD31-4B8C-83A1-F6EECF244321}">
                <p14:modId xmlns:p14="http://schemas.microsoft.com/office/powerpoint/2010/main" val="3950852261"/>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76928" name="think-cell Folie" r:id="rId4" imgW="270" imgH="270" progId="TCLayout.ActiveDocument.1">
                  <p:embed/>
                </p:oleObj>
              </mc:Choice>
              <mc:Fallback>
                <p:oleObj name="think-cell Foli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1" y="1589"/>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15"/>
          <p:cNvSpPr>
            <a:spLocks noChangeArrowheads="1"/>
          </p:cNvSpPr>
          <p:nvPr userDrawn="1"/>
        </p:nvSpPr>
        <p:spPr bwMode="auto">
          <a:xfrm>
            <a:off x="7424342" y="6430963"/>
            <a:ext cx="166647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Bef>
                <a:spcPct val="50000"/>
              </a:spcBef>
              <a:defRPr/>
            </a:pPr>
            <a:endParaRPr lang="de-DE" altLang="de-DE" sz="900" smtClean="0">
              <a:solidFill>
                <a:srgbClr val="000000"/>
              </a:solidFill>
              <a:cs typeface="Arial" pitchFamily="34" charset="0"/>
            </a:endParaRPr>
          </a:p>
        </p:txBody>
      </p:sp>
      <p:pic>
        <p:nvPicPr>
          <p:cNvPr id="8" name="Picture 12" descr="grauer Streifen"/>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141413"/>
            <a:ext cx="9912879"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Gerade Verbindung 10"/>
          <p:cNvCxnSpPr>
            <a:cxnSpLocks noChangeShapeType="1"/>
          </p:cNvCxnSpPr>
          <p:nvPr userDrawn="1"/>
        </p:nvCxnSpPr>
        <p:spPr bwMode="auto">
          <a:xfrm>
            <a:off x="560652" y="6365875"/>
            <a:ext cx="8853488"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cxnSp>
      <p:sp>
        <p:nvSpPr>
          <p:cNvPr id="11" name="Rectangle 15"/>
          <p:cNvSpPr>
            <a:spLocks noChangeArrowheads="1"/>
          </p:cNvSpPr>
          <p:nvPr userDrawn="1"/>
        </p:nvSpPr>
        <p:spPr bwMode="auto">
          <a:xfrm>
            <a:off x="560653" y="6429376"/>
            <a:ext cx="4139539"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r>
              <a:rPr lang="de-DE" altLang="de-DE" sz="900" dirty="0" smtClean="0">
                <a:solidFill>
                  <a:srgbClr val="000000"/>
                </a:solidFill>
                <a:cs typeface="Arial" pitchFamily="34" charset="0"/>
              </a:rPr>
              <a:t>ÖBB-Holding AG</a:t>
            </a:r>
          </a:p>
        </p:txBody>
      </p:sp>
      <p:sp>
        <p:nvSpPr>
          <p:cNvPr id="12" name="Rectangle 15"/>
          <p:cNvSpPr>
            <a:spLocks noChangeArrowheads="1"/>
          </p:cNvSpPr>
          <p:nvPr userDrawn="1"/>
        </p:nvSpPr>
        <p:spPr bwMode="auto">
          <a:xfrm>
            <a:off x="560653" y="6559551"/>
            <a:ext cx="4139539"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endParaRPr lang="de-DE" altLang="de-DE" sz="900" smtClean="0">
              <a:solidFill>
                <a:srgbClr val="000000"/>
              </a:solidFill>
              <a:cs typeface="Arial" pitchFamily="34" charset="0"/>
            </a:endParaRPr>
          </a:p>
        </p:txBody>
      </p:sp>
      <p:sp>
        <p:nvSpPr>
          <p:cNvPr id="14" name="Inhaltsplatzhalter 13"/>
          <p:cNvSpPr>
            <a:spLocks noGrp="1"/>
          </p:cNvSpPr>
          <p:nvPr>
            <p:ph sz="quarter" idx="13"/>
          </p:nvPr>
        </p:nvSpPr>
        <p:spPr>
          <a:xfrm>
            <a:off x="560551" y="1728901"/>
            <a:ext cx="4265450" cy="437190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Titel 14"/>
          <p:cNvSpPr>
            <a:spLocks noGrp="1"/>
          </p:cNvSpPr>
          <p:nvPr>
            <p:ph type="title"/>
          </p:nvPr>
        </p:nvSpPr>
        <p:spPr/>
        <p:txBody>
          <a:bodyPr/>
          <a:lstStyle/>
          <a:p>
            <a:r>
              <a:rPr lang="de-DE"/>
              <a:t>Mastertitelformat bearbeiten</a:t>
            </a:r>
          </a:p>
        </p:txBody>
      </p:sp>
      <p:sp>
        <p:nvSpPr>
          <p:cNvPr id="7" name="Inhaltsplatzhalter 13"/>
          <p:cNvSpPr>
            <a:spLocks noGrp="1"/>
          </p:cNvSpPr>
          <p:nvPr>
            <p:ph sz="quarter" idx="17"/>
          </p:nvPr>
        </p:nvSpPr>
        <p:spPr>
          <a:xfrm>
            <a:off x="4953007" y="1728901"/>
            <a:ext cx="4445000" cy="437190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3"/>
          <p:cNvSpPr>
            <a:spLocks noGrp="1"/>
          </p:cNvSpPr>
          <p:nvPr>
            <p:ph type="dt" sz="half" idx="18"/>
          </p:nvPr>
        </p:nvSpPr>
        <p:spPr/>
        <p:txBody>
          <a:bodyPr/>
          <a:lstStyle>
            <a:lvl1pPr>
              <a:defRPr>
                <a:latin typeface="Arial" pitchFamily="34" charset="0"/>
              </a:defRPr>
            </a:lvl1pPr>
          </a:lstStyle>
          <a:p>
            <a:pPr>
              <a:defRPr/>
            </a:pPr>
            <a:r>
              <a:rPr lang="de-DE" dirty="0" smtClean="0"/>
              <a:t>June 2015</a:t>
            </a:r>
            <a:endParaRPr lang="de-DE" dirty="0"/>
          </a:p>
        </p:txBody>
      </p:sp>
      <p:sp>
        <p:nvSpPr>
          <p:cNvPr id="16" name="Fußzeilenplatzhalter 3"/>
          <p:cNvSpPr>
            <a:spLocks noGrp="1"/>
          </p:cNvSpPr>
          <p:nvPr>
            <p:ph type="ftr" sz="quarter" idx="19"/>
          </p:nvPr>
        </p:nvSpPr>
        <p:spPr/>
        <p:txBody>
          <a:bodyPr/>
          <a:lstStyle>
            <a:lvl1pPr>
              <a:defRPr>
                <a:latin typeface="Arial" pitchFamily="34" charset="0"/>
              </a:defRPr>
            </a:lvl1pPr>
          </a:lstStyle>
          <a:p>
            <a:pPr>
              <a:defRPr/>
            </a:pPr>
            <a:r>
              <a:rPr lang="de-DE" smtClean="0"/>
              <a:t>Corporate Presentation</a:t>
            </a:r>
            <a:endParaRPr lang="de-DE"/>
          </a:p>
        </p:txBody>
      </p:sp>
      <p:sp>
        <p:nvSpPr>
          <p:cNvPr id="17" name="Rectangle 22"/>
          <p:cNvSpPr>
            <a:spLocks noGrp="1" noChangeArrowheads="1"/>
          </p:cNvSpPr>
          <p:nvPr>
            <p:ph type="sldNum" sz="quarter" idx="20"/>
          </p:nvPr>
        </p:nvSpPr>
        <p:spPr/>
        <p:txBody>
          <a:bodyPr/>
          <a:lstStyle>
            <a:lvl1pPr>
              <a:defRPr>
                <a:latin typeface="Arial" pitchFamily="34" charset="0"/>
              </a:defRPr>
            </a:lvl1pPr>
          </a:lstStyle>
          <a:p>
            <a:pPr>
              <a:defRPr/>
            </a:pPr>
            <a:fld id="{AD20D348-AAB2-4427-97DA-24A17F5EF669}" type="slidenum">
              <a:rPr lang="de-DE"/>
              <a:pPr>
                <a:defRPr/>
              </a:pPr>
              <a:t>‹Nr.›</a:t>
            </a:fld>
            <a:endParaRPr lang="de-DE"/>
          </a:p>
        </p:txBody>
      </p:sp>
      <p:pic>
        <p:nvPicPr>
          <p:cNvPr id="18" name="Grafik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455307" y="456054"/>
            <a:ext cx="1114370" cy="415434"/>
          </a:xfrm>
          <a:prstGeom prst="rect">
            <a:avLst/>
          </a:prstGeom>
        </p:spPr>
      </p:pic>
    </p:spTree>
    <p:extLst>
      <p:ext uri="{BB962C8B-B14F-4D97-AF65-F5344CB8AC3E}">
        <p14:creationId xmlns:p14="http://schemas.microsoft.com/office/powerpoint/2010/main" val="198329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halt mit Headline">
    <p:spTree>
      <p:nvGrpSpPr>
        <p:cNvPr id="1" name=""/>
        <p:cNvGrpSpPr/>
        <p:nvPr/>
      </p:nvGrpSpPr>
      <p:grpSpPr>
        <a:xfrm>
          <a:off x="0" y="0"/>
          <a:ext cx="0" cy="0"/>
          <a:chOff x="0" y="0"/>
          <a:chExt cx="0" cy="0"/>
        </a:xfrm>
      </p:grpSpPr>
      <p:graphicFrame>
        <p:nvGraphicFramePr>
          <p:cNvPr id="5" name="Objekt 2" hidden="1"/>
          <p:cNvGraphicFramePr>
            <a:graphicFrameLocks noChangeAspect="1"/>
          </p:cNvGraphicFramePr>
          <p:nvPr userDrawn="1">
            <p:custDataLst>
              <p:tags r:id="rId2"/>
            </p:custDataLst>
            <p:extLst>
              <p:ext uri="{D42A27DB-BD31-4B8C-83A1-F6EECF244321}">
                <p14:modId xmlns:p14="http://schemas.microsoft.com/office/powerpoint/2010/main" val="1215639459"/>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77952" name="think-cell Folie" r:id="rId4" imgW="270" imgH="270" progId="TCLayout.ActiveDocument.1">
                  <p:embed/>
                </p:oleObj>
              </mc:Choice>
              <mc:Fallback>
                <p:oleObj name="think-cell Foli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1" y="1589"/>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15"/>
          <p:cNvSpPr>
            <a:spLocks noChangeArrowheads="1"/>
          </p:cNvSpPr>
          <p:nvPr userDrawn="1"/>
        </p:nvSpPr>
        <p:spPr bwMode="auto">
          <a:xfrm>
            <a:off x="7424342" y="6430963"/>
            <a:ext cx="166647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Bef>
                <a:spcPct val="50000"/>
              </a:spcBef>
              <a:defRPr/>
            </a:pPr>
            <a:endParaRPr lang="de-DE" altLang="de-DE" sz="900" smtClean="0">
              <a:solidFill>
                <a:srgbClr val="000000"/>
              </a:solidFill>
              <a:cs typeface="Arial" pitchFamily="34" charset="0"/>
            </a:endParaRPr>
          </a:p>
        </p:txBody>
      </p:sp>
      <p:pic>
        <p:nvPicPr>
          <p:cNvPr id="8" name="Picture 12" descr="grauer Streifen"/>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141413"/>
            <a:ext cx="9912879"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Gerade Verbindung 10"/>
          <p:cNvCxnSpPr>
            <a:cxnSpLocks noChangeShapeType="1"/>
          </p:cNvCxnSpPr>
          <p:nvPr userDrawn="1"/>
        </p:nvCxnSpPr>
        <p:spPr bwMode="auto">
          <a:xfrm>
            <a:off x="560652" y="6365875"/>
            <a:ext cx="8853488"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cxnSp>
      <p:sp>
        <p:nvSpPr>
          <p:cNvPr id="11" name="Rectangle 15"/>
          <p:cNvSpPr>
            <a:spLocks noChangeArrowheads="1"/>
          </p:cNvSpPr>
          <p:nvPr userDrawn="1"/>
        </p:nvSpPr>
        <p:spPr bwMode="auto">
          <a:xfrm>
            <a:off x="560653" y="6429376"/>
            <a:ext cx="4139539"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r>
              <a:rPr lang="de-DE" altLang="de-DE" sz="900" dirty="0" smtClean="0">
                <a:solidFill>
                  <a:srgbClr val="000000"/>
                </a:solidFill>
                <a:cs typeface="Arial" pitchFamily="34" charset="0"/>
              </a:rPr>
              <a:t>ÖBB-Holding AG</a:t>
            </a:r>
          </a:p>
        </p:txBody>
      </p:sp>
      <p:sp>
        <p:nvSpPr>
          <p:cNvPr id="12" name="Rectangle 15"/>
          <p:cNvSpPr>
            <a:spLocks noChangeArrowheads="1"/>
          </p:cNvSpPr>
          <p:nvPr userDrawn="1"/>
        </p:nvSpPr>
        <p:spPr bwMode="auto">
          <a:xfrm>
            <a:off x="560653" y="6559551"/>
            <a:ext cx="4139539"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endParaRPr lang="de-DE" altLang="de-DE" sz="900" smtClean="0">
              <a:solidFill>
                <a:srgbClr val="000000"/>
              </a:solidFill>
              <a:cs typeface="Arial" pitchFamily="34" charset="0"/>
            </a:endParaRPr>
          </a:p>
        </p:txBody>
      </p:sp>
      <p:sp>
        <p:nvSpPr>
          <p:cNvPr id="14" name="Inhaltsplatzhalter 13"/>
          <p:cNvSpPr>
            <a:spLocks noGrp="1"/>
          </p:cNvSpPr>
          <p:nvPr>
            <p:ph sz="quarter" idx="13"/>
          </p:nvPr>
        </p:nvSpPr>
        <p:spPr>
          <a:xfrm>
            <a:off x="560552" y="2188359"/>
            <a:ext cx="8852576" cy="391244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Titel 14"/>
          <p:cNvSpPr>
            <a:spLocks noGrp="1"/>
          </p:cNvSpPr>
          <p:nvPr>
            <p:ph type="title"/>
          </p:nvPr>
        </p:nvSpPr>
        <p:spPr/>
        <p:txBody>
          <a:bodyPr/>
          <a:lstStyle/>
          <a:p>
            <a:r>
              <a:rPr lang="de-DE"/>
              <a:t>Mastertitelformat bearbeiten</a:t>
            </a:r>
          </a:p>
        </p:txBody>
      </p:sp>
      <p:sp>
        <p:nvSpPr>
          <p:cNvPr id="7" name="Textplatzhalter 2"/>
          <p:cNvSpPr>
            <a:spLocks noGrp="1"/>
          </p:cNvSpPr>
          <p:nvPr>
            <p:ph type="body" idx="1"/>
          </p:nvPr>
        </p:nvSpPr>
        <p:spPr>
          <a:xfrm>
            <a:off x="560552" y="1728898"/>
            <a:ext cx="8852576" cy="445979"/>
          </a:xfrm>
        </p:spPr>
        <p:txBody>
          <a:bodyPr>
            <a:noAutofit/>
          </a:bodyPr>
          <a:lstStyle>
            <a:lvl1pPr marL="0" indent="0">
              <a:buNone/>
              <a:defRPr sz="1800" b="1">
                <a:solidFill>
                  <a:srgbClr val="959595"/>
                </a:solidFill>
              </a:defRPr>
            </a:lvl1pPr>
            <a:lvl2pPr marL="478926" indent="0">
              <a:buNone/>
              <a:defRPr sz="2100" b="1"/>
            </a:lvl2pPr>
            <a:lvl3pPr marL="957851" indent="0">
              <a:buNone/>
              <a:defRPr sz="1900" b="1"/>
            </a:lvl3pPr>
            <a:lvl4pPr marL="1436777" indent="0">
              <a:buNone/>
              <a:defRPr sz="1700" b="1"/>
            </a:lvl4pPr>
            <a:lvl5pPr marL="1915703" indent="0">
              <a:buNone/>
              <a:defRPr sz="1700" b="1"/>
            </a:lvl5pPr>
            <a:lvl6pPr marL="2394629" indent="0">
              <a:buNone/>
              <a:defRPr sz="1700" b="1"/>
            </a:lvl6pPr>
            <a:lvl7pPr marL="2873554" indent="0">
              <a:buNone/>
              <a:defRPr sz="1700" b="1"/>
            </a:lvl7pPr>
            <a:lvl8pPr marL="3352478" indent="0">
              <a:buNone/>
              <a:defRPr sz="1700" b="1"/>
            </a:lvl8pPr>
            <a:lvl9pPr marL="3831404" indent="0">
              <a:buNone/>
              <a:defRPr sz="1700" b="1"/>
            </a:lvl9pPr>
          </a:lstStyle>
          <a:p>
            <a:pPr lvl="0"/>
            <a:r>
              <a:rPr lang="de-DE"/>
              <a:t>Mastertextformat bearbeiten</a:t>
            </a:r>
          </a:p>
        </p:txBody>
      </p:sp>
      <p:sp>
        <p:nvSpPr>
          <p:cNvPr id="16" name="Fußzeilenplatzhalter 3"/>
          <p:cNvSpPr>
            <a:spLocks noGrp="1"/>
          </p:cNvSpPr>
          <p:nvPr>
            <p:ph type="ftr" sz="quarter" idx="15"/>
          </p:nvPr>
        </p:nvSpPr>
        <p:spPr/>
        <p:txBody>
          <a:bodyPr/>
          <a:lstStyle>
            <a:lvl1pPr>
              <a:defRPr>
                <a:latin typeface="Arial" pitchFamily="34" charset="0"/>
              </a:defRPr>
            </a:lvl1pPr>
          </a:lstStyle>
          <a:p>
            <a:pPr>
              <a:defRPr/>
            </a:pPr>
            <a:r>
              <a:rPr lang="de-DE" smtClean="0"/>
              <a:t>Corporate Presentation</a:t>
            </a:r>
            <a:endParaRPr lang="de-DE"/>
          </a:p>
        </p:txBody>
      </p:sp>
      <p:sp>
        <p:nvSpPr>
          <p:cNvPr id="17" name="Rectangle 22"/>
          <p:cNvSpPr>
            <a:spLocks noGrp="1" noChangeArrowheads="1"/>
          </p:cNvSpPr>
          <p:nvPr>
            <p:ph type="sldNum" sz="quarter" idx="16"/>
          </p:nvPr>
        </p:nvSpPr>
        <p:spPr/>
        <p:txBody>
          <a:bodyPr/>
          <a:lstStyle>
            <a:lvl1pPr>
              <a:defRPr>
                <a:latin typeface="Arial" pitchFamily="34" charset="0"/>
              </a:defRPr>
            </a:lvl1pPr>
          </a:lstStyle>
          <a:p>
            <a:pPr>
              <a:defRPr/>
            </a:pPr>
            <a:fld id="{955B9E2F-FE71-4C47-BBB1-EB61612A2A85}" type="slidenum">
              <a:rPr lang="de-DE"/>
              <a:pPr>
                <a:defRPr/>
              </a:pPr>
              <a:t>‹Nr.›</a:t>
            </a:fld>
            <a:endParaRPr lang="de-DE"/>
          </a:p>
        </p:txBody>
      </p:sp>
      <p:pic>
        <p:nvPicPr>
          <p:cNvPr id="18" name="Grafik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455307" y="456054"/>
            <a:ext cx="1114370" cy="415434"/>
          </a:xfrm>
          <a:prstGeom prst="rect">
            <a:avLst/>
          </a:prstGeom>
        </p:spPr>
      </p:pic>
      <p:sp>
        <p:nvSpPr>
          <p:cNvPr id="19" name="Datumsplatzhalter 3"/>
          <p:cNvSpPr>
            <a:spLocks noGrp="1"/>
          </p:cNvSpPr>
          <p:nvPr>
            <p:ph type="dt" sz="half" idx="18"/>
          </p:nvPr>
        </p:nvSpPr>
        <p:spPr>
          <a:xfrm>
            <a:off x="7919642" y="6430964"/>
            <a:ext cx="868494" cy="263525"/>
          </a:xfrm>
        </p:spPr>
        <p:txBody>
          <a:bodyPr/>
          <a:lstStyle>
            <a:lvl1pPr>
              <a:defRPr>
                <a:latin typeface="Arial" pitchFamily="34" charset="0"/>
              </a:defRPr>
            </a:lvl1pPr>
          </a:lstStyle>
          <a:p>
            <a:pPr>
              <a:defRPr/>
            </a:pPr>
            <a:r>
              <a:rPr lang="de-DE" dirty="0" smtClean="0"/>
              <a:t>June 2015</a:t>
            </a:r>
            <a:endParaRPr lang="de-DE" dirty="0"/>
          </a:p>
        </p:txBody>
      </p:sp>
    </p:spTree>
    <p:extLst>
      <p:ext uri="{BB962C8B-B14F-4D97-AF65-F5344CB8AC3E}">
        <p14:creationId xmlns:p14="http://schemas.microsoft.com/office/powerpoint/2010/main" val="292867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halt mit Headline">
    <p:spTree>
      <p:nvGrpSpPr>
        <p:cNvPr id="1" name=""/>
        <p:cNvGrpSpPr/>
        <p:nvPr/>
      </p:nvGrpSpPr>
      <p:grpSpPr>
        <a:xfrm>
          <a:off x="0" y="0"/>
          <a:ext cx="0" cy="0"/>
          <a:chOff x="0" y="0"/>
          <a:chExt cx="0" cy="0"/>
        </a:xfrm>
      </p:grpSpPr>
      <p:graphicFrame>
        <p:nvGraphicFramePr>
          <p:cNvPr id="6" name="Objekt 2" hidden="1"/>
          <p:cNvGraphicFramePr>
            <a:graphicFrameLocks noChangeAspect="1"/>
          </p:cNvGraphicFramePr>
          <p:nvPr userDrawn="1">
            <p:custDataLst>
              <p:tags r:id="rId2"/>
            </p:custDataLst>
            <p:extLst>
              <p:ext uri="{D42A27DB-BD31-4B8C-83A1-F6EECF244321}">
                <p14:modId xmlns:p14="http://schemas.microsoft.com/office/powerpoint/2010/main" val="1800408143"/>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78976" name="think-cell Folie" r:id="rId4" imgW="270" imgH="270" progId="TCLayout.ActiveDocument.1">
                  <p:embed/>
                </p:oleObj>
              </mc:Choice>
              <mc:Fallback>
                <p:oleObj name="think-cell Foli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1" y="1589"/>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15"/>
          <p:cNvSpPr>
            <a:spLocks noChangeArrowheads="1"/>
          </p:cNvSpPr>
          <p:nvPr userDrawn="1"/>
        </p:nvSpPr>
        <p:spPr bwMode="auto">
          <a:xfrm>
            <a:off x="7424342" y="6430963"/>
            <a:ext cx="166647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Bef>
                <a:spcPct val="50000"/>
              </a:spcBef>
              <a:defRPr/>
            </a:pPr>
            <a:endParaRPr lang="de-DE" altLang="de-DE" sz="900" smtClean="0">
              <a:solidFill>
                <a:srgbClr val="000000"/>
              </a:solidFill>
              <a:cs typeface="Arial" pitchFamily="34" charset="0"/>
            </a:endParaRPr>
          </a:p>
        </p:txBody>
      </p:sp>
      <p:pic>
        <p:nvPicPr>
          <p:cNvPr id="10" name="Picture 12" descr="grauer Streifen"/>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141413"/>
            <a:ext cx="9912879"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Gerade Verbindung 18"/>
          <p:cNvCxnSpPr>
            <a:cxnSpLocks noChangeShapeType="1"/>
          </p:cNvCxnSpPr>
          <p:nvPr userDrawn="1"/>
        </p:nvCxnSpPr>
        <p:spPr bwMode="auto">
          <a:xfrm>
            <a:off x="560652" y="6365875"/>
            <a:ext cx="8853488"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cxnSp>
      <p:sp>
        <p:nvSpPr>
          <p:cNvPr id="13" name="Rectangle 15"/>
          <p:cNvSpPr>
            <a:spLocks noChangeArrowheads="1"/>
          </p:cNvSpPr>
          <p:nvPr userDrawn="1"/>
        </p:nvSpPr>
        <p:spPr bwMode="auto">
          <a:xfrm>
            <a:off x="560653" y="6429376"/>
            <a:ext cx="4139539"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r>
              <a:rPr lang="de-DE" altLang="de-DE" sz="900" dirty="0" smtClean="0">
                <a:solidFill>
                  <a:srgbClr val="000000"/>
                </a:solidFill>
                <a:cs typeface="Arial" pitchFamily="34" charset="0"/>
              </a:rPr>
              <a:t>ÖBB-Holding AG</a:t>
            </a:r>
          </a:p>
        </p:txBody>
      </p:sp>
      <p:sp>
        <p:nvSpPr>
          <p:cNvPr id="16" name="Rectangle 15"/>
          <p:cNvSpPr>
            <a:spLocks noChangeArrowheads="1"/>
          </p:cNvSpPr>
          <p:nvPr userDrawn="1"/>
        </p:nvSpPr>
        <p:spPr bwMode="auto">
          <a:xfrm>
            <a:off x="560653" y="6559551"/>
            <a:ext cx="4139539"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endParaRPr lang="de-DE" altLang="de-DE" sz="900" smtClean="0">
              <a:solidFill>
                <a:srgbClr val="000000"/>
              </a:solidFill>
              <a:cs typeface="Arial" pitchFamily="34" charset="0"/>
            </a:endParaRPr>
          </a:p>
        </p:txBody>
      </p:sp>
      <p:sp>
        <p:nvSpPr>
          <p:cNvPr id="14" name="Inhaltsplatzhalter 13"/>
          <p:cNvSpPr>
            <a:spLocks noGrp="1"/>
          </p:cNvSpPr>
          <p:nvPr>
            <p:ph sz="quarter" idx="13"/>
          </p:nvPr>
        </p:nvSpPr>
        <p:spPr>
          <a:xfrm>
            <a:off x="560557" y="2188359"/>
            <a:ext cx="4278149" cy="391244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Titel 14"/>
          <p:cNvSpPr>
            <a:spLocks noGrp="1"/>
          </p:cNvSpPr>
          <p:nvPr>
            <p:ph type="title"/>
          </p:nvPr>
        </p:nvSpPr>
        <p:spPr/>
        <p:txBody>
          <a:bodyPr/>
          <a:lstStyle/>
          <a:p>
            <a:r>
              <a:rPr lang="de-DE"/>
              <a:t>Mastertitelformat bearbeiten</a:t>
            </a:r>
          </a:p>
        </p:txBody>
      </p:sp>
      <p:sp>
        <p:nvSpPr>
          <p:cNvPr id="7" name="Textplatzhalter 2"/>
          <p:cNvSpPr>
            <a:spLocks noGrp="1"/>
          </p:cNvSpPr>
          <p:nvPr>
            <p:ph type="body" idx="1"/>
          </p:nvPr>
        </p:nvSpPr>
        <p:spPr>
          <a:xfrm>
            <a:off x="560552" y="1728898"/>
            <a:ext cx="8852576" cy="445979"/>
          </a:xfrm>
        </p:spPr>
        <p:txBody>
          <a:bodyPr>
            <a:noAutofit/>
          </a:bodyPr>
          <a:lstStyle>
            <a:lvl1pPr marL="0" indent="0">
              <a:buNone/>
              <a:defRPr sz="1800" b="1">
                <a:solidFill>
                  <a:srgbClr val="959595"/>
                </a:solidFill>
              </a:defRPr>
            </a:lvl1pPr>
            <a:lvl2pPr marL="478926" indent="0">
              <a:buNone/>
              <a:defRPr sz="2100" b="1"/>
            </a:lvl2pPr>
            <a:lvl3pPr marL="957851" indent="0">
              <a:buNone/>
              <a:defRPr sz="1900" b="1"/>
            </a:lvl3pPr>
            <a:lvl4pPr marL="1436777" indent="0">
              <a:buNone/>
              <a:defRPr sz="1700" b="1"/>
            </a:lvl4pPr>
            <a:lvl5pPr marL="1915703" indent="0">
              <a:buNone/>
              <a:defRPr sz="1700" b="1"/>
            </a:lvl5pPr>
            <a:lvl6pPr marL="2394629" indent="0">
              <a:buNone/>
              <a:defRPr sz="1700" b="1"/>
            </a:lvl6pPr>
            <a:lvl7pPr marL="2873554" indent="0">
              <a:buNone/>
              <a:defRPr sz="1700" b="1"/>
            </a:lvl7pPr>
            <a:lvl8pPr marL="3352478" indent="0">
              <a:buNone/>
              <a:defRPr sz="1700" b="1"/>
            </a:lvl8pPr>
            <a:lvl9pPr marL="3831404" indent="0">
              <a:buNone/>
              <a:defRPr sz="1700" b="1"/>
            </a:lvl9pPr>
          </a:lstStyle>
          <a:p>
            <a:pPr lvl="0"/>
            <a:r>
              <a:rPr lang="de-DE"/>
              <a:t>Mastertextformat bearbeiten</a:t>
            </a:r>
          </a:p>
        </p:txBody>
      </p:sp>
      <p:sp>
        <p:nvSpPr>
          <p:cNvPr id="9" name="Inhaltsplatzhalter 13"/>
          <p:cNvSpPr>
            <a:spLocks noGrp="1"/>
          </p:cNvSpPr>
          <p:nvPr>
            <p:ph sz="quarter" idx="17"/>
          </p:nvPr>
        </p:nvSpPr>
        <p:spPr>
          <a:xfrm>
            <a:off x="4953600" y="2188359"/>
            <a:ext cx="4457100" cy="391244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Fußzeilenplatzhalter 3"/>
          <p:cNvSpPr>
            <a:spLocks noGrp="1"/>
          </p:cNvSpPr>
          <p:nvPr>
            <p:ph type="ftr" sz="quarter" idx="19"/>
          </p:nvPr>
        </p:nvSpPr>
        <p:spPr/>
        <p:txBody>
          <a:bodyPr/>
          <a:lstStyle>
            <a:lvl1pPr>
              <a:defRPr>
                <a:latin typeface="Arial" pitchFamily="34" charset="0"/>
              </a:defRPr>
            </a:lvl1pPr>
          </a:lstStyle>
          <a:p>
            <a:pPr>
              <a:defRPr/>
            </a:pPr>
            <a:r>
              <a:rPr lang="de-DE" smtClean="0"/>
              <a:t>Corporate Presentation</a:t>
            </a:r>
            <a:endParaRPr lang="de-DE"/>
          </a:p>
        </p:txBody>
      </p:sp>
      <p:sp>
        <p:nvSpPr>
          <p:cNvPr id="19" name="Rectangle 22"/>
          <p:cNvSpPr>
            <a:spLocks noGrp="1" noChangeArrowheads="1"/>
          </p:cNvSpPr>
          <p:nvPr>
            <p:ph type="sldNum" sz="quarter" idx="20"/>
          </p:nvPr>
        </p:nvSpPr>
        <p:spPr/>
        <p:txBody>
          <a:bodyPr/>
          <a:lstStyle>
            <a:lvl1pPr>
              <a:defRPr>
                <a:latin typeface="Arial" pitchFamily="34" charset="0"/>
              </a:defRPr>
            </a:lvl1pPr>
          </a:lstStyle>
          <a:p>
            <a:pPr>
              <a:defRPr/>
            </a:pPr>
            <a:fld id="{F11F020D-E589-449C-B7FF-D895F80FFC47}" type="slidenum">
              <a:rPr lang="de-DE"/>
              <a:pPr>
                <a:defRPr/>
              </a:pPr>
              <a:t>‹Nr.›</a:t>
            </a:fld>
            <a:endParaRPr lang="de-DE"/>
          </a:p>
        </p:txBody>
      </p:sp>
      <p:pic>
        <p:nvPicPr>
          <p:cNvPr id="20" name="Grafik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455307" y="456054"/>
            <a:ext cx="1114370" cy="415434"/>
          </a:xfrm>
          <a:prstGeom prst="rect">
            <a:avLst/>
          </a:prstGeom>
        </p:spPr>
      </p:pic>
      <p:sp>
        <p:nvSpPr>
          <p:cNvPr id="21" name="Datumsplatzhalter 3"/>
          <p:cNvSpPr>
            <a:spLocks noGrp="1"/>
          </p:cNvSpPr>
          <p:nvPr>
            <p:ph type="dt" sz="half" idx="18"/>
          </p:nvPr>
        </p:nvSpPr>
        <p:spPr>
          <a:xfrm>
            <a:off x="7919642" y="6430964"/>
            <a:ext cx="868494" cy="263525"/>
          </a:xfrm>
        </p:spPr>
        <p:txBody>
          <a:bodyPr/>
          <a:lstStyle>
            <a:lvl1pPr>
              <a:defRPr>
                <a:latin typeface="Arial" pitchFamily="34" charset="0"/>
              </a:defRPr>
            </a:lvl1pPr>
          </a:lstStyle>
          <a:p>
            <a:pPr>
              <a:defRPr/>
            </a:pPr>
            <a:r>
              <a:rPr lang="de-DE" dirty="0" smtClean="0"/>
              <a:t>June 2015</a:t>
            </a:r>
            <a:endParaRPr lang="de-DE" dirty="0"/>
          </a:p>
        </p:txBody>
      </p:sp>
    </p:spTree>
    <p:extLst>
      <p:ext uri="{BB962C8B-B14F-4D97-AF65-F5344CB8AC3E}">
        <p14:creationId xmlns:p14="http://schemas.microsoft.com/office/powerpoint/2010/main" val="195010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Inhalt">
    <p:spTree>
      <p:nvGrpSpPr>
        <p:cNvPr id="1" name=""/>
        <p:cNvGrpSpPr/>
        <p:nvPr/>
      </p:nvGrpSpPr>
      <p:grpSpPr>
        <a:xfrm>
          <a:off x="0" y="0"/>
          <a:ext cx="0" cy="0"/>
          <a:chOff x="0" y="0"/>
          <a:chExt cx="0" cy="0"/>
        </a:xfrm>
      </p:grpSpPr>
      <p:graphicFrame>
        <p:nvGraphicFramePr>
          <p:cNvPr id="6" name="Objekt 2" hidden="1"/>
          <p:cNvGraphicFramePr>
            <a:graphicFrameLocks noChangeAspect="1"/>
          </p:cNvGraphicFramePr>
          <p:nvPr userDrawn="1">
            <p:custDataLst>
              <p:tags r:id="rId2"/>
            </p:custDataLst>
            <p:extLst>
              <p:ext uri="{D42A27DB-BD31-4B8C-83A1-F6EECF244321}">
                <p14:modId xmlns:p14="http://schemas.microsoft.com/office/powerpoint/2010/main" val="3705934849"/>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80000" name="think-cell Folie" r:id="rId4" imgW="270" imgH="270" progId="TCLayout.ActiveDocument.1">
                  <p:embed/>
                </p:oleObj>
              </mc:Choice>
              <mc:Fallback>
                <p:oleObj name="think-cell Foli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1" y="1589"/>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15"/>
          <p:cNvSpPr>
            <a:spLocks noChangeArrowheads="1"/>
          </p:cNvSpPr>
          <p:nvPr userDrawn="1"/>
        </p:nvSpPr>
        <p:spPr bwMode="auto">
          <a:xfrm>
            <a:off x="7424342" y="6430963"/>
            <a:ext cx="166647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Bef>
                <a:spcPct val="50000"/>
              </a:spcBef>
              <a:defRPr/>
            </a:pPr>
            <a:endParaRPr lang="de-DE" altLang="de-DE" sz="900" smtClean="0">
              <a:solidFill>
                <a:srgbClr val="000000"/>
              </a:solidFill>
              <a:cs typeface="Arial" pitchFamily="34" charset="0"/>
            </a:endParaRPr>
          </a:p>
        </p:txBody>
      </p:sp>
      <p:pic>
        <p:nvPicPr>
          <p:cNvPr id="10" name="Picture 12" descr="grauer Streifen"/>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141413"/>
            <a:ext cx="9912879"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Gerade Verbindung 18"/>
          <p:cNvCxnSpPr>
            <a:cxnSpLocks noChangeShapeType="1"/>
          </p:cNvCxnSpPr>
          <p:nvPr userDrawn="1"/>
        </p:nvCxnSpPr>
        <p:spPr bwMode="auto">
          <a:xfrm>
            <a:off x="560652" y="6365875"/>
            <a:ext cx="8853488"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cxnSp>
      <p:sp>
        <p:nvSpPr>
          <p:cNvPr id="13" name="Rectangle 15"/>
          <p:cNvSpPr>
            <a:spLocks noChangeArrowheads="1"/>
          </p:cNvSpPr>
          <p:nvPr userDrawn="1"/>
        </p:nvSpPr>
        <p:spPr bwMode="auto">
          <a:xfrm>
            <a:off x="560653" y="6429376"/>
            <a:ext cx="4139539"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r>
              <a:rPr lang="de-DE" altLang="de-DE" sz="900" dirty="0" smtClean="0">
                <a:solidFill>
                  <a:srgbClr val="000000"/>
                </a:solidFill>
                <a:cs typeface="Arial" pitchFamily="34" charset="0"/>
              </a:rPr>
              <a:t>ÖBB-Holding AG </a:t>
            </a:r>
          </a:p>
        </p:txBody>
      </p:sp>
      <p:sp>
        <p:nvSpPr>
          <p:cNvPr id="16" name="Rectangle 15"/>
          <p:cNvSpPr>
            <a:spLocks noChangeArrowheads="1"/>
          </p:cNvSpPr>
          <p:nvPr userDrawn="1"/>
        </p:nvSpPr>
        <p:spPr bwMode="auto">
          <a:xfrm>
            <a:off x="560653" y="6559551"/>
            <a:ext cx="4139539"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endParaRPr lang="de-DE" altLang="de-DE" sz="900" smtClean="0">
              <a:solidFill>
                <a:srgbClr val="000000"/>
              </a:solidFill>
              <a:cs typeface="Arial" pitchFamily="34" charset="0"/>
            </a:endParaRPr>
          </a:p>
        </p:txBody>
      </p:sp>
      <p:sp>
        <p:nvSpPr>
          <p:cNvPr id="14" name="Inhaltsplatzhalter 13"/>
          <p:cNvSpPr>
            <a:spLocks noGrp="1"/>
          </p:cNvSpPr>
          <p:nvPr>
            <p:ph sz="quarter" idx="13"/>
          </p:nvPr>
        </p:nvSpPr>
        <p:spPr>
          <a:xfrm>
            <a:off x="560572" y="2188359"/>
            <a:ext cx="4206333" cy="391244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Titel 14"/>
          <p:cNvSpPr>
            <a:spLocks noGrp="1"/>
          </p:cNvSpPr>
          <p:nvPr>
            <p:ph type="title"/>
          </p:nvPr>
        </p:nvSpPr>
        <p:spPr/>
        <p:txBody>
          <a:bodyPr/>
          <a:lstStyle/>
          <a:p>
            <a:r>
              <a:rPr lang="de-DE"/>
              <a:t>Mastertitelformat bearbeiten</a:t>
            </a:r>
          </a:p>
        </p:txBody>
      </p:sp>
      <p:sp>
        <p:nvSpPr>
          <p:cNvPr id="7" name="Textplatzhalter 2"/>
          <p:cNvSpPr>
            <a:spLocks noGrp="1"/>
          </p:cNvSpPr>
          <p:nvPr>
            <p:ph type="body" idx="1"/>
          </p:nvPr>
        </p:nvSpPr>
        <p:spPr>
          <a:xfrm>
            <a:off x="560552" y="1728898"/>
            <a:ext cx="4218104" cy="445979"/>
          </a:xfrm>
        </p:spPr>
        <p:txBody>
          <a:bodyPr>
            <a:noAutofit/>
          </a:bodyPr>
          <a:lstStyle>
            <a:lvl1pPr marL="0" indent="0">
              <a:buNone/>
              <a:defRPr sz="1800" b="1">
                <a:solidFill>
                  <a:srgbClr val="959595"/>
                </a:solidFill>
              </a:defRPr>
            </a:lvl1pPr>
            <a:lvl2pPr marL="478926" indent="0">
              <a:buNone/>
              <a:defRPr sz="2100" b="1"/>
            </a:lvl2pPr>
            <a:lvl3pPr marL="957851" indent="0">
              <a:buNone/>
              <a:defRPr sz="1900" b="1"/>
            </a:lvl3pPr>
            <a:lvl4pPr marL="1436777" indent="0">
              <a:buNone/>
              <a:defRPr sz="1700" b="1"/>
            </a:lvl4pPr>
            <a:lvl5pPr marL="1915703" indent="0">
              <a:buNone/>
              <a:defRPr sz="1700" b="1"/>
            </a:lvl5pPr>
            <a:lvl6pPr marL="2394629" indent="0">
              <a:buNone/>
              <a:defRPr sz="1700" b="1"/>
            </a:lvl6pPr>
            <a:lvl7pPr marL="2873554" indent="0">
              <a:buNone/>
              <a:defRPr sz="1700" b="1"/>
            </a:lvl7pPr>
            <a:lvl8pPr marL="3352478" indent="0">
              <a:buNone/>
              <a:defRPr sz="1700" b="1"/>
            </a:lvl8pPr>
            <a:lvl9pPr marL="3831404" indent="0">
              <a:buNone/>
              <a:defRPr sz="1700" b="1"/>
            </a:lvl9pPr>
          </a:lstStyle>
          <a:p>
            <a:pPr lvl="0"/>
            <a:r>
              <a:rPr lang="de-DE"/>
              <a:t>Mastertextformat bearbeiten</a:t>
            </a:r>
          </a:p>
        </p:txBody>
      </p:sp>
      <p:sp>
        <p:nvSpPr>
          <p:cNvPr id="9" name="Bildplatzhalter 12"/>
          <p:cNvSpPr>
            <a:spLocks noGrp="1"/>
          </p:cNvSpPr>
          <p:nvPr>
            <p:ph type="pic" sz="quarter" idx="17"/>
          </p:nvPr>
        </p:nvSpPr>
        <p:spPr>
          <a:xfrm>
            <a:off x="4954558" y="1305793"/>
            <a:ext cx="4954558" cy="5066479"/>
          </a:xfrm>
          <a:solidFill>
            <a:srgbClr val="D6D6D6"/>
          </a:solidFill>
        </p:spPr>
        <p:txBody>
          <a:bodyPr>
            <a:normAutofit/>
          </a:bodyPr>
          <a:lstStyle>
            <a:lvl1pPr marL="0" indent="0">
              <a:buNone/>
              <a:defRPr/>
            </a:lvl1pPr>
          </a:lstStyle>
          <a:p>
            <a:pPr lvl="0"/>
            <a:endParaRPr lang="de-DE" noProof="0"/>
          </a:p>
        </p:txBody>
      </p:sp>
      <p:sp>
        <p:nvSpPr>
          <p:cNvPr id="18" name="Fußzeilenplatzhalter 3"/>
          <p:cNvSpPr>
            <a:spLocks noGrp="1"/>
          </p:cNvSpPr>
          <p:nvPr>
            <p:ph type="ftr" sz="quarter" idx="19"/>
          </p:nvPr>
        </p:nvSpPr>
        <p:spPr/>
        <p:txBody>
          <a:bodyPr/>
          <a:lstStyle>
            <a:lvl1pPr>
              <a:defRPr>
                <a:latin typeface="Arial" pitchFamily="34" charset="0"/>
              </a:defRPr>
            </a:lvl1pPr>
          </a:lstStyle>
          <a:p>
            <a:pPr>
              <a:defRPr/>
            </a:pPr>
            <a:r>
              <a:rPr lang="de-DE" smtClean="0"/>
              <a:t>Corporate Presentation</a:t>
            </a:r>
            <a:endParaRPr lang="de-DE"/>
          </a:p>
        </p:txBody>
      </p:sp>
      <p:sp>
        <p:nvSpPr>
          <p:cNvPr id="19" name="Rectangle 22"/>
          <p:cNvSpPr>
            <a:spLocks noGrp="1" noChangeArrowheads="1"/>
          </p:cNvSpPr>
          <p:nvPr>
            <p:ph type="sldNum" sz="quarter" idx="20"/>
          </p:nvPr>
        </p:nvSpPr>
        <p:spPr/>
        <p:txBody>
          <a:bodyPr/>
          <a:lstStyle>
            <a:lvl1pPr>
              <a:defRPr>
                <a:latin typeface="Arial" pitchFamily="34" charset="0"/>
              </a:defRPr>
            </a:lvl1pPr>
          </a:lstStyle>
          <a:p>
            <a:pPr>
              <a:defRPr/>
            </a:pPr>
            <a:fld id="{48648BB4-D805-4717-8B08-DFED9EAFD9D5}" type="slidenum">
              <a:rPr lang="de-DE"/>
              <a:pPr>
                <a:defRPr/>
              </a:pPr>
              <a:t>‹Nr.›</a:t>
            </a:fld>
            <a:endParaRPr lang="de-DE"/>
          </a:p>
        </p:txBody>
      </p:sp>
      <p:pic>
        <p:nvPicPr>
          <p:cNvPr id="20" name="Grafik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455307" y="456054"/>
            <a:ext cx="1114370" cy="415434"/>
          </a:xfrm>
          <a:prstGeom prst="rect">
            <a:avLst/>
          </a:prstGeom>
        </p:spPr>
      </p:pic>
      <p:sp>
        <p:nvSpPr>
          <p:cNvPr id="21" name="Datumsplatzhalter 3"/>
          <p:cNvSpPr>
            <a:spLocks noGrp="1"/>
          </p:cNvSpPr>
          <p:nvPr>
            <p:ph type="dt" sz="half" idx="18"/>
          </p:nvPr>
        </p:nvSpPr>
        <p:spPr>
          <a:xfrm>
            <a:off x="7919642" y="6430964"/>
            <a:ext cx="868494" cy="263525"/>
          </a:xfrm>
        </p:spPr>
        <p:txBody>
          <a:bodyPr/>
          <a:lstStyle>
            <a:lvl1pPr>
              <a:defRPr>
                <a:latin typeface="Arial" pitchFamily="34" charset="0"/>
              </a:defRPr>
            </a:lvl1pPr>
          </a:lstStyle>
          <a:p>
            <a:pPr>
              <a:defRPr/>
            </a:pPr>
            <a:r>
              <a:rPr lang="de-DE" dirty="0" smtClean="0"/>
              <a:t>June 2015</a:t>
            </a:r>
            <a:endParaRPr lang="de-DE" dirty="0"/>
          </a:p>
        </p:txBody>
      </p:sp>
    </p:spTree>
    <p:extLst>
      <p:ext uri="{BB962C8B-B14F-4D97-AF65-F5344CB8AC3E}">
        <p14:creationId xmlns:p14="http://schemas.microsoft.com/office/powerpoint/2010/main" val="230008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Inhalt">
    <p:spTree>
      <p:nvGrpSpPr>
        <p:cNvPr id="1" name=""/>
        <p:cNvGrpSpPr/>
        <p:nvPr/>
      </p:nvGrpSpPr>
      <p:grpSpPr>
        <a:xfrm>
          <a:off x="0" y="0"/>
          <a:ext cx="0" cy="0"/>
          <a:chOff x="0" y="0"/>
          <a:chExt cx="0" cy="0"/>
        </a:xfrm>
      </p:grpSpPr>
      <p:graphicFrame>
        <p:nvGraphicFramePr>
          <p:cNvPr id="6" name="Objekt 2" hidden="1"/>
          <p:cNvGraphicFramePr>
            <a:graphicFrameLocks noChangeAspect="1"/>
          </p:cNvGraphicFramePr>
          <p:nvPr userDrawn="1">
            <p:custDataLst>
              <p:tags r:id="rId2"/>
            </p:custDataLst>
            <p:extLst>
              <p:ext uri="{D42A27DB-BD31-4B8C-83A1-F6EECF244321}">
                <p14:modId xmlns:p14="http://schemas.microsoft.com/office/powerpoint/2010/main" val="362004106"/>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81024" name="think-cell Folie" r:id="rId4" imgW="270" imgH="270" progId="TCLayout.ActiveDocument.1">
                  <p:embed/>
                </p:oleObj>
              </mc:Choice>
              <mc:Fallback>
                <p:oleObj name="think-cell Foli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1" y="1589"/>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15"/>
          <p:cNvSpPr>
            <a:spLocks noChangeArrowheads="1"/>
          </p:cNvSpPr>
          <p:nvPr userDrawn="1"/>
        </p:nvSpPr>
        <p:spPr bwMode="auto">
          <a:xfrm>
            <a:off x="7424342" y="6430963"/>
            <a:ext cx="166647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Bef>
                <a:spcPct val="50000"/>
              </a:spcBef>
              <a:defRPr/>
            </a:pPr>
            <a:endParaRPr lang="de-DE" altLang="de-DE" sz="900" smtClean="0">
              <a:solidFill>
                <a:srgbClr val="000000"/>
              </a:solidFill>
              <a:cs typeface="Arial" pitchFamily="34" charset="0"/>
            </a:endParaRPr>
          </a:p>
        </p:txBody>
      </p:sp>
      <p:pic>
        <p:nvPicPr>
          <p:cNvPr id="10" name="Picture 12" descr="grauer Streifen"/>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141413"/>
            <a:ext cx="9912879"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Gerade Verbindung 18"/>
          <p:cNvCxnSpPr>
            <a:cxnSpLocks noChangeShapeType="1"/>
          </p:cNvCxnSpPr>
          <p:nvPr userDrawn="1"/>
        </p:nvCxnSpPr>
        <p:spPr bwMode="auto">
          <a:xfrm>
            <a:off x="560652" y="6365875"/>
            <a:ext cx="8853488"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cxnSp>
      <p:sp>
        <p:nvSpPr>
          <p:cNvPr id="13" name="Rectangle 15"/>
          <p:cNvSpPr>
            <a:spLocks noChangeArrowheads="1"/>
          </p:cNvSpPr>
          <p:nvPr userDrawn="1"/>
        </p:nvSpPr>
        <p:spPr bwMode="auto">
          <a:xfrm>
            <a:off x="560653" y="6429376"/>
            <a:ext cx="4139539"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r>
              <a:rPr lang="de-DE" altLang="de-DE" sz="900" dirty="0" smtClean="0">
                <a:solidFill>
                  <a:srgbClr val="000000"/>
                </a:solidFill>
                <a:cs typeface="Arial" pitchFamily="34" charset="0"/>
              </a:rPr>
              <a:t>ÖBB-Holding AG </a:t>
            </a:r>
          </a:p>
        </p:txBody>
      </p:sp>
      <p:sp>
        <p:nvSpPr>
          <p:cNvPr id="16" name="Rectangle 15"/>
          <p:cNvSpPr>
            <a:spLocks noChangeArrowheads="1"/>
          </p:cNvSpPr>
          <p:nvPr userDrawn="1"/>
        </p:nvSpPr>
        <p:spPr bwMode="auto">
          <a:xfrm>
            <a:off x="560653" y="6559551"/>
            <a:ext cx="4139539"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endParaRPr lang="de-DE" altLang="de-DE" sz="900" smtClean="0">
              <a:solidFill>
                <a:srgbClr val="000000"/>
              </a:solidFill>
              <a:cs typeface="Arial" pitchFamily="34" charset="0"/>
            </a:endParaRPr>
          </a:p>
        </p:txBody>
      </p:sp>
      <p:sp>
        <p:nvSpPr>
          <p:cNvPr id="14" name="Inhaltsplatzhalter 13"/>
          <p:cNvSpPr>
            <a:spLocks noGrp="1"/>
          </p:cNvSpPr>
          <p:nvPr>
            <p:ph sz="quarter" idx="13"/>
          </p:nvPr>
        </p:nvSpPr>
        <p:spPr>
          <a:xfrm>
            <a:off x="4949826" y="2188359"/>
            <a:ext cx="4475163" cy="391244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Titel 14"/>
          <p:cNvSpPr>
            <a:spLocks noGrp="1"/>
          </p:cNvSpPr>
          <p:nvPr>
            <p:ph type="title"/>
          </p:nvPr>
        </p:nvSpPr>
        <p:spPr/>
        <p:txBody>
          <a:bodyPr/>
          <a:lstStyle/>
          <a:p>
            <a:r>
              <a:rPr lang="de-DE"/>
              <a:t>Mastertitelformat bearbeiten</a:t>
            </a:r>
          </a:p>
        </p:txBody>
      </p:sp>
      <p:sp>
        <p:nvSpPr>
          <p:cNvPr id="7" name="Textplatzhalter 2"/>
          <p:cNvSpPr>
            <a:spLocks noGrp="1"/>
          </p:cNvSpPr>
          <p:nvPr>
            <p:ph type="body" idx="1"/>
          </p:nvPr>
        </p:nvSpPr>
        <p:spPr>
          <a:xfrm>
            <a:off x="4949826" y="1728898"/>
            <a:ext cx="4475163" cy="445979"/>
          </a:xfrm>
        </p:spPr>
        <p:txBody>
          <a:bodyPr>
            <a:noAutofit/>
          </a:bodyPr>
          <a:lstStyle>
            <a:lvl1pPr marL="0" indent="0">
              <a:buNone/>
              <a:defRPr sz="1800" b="1">
                <a:solidFill>
                  <a:srgbClr val="959595"/>
                </a:solidFill>
              </a:defRPr>
            </a:lvl1pPr>
            <a:lvl2pPr marL="478926" indent="0">
              <a:buNone/>
              <a:defRPr sz="2100" b="1"/>
            </a:lvl2pPr>
            <a:lvl3pPr marL="957851" indent="0">
              <a:buNone/>
              <a:defRPr sz="1900" b="1"/>
            </a:lvl3pPr>
            <a:lvl4pPr marL="1436777" indent="0">
              <a:buNone/>
              <a:defRPr sz="1700" b="1"/>
            </a:lvl4pPr>
            <a:lvl5pPr marL="1915703" indent="0">
              <a:buNone/>
              <a:defRPr sz="1700" b="1"/>
            </a:lvl5pPr>
            <a:lvl6pPr marL="2394629" indent="0">
              <a:buNone/>
              <a:defRPr sz="1700" b="1"/>
            </a:lvl6pPr>
            <a:lvl7pPr marL="2873554" indent="0">
              <a:buNone/>
              <a:defRPr sz="1700" b="1"/>
            </a:lvl7pPr>
            <a:lvl8pPr marL="3352478" indent="0">
              <a:buNone/>
              <a:defRPr sz="1700" b="1"/>
            </a:lvl8pPr>
            <a:lvl9pPr marL="3831404" indent="0">
              <a:buNone/>
              <a:defRPr sz="1700" b="1"/>
            </a:lvl9pPr>
          </a:lstStyle>
          <a:p>
            <a:pPr lvl="0"/>
            <a:r>
              <a:rPr lang="de-DE"/>
              <a:t>Mastertextformat bearbeiten</a:t>
            </a:r>
          </a:p>
        </p:txBody>
      </p:sp>
      <p:sp>
        <p:nvSpPr>
          <p:cNvPr id="9" name="Bildplatzhalter 12"/>
          <p:cNvSpPr>
            <a:spLocks noGrp="1"/>
          </p:cNvSpPr>
          <p:nvPr>
            <p:ph type="pic" sz="quarter" idx="17"/>
          </p:nvPr>
        </p:nvSpPr>
        <p:spPr>
          <a:xfrm>
            <a:off x="560360" y="1739900"/>
            <a:ext cx="4189442" cy="4356100"/>
          </a:xfrm>
          <a:solidFill>
            <a:srgbClr val="D6D6D6"/>
          </a:solidFill>
        </p:spPr>
        <p:txBody>
          <a:bodyPr>
            <a:normAutofit/>
          </a:bodyPr>
          <a:lstStyle>
            <a:lvl1pPr marL="0" indent="0">
              <a:buNone/>
              <a:defRPr/>
            </a:lvl1pPr>
          </a:lstStyle>
          <a:p>
            <a:pPr lvl="0"/>
            <a:endParaRPr lang="de-DE" noProof="0"/>
          </a:p>
        </p:txBody>
      </p:sp>
      <p:sp>
        <p:nvSpPr>
          <p:cNvPr id="18" name="Fußzeilenplatzhalter 3"/>
          <p:cNvSpPr>
            <a:spLocks noGrp="1"/>
          </p:cNvSpPr>
          <p:nvPr>
            <p:ph type="ftr" sz="quarter" idx="19"/>
          </p:nvPr>
        </p:nvSpPr>
        <p:spPr/>
        <p:txBody>
          <a:bodyPr/>
          <a:lstStyle>
            <a:lvl1pPr>
              <a:defRPr>
                <a:latin typeface="Arial" pitchFamily="34" charset="0"/>
              </a:defRPr>
            </a:lvl1pPr>
          </a:lstStyle>
          <a:p>
            <a:pPr>
              <a:defRPr/>
            </a:pPr>
            <a:r>
              <a:rPr lang="de-DE" smtClean="0"/>
              <a:t>Corporate Presentation</a:t>
            </a:r>
            <a:endParaRPr lang="de-DE"/>
          </a:p>
        </p:txBody>
      </p:sp>
      <p:sp>
        <p:nvSpPr>
          <p:cNvPr id="19" name="Rectangle 22"/>
          <p:cNvSpPr>
            <a:spLocks noGrp="1" noChangeArrowheads="1"/>
          </p:cNvSpPr>
          <p:nvPr>
            <p:ph type="sldNum" sz="quarter" idx="20"/>
          </p:nvPr>
        </p:nvSpPr>
        <p:spPr/>
        <p:txBody>
          <a:bodyPr/>
          <a:lstStyle>
            <a:lvl1pPr>
              <a:defRPr>
                <a:latin typeface="Arial" pitchFamily="34" charset="0"/>
              </a:defRPr>
            </a:lvl1pPr>
          </a:lstStyle>
          <a:p>
            <a:pPr>
              <a:defRPr/>
            </a:pPr>
            <a:fld id="{B9187927-6C3C-4601-A92C-414E4D132CE6}" type="slidenum">
              <a:rPr lang="de-DE"/>
              <a:pPr>
                <a:defRPr/>
              </a:pPr>
              <a:t>‹Nr.›</a:t>
            </a:fld>
            <a:endParaRPr lang="de-DE"/>
          </a:p>
        </p:txBody>
      </p:sp>
      <p:pic>
        <p:nvPicPr>
          <p:cNvPr id="20" name="Grafik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455307" y="456054"/>
            <a:ext cx="1114370" cy="415434"/>
          </a:xfrm>
          <a:prstGeom prst="rect">
            <a:avLst/>
          </a:prstGeom>
        </p:spPr>
      </p:pic>
      <p:sp>
        <p:nvSpPr>
          <p:cNvPr id="21" name="Datumsplatzhalter 3"/>
          <p:cNvSpPr>
            <a:spLocks noGrp="1"/>
          </p:cNvSpPr>
          <p:nvPr>
            <p:ph type="dt" sz="half" idx="18"/>
          </p:nvPr>
        </p:nvSpPr>
        <p:spPr>
          <a:xfrm>
            <a:off x="7919642" y="6430964"/>
            <a:ext cx="868494" cy="263525"/>
          </a:xfrm>
        </p:spPr>
        <p:txBody>
          <a:bodyPr/>
          <a:lstStyle>
            <a:lvl1pPr>
              <a:defRPr>
                <a:latin typeface="Arial" pitchFamily="34" charset="0"/>
              </a:defRPr>
            </a:lvl1pPr>
          </a:lstStyle>
          <a:p>
            <a:pPr>
              <a:defRPr/>
            </a:pPr>
            <a:r>
              <a:rPr lang="de-DE" dirty="0" smtClean="0"/>
              <a:t>June 2015</a:t>
            </a:r>
            <a:endParaRPr lang="de-DE" dirty="0"/>
          </a:p>
        </p:txBody>
      </p:sp>
    </p:spTree>
    <p:extLst>
      <p:ext uri="{BB962C8B-B14F-4D97-AF65-F5344CB8AC3E}">
        <p14:creationId xmlns:p14="http://schemas.microsoft.com/office/powerpoint/2010/main" val="409400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eere Seite">
    <p:spTree>
      <p:nvGrpSpPr>
        <p:cNvPr id="1" name=""/>
        <p:cNvGrpSpPr/>
        <p:nvPr/>
      </p:nvGrpSpPr>
      <p:grpSpPr>
        <a:xfrm>
          <a:off x="0" y="0"/>
          <a:ext cx="0" cy="0"/>
          <a:chOff x="0" y="0"/>
          <a:chExt cx="0" cy="0"/>
        </a:xfrm>
      </p:grpSpPr>
      <p:graphicFrame>
        <p:nvGraphicFramePr>
          <p:cNvPr id="3" name="Objekt 13" hidden="1"/>
          <p:cNvGraphicFramePr>
            <a:graphicFrameLocks noChangeAspect="1"/>
          </p:cNvGraphicFramePr>
          <p:nvPr userDrawn="1">
            <p:custDataLst>
              <p:tags r:id="rId2"/>
            </p:custDataLst>
            <p:extLst>
              <p:ext uri="{D42A27DB-BD31-4B8C-83A1-F6EECF244321}">
                <p14:modId xmlns:p14="http://schemas.microsoft.com/office/powerpoint/2010/main" val="3514682526"/>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82049" name="think-cell Folie" r:id="rId4" imgW="270" imgH="270" progId="TCLayout.ActiveDocument.1">
                  <p:embed/>
                </p:oleObj>
              </mc:Choice>
              <mc:Fallback>
                <p:oleObj name="think-cell Foli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1" y="1589"/>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15"/>
          <p:cNvSpPr>
            <a:spLocks noChangeArrowheads="1"/>
          </p:cNvSpPr>
          <p:nvPr userDrawn="1"/>
        </p:nvSpPr>
        <p:spPr bwMode="auto">
          <a:xfrm>
            <a:off x="7424342" y="6430963"/>
            <a:ext cx="166647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Bef>
                <a:spcPct val="50000"/>
              </a:spcBef>
              <a:defRPr/>
            </a:pPr>
            <a:endParaRPr lang="de-DE" altLang="de-DE" sz="900" smtClean="0">
              <a:solidFill>
                <a:srgbClr val="000000"/>
              </a:solidFill>
              <a:cs typeface="Arial" pitchFamily="34" charset="0"/>
            </a:endParaRPr>
          </a:p>
        </p:txBody>
      </p:sp>
      <p:pic>
        <p:nvPicPr>
          <p:cNvPr id="5" name="Picture 12" descr="grauer Streifen"/>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141413"/>
            <a:ext cx="9912879"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Gerade Verbindung 10"/>
          <p:cNvCxnSpPr>
            <a:cxnSpLocks noChangeShapeType="1"/>
          </p:cNvCxnSpPr>
          <p:nvPr userDrawn="1"/>
        </p:nvCxnSpPr>
        <p:spPr bwMode="auto">
          <a:xfrm>
            <a:off x="560652" y="6365875"/>
            <a:ext cx="8853488"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cxnSp>
      <p:sp>
        <p:nvSpPr>
          <p:cNvPr id="8" name="Rectangle 15"/>
          <p:cNvSpPr>
            <a:spLocks noChangeArrowheads="1"/>
          </p:cNvSpPr>
          <p:nvPr userDrawn="1"/>
        </p:nvSpPr>
        <p:spPr bwMode="auto">
          <a:xfrm>
            <a:off x="560653" y="6429376"/>
            <a:ext cx="4139539"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r>
              <a:rPr lang="de-DE" altLang="de-DE" sz="900" dirty="0" smtClean="0">
                <a:solidFill>
                  <a:srgbClr val="000000"/>
                </a:solidFill>
                <a:cs typeface="Arial" pitchFamily="34" charset="0"/>
              </a:rPr>
              <a:t>ÖBB-Holding AG</a:t>
            </a:r>
          </a:p>
        </p:txBody>
      </p:sp>
      <p:sp>
        <p:nvSpPr>
          <p:cNvPr id="9" name="Rectangle 15"/>
          <p:cNvSpPr>
            <a:spLocks noChangeArrowheads="1"/>
          </p:cNvSpPr>
          <p:nvPr userDrawn="1"/>
        </p:nvSpPr>
        <p:spPr bwMode="auto">
          <a:xfrm>
            <a:off x="560653" y="6559551"/>
            <a:ext cx="4139539"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endParaRPr lang="de-DE" altLang="de-DE" sz="900" smtClean="0">
              <a:solidFill>
                <a:srgbClr val="000000"/>
              </a:solidFill>
              <a:cs typeface="Arial" pitchFamily="34" charset="0"/>
            </a:endParaRPr>
          </a:p>
        </p:txBody>
      </p:sp>
      <p:sp>
        <p:nvSpPr>
          <p:cNvPr id="2" name="Titel 1"/>
          <p:cNvSpPr>
            <a:spLocks noGrp="1"/>
          </p:cNvSpPr>
          <p:nvPr>
            <p:ph type="title"/>
          </p:nvPr>
        </p:nvSpPr>
        <p:spPr/>
        <p:txBody>
          <a:bodyPr/>
          <a:lstStyle/>
          <a:p>
            <a:r>
              <a:rPr lang="de-DE"/>
              <a:t>Mastertitelformat bearbeiten</a:t>
            </a:r>
          </a:p>
        </p:txBody>
      </p:sp>
      <p:sp>
        <p:nvSpPr>
          <p:cNvPr id="11" name="Fußzeilenplatzhalter 3"/>
          <p:cNvSpPr>
            <a:spLocks noGrp="1"/>
          </p:cNvSpPr>
          <p:nvPr>
            <p:ph type="ftr" sz="quarter" idx="11"/>
          </p:nvPr>
        </p:nvSpPr>
        <p:spPr/>
        <p:txBody>
          <a:bodyPr/>
          <a:lstStyle>
            <a:lvl1pPr>
              <a:defRPr>
                <a:latin typeface="Arial" pitchFamily="34" charset="0"/>
              </a:defRPr>
            </a:lvl1pPr>
          </a:lstStyle>
          <a:p>
            <a:pPr>
              <a:defRPr/>
            </a:pPr>
            <a:r>
              <a:rPr lang="de-DE" smtClean="0"/>
              <a:t>Corporate Presentation</a:t>
            </a:r>
            <a:endParaRPr lang="de-DE"/>
          </a:p>
        </p:txBody>
      </p:sp>
      <p:sp>
        <p:nvSpPr>
          <p:cNvPr id="12" name="Rectangle 22"/>
          <p:cNvSpPr>
            <a:spLocks noGrp="1" noChangeArrowheads="1"/>
          </p:cNvSpPr>
          <p:nvPr>
            <p:ph type="sldNum" sz="quarter" idx="12"/>
          </p:nvPr>
        </p:nvSpPr>
        <p:spPr/>
        <p:txBody>
          <a:bodyPr/>
          <a:lstStyle>
            <a:lvl1pPr>
              <a:defRPr>
                <a:latin typeface="Arial" pitchFamily="34" charset="0"/>
              </a:defRPr>
            </a:lvl1pPr>
          </a:lstStyle>
          <a:p>
            <a:pPr>
              <a:defRPr/>
            </a:pPr>
            <a:fld id="{18AF2FDB-B714-45F6-A318-DECA2BE6E5FB}" type="slidenum">
              <a:rPr lang="de-DE"/>
              <a:pPr>
                <a:defRPr/>
              </a:pPr>
              <a:t>‹Nr.›</a:t>
            </a:fld>
            <a:endParaRPr lang="de-DE"/>
          </a:p>
        </p:txBody>
      </p:sp>
      <p:pic>
        <p:nvPicPr>
          <p:cNvPr id="13" name="Grafik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455307" y="456054"/>
            <a:ext cx="1114370" cy="415434"/>
          </a:xfrm>
          <a:prstGeom prst="rect">
            <a:avLst/>
          </a:prstGeom>
        </p:spPr>
      </p:pic>
      <p:sp>
        <p:nvSpPr>
          <p:cNvPr id="14" name="Datumsplatzhalter 3"/>
          <p:cNvSpPr>
            <a:spLocks noGrp="1"/>
          </p:cNvSpPr>
          <p:nvPr>
            <p:ph type="dt" sz="half" idx="18"/>
          </p:nvPr>
        </p:nvSpPr>
        <p:spPr>
          <a:xfrm>
            <a:off x="7919642" y="6430964"/>
            <a:ext cx="868494" cy="263525"/>
          </a:xfrm>
        </p:spPr>
        <p:txBody>
          <a:bodyPr/>
          <a:lstStyle>
            <a:lvl1pPr>
              <a:defRPr>
                <a:latin typeface="Arial" pitchFamily="34" charset="0"/>
              </a:defRPr>
            </a:lvl1pPr>
          </a:lstStyle>
          <a:p>
            <a:pPr>
              <a:defRPr/>
            </a:pPr>
            <a:r>
              <a:rPr lang="de-DE" dirty="0" smtClean="0"/>
              <a:t>Juni 2015</a:t>
            </a:r>
            <a:endParaRPr lang="de-DE" dirty="0"/>
          </a:p>
        </p:txBody>
      </p:sp>
    </p:spTree>
    <p:extLst>
      <p:ext uri="{BB962C8B-B14F-4D97-AF65-F5344CB8AC3E}">
        <p14:creationId xmlns:p14="http://schemas.microsoft.com/office/powerpoint/2010/main" val="398470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Mastertitelformat bearbeiten</a:t>
            </a:r>
            <a:endParaRPr lang="de-DE" dirty="0"/>
          </a:p>
        </p:txBody>
      </p:sp>
      <p:sp>
        <p:nvSpPr>
          <p:cNvPr id="3" name="Inhaltsplatzhalter 2"/>
          <p:cNvSpPr>
            <a:spLocks noGrp="1"/>
          </p:cNvSpPr>
          <p:nvPr>
            <p:ph idx="1"/>
          </p:nvPr>
        </p:nvSpPr>
        <p:spPr/>
        <p:txBody>
          <a:body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4" name="Datumsplatzhalter 3"/>
          <p:cNvSpPr>
            <a:spLocks noGrp="1"/>
          </p:cNvSpPr>
          <p:nvPr>
            <p:ph type="dt" sz="half" idx="10"/>
          </p:nvPr>
        </p:nvSpPr>
        <p:spPr/>
        <p:txBody>
          <a:bodyPr/>
          <a:lstStyle>
            <a:lvl1pPr defTabSz="839876">
              <a:defRPr>
                <a:latin typeface="Arial" charset="0"/>
              </a:defRPr>
            </a:lvl1pPr>
          </a:lstStyle>
          <a:p>
            <a:pPr>
              <a:defRPr/>
            </a:pPr>
            <a:fld id="{D67F1C14-DDA5-4550-8A17-C6FBC35EACF9}" type="datetime1">
              <a:rPr lang="de-DE"/>
              <a:pPr>
                <a:defRPr/>
              </a:pPr>
              <a:t>18.06.2015</a:t>
            </a:fld>
            <a:endParaRPr lang="de-DE" dirty="0"/>
          </a:p>
        </p:txBody>
      </p:sp>
      <p:sp>
        <p:nvSpPr>
          <p:cNvPr id="5" name="Rectangle 22"/>
          <p:cNvSpPr>
            <a:spLocks noGrp="1" noChangeArrowheads="1"/>
          </p:cNvSpPr>
          <p:nvPr>
            <p:ph type="sldNum" sz="quarter" idx="11"/>
          </p:nvPr>
        </p:nvSpPr>
        <p:spPr/>
        <p:txBody>
          <a:bodyPr/>
          <a:lstStyle>
            <a:lvl1pPr defTabSz="839876">
              <a:defRPr>
                <a:latin typeface="Arial" charset="0"/>
                <a:ea typeface="ヒラギノ角ゴ Pro W3" pitchFamily="1" charset="-128"/>
              </a:defRPr>
            </a:lvl1pPr>
          </a:lstStyle>
          <a:p>
            <a:pPr>
              <a:defRPr/>
            </a:pPr>
            <a:fld id="{90B2643F-6615-40E6-B059-F8528F624253}" type="slidenum">
              <a:rPr lang="de-DE"/>
              <a:pPr>
                <a:defRPr/>
              </a:pPr>
              <a:t>‹Nr.›</a:t>
            </a:fld>
            <a:endParaRPr lang="de-DE" sz="1300" dirty="0"/>
          </a:p>
        </p:txBody>
      </p:sp>
      <p:sp>
        <p:nvSpPr>
          <p:cNvPr id="6" name="Fußzeilenplatzhalter 3"/>
          <p:cNvSpPr>
            <a:spLocks noGrp="1"/>
          </p:cNvSpPr>
          <p:nvPr>
            <p:ph type="ftr" sz="quarter" idx="12"/>
          </p:nvPr>
        </p:nvSpPr>
        <p:spPr/>
        <p:txBody>
          <a:bodyPr/>
          <a:lstStyle>
            <a:lvl1pPr defTabSz="839876">
              <a:defRPr sz="1200">
                <a:latin typeface="Arial" charset="0"/>
                <a:ea typeface="ヒラギノ角ゴ Pro W3" pitchFamily="1" charset="-128"/>
                <a:cs typeface="Arial" charset="0"/>
              </a:defRPr>
            </a:lvl1pPr>
          </a:lstStyle>
          <a:p>
            <a:pPr>
              <a:defRPr/>
            </a:pPr>
            <a:r>
              <a:rPr lang="de-DE" dirty="0" err="1" smtClean="0"/>
              <a:t>wolfgang.rauh@oebb.at</a:t>
            </a:r>
            <a:endParaRPr lang="de-DE" dirty="0"/>
          </a:p>
        </p:txBody>
      </p:sp>
    </p:spTree>
    <p:extLst>
      <p:ext uri="{BB962C8B-B14F-4D97-AF65-F5344CB8AC3E}">
        <p14:creationId xmlns:p14="http://schemas.microsoft.com/office/powerpoint/2010/main" val="360341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kt 2" hidden="1"/>
          <p:cNvGraphicFramePr>
            <a:graphicFrameLocks noChangeAspect="1"/>
          </p:cNvGraphicFramePr>
          <p:nvPr>
            <p:custDataLst>
              <p:tags r:id="rId16"/>
            </p:custDataLst>
            <p:extLst>
              <p:ext uri="{D42A27DB-BD31-4B8C-83A1-F6EECF244321}">
                <p14:modId xmlns:p14="http://schemas.microsoft.com/office/powerpoint/2010/main" val="3628196880"/>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174" name="think-cell Folie" r:id="rId17" imgW="270" imgH="270" progId="TCLayout.ActiveDocument.1">
                  <p:embed/>
                </p:oleObj>
              </mc:Choice>
              <mc:Fallback>
                <p:oleObj name="think-cell Folie" r:id="rId17" imgW="270" imgH="270" progId="TCLayout.ActiveDocument.1">
                  <p:embed/>
                  <p:pic>
                    <p:nvPicPr>
                      <p:cNvPr id="0" name="Objekt 2"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21" y="1589"/>
                        <a:ext cx="1719"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15"/>
          <p:cNvSpPr>
            <a:spLocks noChangeArrowheads="1"/>
          </p:cNvSpPr>
          <p:nvPr/>
        </p:nvSpPr>
        <p:spPr bwMode="auto">
          <a:xfrm>
            <a:off x="7424342" y="6430963"/>
            <a:ext cx="166647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Bef>
                <a:spcPct val="50000"/>
              </a:spcBef>
              <a:defRPr/>
            </a:pPr>
            <a:endParaRPr lang="de-DE" altLang="de-DE" sz="900" smtClean="0">
              <a:solidFill>
                <a:srgbClr val="000000"/>
              </a:solidFill>
              <a:cs typeface="Arial" pitchFamily="34" charset="0"/>
            </a:endParaRPr>
          </a:p>
        </p:txBody>
      </p:sp>
      <p:sp>
        <p:nvSpPr>
          <p:cNvPr id="1028" name="Rectangle 3"/>
          <p:cNvSpPr>
            <a:spLocks noGrp="1" noChangeArrowheads="1"/>
          </p:cNvSpPr>
          <p:nvPr>
            <p:ph type="body" idx="1"/>
          </p:nvPr>
        </p:nvSpPr>
        <p:spPr bwMode="auto">
          <a:xfrm>
            <a:off x="560652" y="1728788"/>
            <a:ext cx="8853488"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smtClean="0"/>
              <a:t>Mastertextformat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sp>
        <p:nvSpPr>
          <p:cNvPr id="16" name="Datumsplatzhalter 3"/>
          <p:cNvSpPr>
            <a:spLocks noGrp="1"/>
          </p:cNvSpPr>
          <p:nvPr>
            <p:ph type="dt" sz="half" idx="2"/>
          </p:nvPr>
        </p:nvSpPr>
        <p:spPr bwMode="auto">
          <a:xfrm>
            <a:off x="7919642" y="6430964"/>
            <a:ext cx="868494" cy="263525"/>
          </a:xfrm>
          <a:prstGeom prst="rect">
            <a:avLst/>
          </a:prstGeom>
          <a:ln>
            <a:miter lim="800000"/>
            <a:headEnd/>
            <a:tailEnd/>
          </a:ln>
        </p:spPr>
        <p:txBody>
          <a:bodyPr vert="horz" wrap="square" lIns="0" tIns="0" rIns="0" bIns="0" numCol="1" anchor="t" anchorCtr="0" compatLnSpc="1">
            <a:prstTxWarp prst="textNoShape">
              <a:avLst/>
            </a:prstTxWarp>
          </a:bodyPr>
          <a:lstStyle>
            <a:lvl1pPr>
              <a:defRPr sz="900">
                <a:solidFill>
                  <a:srgbClr val="000000"/>
                </a:solidFill>
                <a:latin typeface="Arial" charset="0"/>
                <a:ea typeface="ヒラギノ角ゴ Pro W3" charset="0"/>
                <a:cs typeface="ヒラギノ角ゴ Pro W3" charset="0"/>
              </a:defRPr>
            </a:lvl1pPr>
          </a:lstStyle>
          <a:p>
            <a:pPr>
              <a:defRPr/>
            </a:pPr>
            <a:r>
              <a:rPr lang="de-DE" dirty="0" smtClean="0"/>
              <a:t>June 2015</a:t>
            </a:r>
            <a:endParaRPr lang="de-DE" dirty="0"/>
          </a:p>
        </p:txBody>
      </p:sp>
      <p:sp>
        <p:nvSpPr>
          <p:cNvPr id="17" name="Fußzeilenplatzhalter 3"/>
          <p:cNvSpPr>
            <a:spLocks noGrp="1"/>
          </p:cNvSpPr>
          <p:nvPr>
            <p:ph type="ftr" sz="quarter" idx="3"/>
          </p:nvPr>
        </p:nvSpPr>
        <p:spPr bwMode="auto">
          <a:xfrm>
            <a:off x="4949561" y="6430963"/>
            <a:ext cx="2844535" cy="361950"/>
          </a:xfrm>
          <a:prstGeom prst="rect">
            <a:avLst/>
          </a:prstGeom>
          <a:ln>
            <a:miter lim="800000"/>
            <a:headEnd/>
            <a:tailEnd/>
          </a:ln>
        </p:spPr>
        <p:txBody>
          <a:bodyPr vert="horz" wrap="square" lIns="0" tIns="0" rIns="0" bIns="0" numCol="1" anchor="t" anchorCtr="0" compatLnSpc="1">
            <a:prstTxWarp prst="textNoShape">
              <a:avLst/>
            </a:prstTxWarp>
          </a:bodyPr>
          <a:lstStyle>
            <a:lvl1pPr>
              <a:defRPr sz="900">
                <a:solidFill>
                  <a:srgbClr val="000000"/>
                </a:solidFill>
                <a:latin typeface="Arial" charset="0"/>
                <a:ea typeface="ＭＳ Ｐゴシック" charset="0"/>
                <a:cs typeface="ＭＳ Ｐゴシック" charset="0"/>
              </a:defRPr>
            </a:lvl1pPr>
          </a:lstStyle>
          <a:p>
            <a:pPr>
              <a:defRPr/>
            </a:pPr>
            <a:r>
              <a:rPr lang="de-DE" smtClean="0"/>
              <a:t>Corporate Presentation</a:t>
            </a:r>
            <a:endParaRPr lang="de-DE"/>
          </a:p>
        </p:txBody>
      </p:sp>
      <p:sp>
        <p:nvSpPr>
          <p:cNvPr id="1046" name="Rectangle 22"/>
          <p:cNvSpPr>
            <a:spLocks noGrp="1" noChangeArrowheads="1"/>
          </p:cNvSpPr>
          <p:nvPr>
            <p:ph type="sldNum" sz="quarter" idx="4"/>
          </p:nvPr>
        </p:nvSpPr>
        <p:spPr bwMode="auto">
          <a:xfrm>
            <a:off x="9023748" y="6430964"/>
            <a:ext cx="388673" cy="2635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900">
                <a:solidFill>
                  <a:srgbClr val="000000"/>
                </a:solidFill>
                <a:latin typeface="Arial" charset="0"/>
                <a:ea typeface="MS PGothic" charset="0"/>
                <a:cs typeface="MS PGothic" charset="0"/>
              </a:defRPr>
            </a:lvl1pPr>
          </a:lstStyle>
          <a:p>
            <a:pPr>
              <a:defRPr/>
            </a:pPr>
            <a:fld id="{3FB3C414-6C0A-4B72-AE6F-6FBBD0DFBA81}" type="slidenum">
              <a:rPr lang="de-DE"/>
              <a:pPr>
                <a:defRPr/>
              </a:pPr>
              <a:t>‹Nr.›</a:t>
            </a:fld>
            <a:endParaRPr lang="de-DE"/>
          </a:p>
        </p:txBody>
      </p:sp>
      <p:pic>
        <p:nvPicPr>
          <p:cNvPr id="1032" name="Picture 12" descr="grauer Streife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1141413"/>
            <a:ext cx="9912879"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itelplatzhalter 1"/>
          <p:cNvSpPr>
            <a:spLocks noGrp="1"/>
          </p:cNvSpPr>
          <p:nvPr>
            <p:ph type="title"/>
          </p:nvPr>
        </p:nvSpPr>
        <p:spPr bwMode="auto">
          <a:xfrm>
            <a:off x="560653" y="504825"/>
            <a:ext cx="637354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altLang="de-DE" smtClean="0"/>
              <a:t>Mastertitelformat bearbeiten</a:t>
            </a:r>
          </a:p>
        </p:txBody>
      </p:sp>
      <p:cxnSp>
        <p:nvCxnSpPr>
          <p:cNvPr id="1034" name="Gerade Verbindung 10"/>
          <p:cNvCxnSpPr>
            <a:cxnSpLocks noChangeShapeType="1"/>
          </p:cNvCxnSpPr>
          <p:nvPr/>
        </p:nvCxnSpPr>
        <p:spPr bwMode="auto">
          <a:xfrm>
            <a:off x="560652" y="6365875"/>
            <a:ext cx="8853488" cy="0"/>
          </a:xfrm>
          <a:prstGeom prst="line">
            <a:avLst/>
          </a:prstGeom>
          <a:noFill/>
          <a:ln w="12700">
            <a:solidFill>
              <a:srgbClr val="C1C1C1"/>
            </a:solidFill>
            <a:round/>
            <a:headEnd/>
            <a:tailEnd/>
          </a:ln>
          <a:extLst>
            <a:ext uri="{909E8E84-426E-40DD-AFC4-6F175D3DCCD1}">
              <a14:hiddenFill xmlns:a14="http://schemas.microsoft.com/office/drawing/2010/main">
                <a:noFill/>
              </a14:hiddenFill>
            </a:ext>
          </a:extLst>
        </p:spPr>
      </p:cxnSp>
      <p:sp>
        <p:nvSpPr>
          <p:cNvPr id="1036" name="Rectangle 15"/>
          <p:cNvSpPr>
            <a:spLocks noChangeArrowheads="1"/>
          </p:cNvSpPr>
          <p:nvPr/>
        </p:nvSpPr>
        <p:spPr bwMode="auto">
          <a:xfrm>
            <a:off x="560653" y="6429376"/>
            <a:ext cx="4139539"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r>
              <a:rPr lang="de-DE" altLang="de-DE" sz="900" dirty="0" smtClean="0">
                <a:solidFill>
                  <a:srgbClr val="000000"/>
                </a:solidFill>
                <a:cs typeface="Arial" pitchFamily="34" charset="0"/>
              </a:rPr>
              <a:t>ÖBB-Holding AG</a:t>
            </a:r>
          </a:p>
        </p:txBody>
      </p:sp>
      <p:sp>
        <p:nvSpPr>
          <p:cNvPr id="1037" name="Rectangle 15"/>
          <p:cNvSpPr>
            <a:spLocks noChangeArrowheads="1"/>
          </p:cNvSpPr>
          <p:nvPr/>
        </p:nvSpPr>
        <p:spPr bwMode="auto">
          <a:xfrm>
            <a:off x="560653" y="6559551"/>
            <a:ext cx="4139539"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57263">
              <a:defRPr sz="2400">
                <a:solidFill>
                  <a:schemeClr val="tx1"/>
                </a:solidFill>
                <a:latin typeface="Arial" pitchFamily="34" charset="0"/>
                <a:ea typeface="ヒラギノ角ゴ Pro W3"/>
                <a:cs typeface="ヒラギノ角ゴ Pro W3"/>
              </a:defRPr>
            </a:lvl1pPr>
            <a:lvl2pPr marL="742950" indent="-285750" defTabSz="957263">
              <a:defRPr sz="2400">
                <a:solidFill>
                  <a:schemeClr val="tx1"/>
                </a:solidFill>
                <a:latin typeface="Arial" pitchFamily="34" charset="0"/>
                <a:ea typeface="ヒラギノ角ゴ Pro W3"/>
                <a:cs typeface="ヒラギノ角ゴ Pro W3"/>
              </a:defRPr>
            </a:lvl2pPr>
            <a:lvl3pPr marL="1143000" indent="-228600" defTabSz="957263">
              <a:defRPr sz="2400">
                <a:solidFill>
                  <a:schemeClr val="tx1"/>
                </a:solidFill>
                <a:latin typeface="Arial" pitchFamily="34" charset="0"/>
                <a:ea typeface="ヒラギノ角ゴ Pro W3"/>
                <a:cs typeface="ヒラギノ角ゴ Pro W3"/>
              </a:defRPr>
            </a:lvl3pPr>
            <a:lvl4pPr marL="1600200" indent="-228600" defTabSz="957263">
              <a:defRPr sz="2400">
                <a:solidFill>
                  <a:schemeClr val="tx1"/>
                </a:solidFill>
                <a:latin typeface="Arial" pitchFamily="34" charset="0"/>
                <a:ea typeface="ヒラギノ角ゴ Pro W3"/>
                <a:cs typeface="ヒラギノ角ゴ Pro W3"/>
              </a:defRPr>
            </a:lvl4pPr>
            <a:lvl5pPr marL="2057400" indent="-228600" defTabSz="957263">
              <a:defRPr sz="2400">
                <a:solidFill>
                  <a:schemeClr val="tx1"/>
                </a:solidFill>
                <a:latin typeface="Arial" pitchFamily="34" charset="0"/>
                <a:ea typeface="ヒラギノ角ゴ Pro W3"/>
                <a:cs typeface="ヒラギノ角ゴ Pro W3"/>
              </a:defRPr>
            </a:lvl5pPr>
            <a:lvl6pPr marL="25146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572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defRPr/>
            </a:pPr>
            <a:endParaRPr lang="de-DE" altLang="de-DE" sz="900" smtClean="0">
              <a:solidFill>
                <a:srgbClr val="000000"/>
              </a:solidFill>
              <a:cs typeface="Arial" pitchFamily="34" charset="0"/>
            </a:endParaRPr>
          </a:p>
        </p:txBody>
      </p:sp>
      <p:pic>
        <p:nvPicPr>
          <p:cNvPr id="14" name="Grafik 1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455307" y="456054"/>
            <a:ext cx="1114370" cy="415434"/>
          </a:xfrm>
          <a:prstGeom prst="rect">
            <a:avLst/>
          </a:prstGeom>
        </p:spPr>
      </p:pic>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Lst>
  <p:hf hdr="0" ftr="0"/>
  <p:txStyles>
    <p:titleStyle>
      <a:lvl1pPr algn="l" defTabSz="930275" rtl="0" eaLnBrk="0" fontAlgn="base" hangingPunct="0">
        <a:spcBef>
          <a:spcPct val="0"/>
        </a:spcBef>
        <a:spcAft>
          <a:spcPct val="0"/>
        </a:spcAft>
        <a:defRPr b="1">
          <a:solidFill>
            <a:schemeClr val="bg2"/>
          </a:solidFill>
          <a:latin typeface="+mj-lt"/>
          <a:ea typeface="Geneva" charset="0"/>
          <a:cs typeface="Geneva" charset="0"/>
        </a:defRPr>
      </a:lvl1pPr>
      <a:lvl2pPr algn="l" defTabSz="930275" rtl="0" eaLnBrk="0" fontAlgn="base" hangingPunct="0">
        <a:spcBef>
          <a:spcPct val="0"/>
        </a:spcBef>
        <a:spcAft>
          <a:spcPct val="0"/>
        </a:spcAft>
        <a:defRPr b="1">
          <a:solidFill>
            <a:schemeClr val="bg2"/>
          </a:solidFill>
          <a:latin typeface="Arial" charset="0"/>
          <a:ea typeface="Geneva" charset="0"/>
          <a:cs typeface="Geneva" charset="0"/>
        </a:defRPr>
      </a:lvl2pPr>
      <a:lvl3pPr algn="l" defTabSz="930275" rtl="0" eaLnBrk="0" fontAlgn="base" hangingPunct="0">
        <a:spcBef>
          <a:spcPct val="0"/>
        </a:spcBef>
        <a:spcAft>
          <a:spcPct val="0"/>
        </a:spcAft>
        <a:defRPr b="1">
          <a:solidFill>
            <a:schemeClr val="bg2"/>
          </a:solidFill>
          <a:latin typeface="Arial" charset="0"/>
          <a:ea typeface="Geneva" charset="0"/>
          <a:cs typeface="Geneva" charset="0"/>
        </a:defRPr>
      </a:lvl3pPr>
      <a:lvl4pPr algn="l" defTabSz="930275" rtl="0" eaLnBrk="0" fontAlgn="base" hangingPunct="0">
        <a:spcBef>
          <a:spcPct val="0"/>
        </a:spcBef>
        <a:spcAft>
          <a:spcPct val="0"/>
        </a:spcAft>
        <a:defRPr b="1">
          <a:solidFill>
            <a:schemeClr val="bg2"/>
          </a:solidFill>
          <a:latin typeface="Arial" charset="0"/>
          <a:ea typeface="Geneva" charset="0"/>
          <a:cs typeface="Geneva" charset="0"/>
        </a:defRPr>
      </a:lvl4pPr>
      <a:lvl5pPr algn="l" defTabSz="930275" rtl="0" eaLnBrk="0" fontAlgn="base" hangingPunct="0">
        <a:spcBef>
          <a:spcPct val="0"/>
        </a:spcBef>
        <a:spcAft>
          <a:spcPct val="0"/>
        </a:spcAft>
        <a:defRPr b="1">
          <a:solidFill>
            <a:schemeClr val="bg2"/>
          </a:solidFill>
          <a:latin typeface="Arial" charset="0"/>
          <a:ea typeface="Geneva" charset="0"/>
          <a:cs typeface="Geneva" charset="0"/>
        </a:defRPr>
      </a:lvl5pPr>
      <a:lvl6pPr marL="419926" algn="l" defTabSz="933168" rtl="0" fontAlgn="base">
        <a:spcBef>
          <a:spcPct val="0"/>
        </a:spcBef>
        <a:spcAft>
          <a:spcPct val="0"/>
        </a:spcAft>
        <a:defRPr sz="3300" b="1">
          <a:solidFill>
            <a:schemeClr val="bg2"/>
          </a:solidFill>
          <a:latin typeface="Arial" charset="0"/>
          <a:ea typeface="ＭＳ Ｐゴシック" charset="-128"/>
          <a:cs typeface="ＭＳ Ｐゴシック" charset="-128"/>
        </a:defRPr>
      </a:lvl6pPr>
      <a:lvl7pPr marL="839852" algn="l" defTabSz="933168" rtl="0" fontAlgn="base">
        <a:spcBef>
          <a:spcPct val="0"/>
        </a:spcBef>
        <a:spcAft>
          <a:spcPct val="0"/>
        </a:spcAft>
        <a:defRPr sz="3300" b="1">
          <a:solidFill>
            <a:schemeClr val="bg2"/>
          </a:solidFill>
          <a:latin typeface="Arial" charset="0"/>
          <a:ea typeface="ＭＳ Ｐゴシック" charset="-128"/>
          <a:cs typeface="ＭＳ Ｐゴシック" charset="-128"/>
        </a:defRPr>
      </a:lvl7pPr>
      <a:lvl8pPr marL="1259779" algn="l" defTabSz="933168" rtl="0" fontAlgn="base">
        <a:spcBef>
          <a:spcPct val="0"/>
        </a:spcBef>
        <a:spcAft>
          <a:spcPct val="0"/>
        </a:spcAft>
        <a:defRPr sz="3300" b="1">
          <a:solidFill>
            <a:schemeClr val="bg2"/>
          </a:solidFill>
          <a:latin typeface="Arial" charset="0"/>
          <a:ea typeface="ＭＳ Ｐゴシック" charset="-128"/>
          <a:cs typeface="ＭＳ Ｐゴシック" charset="-128"/>
        </a:defRPr>
      </a:lvl8pPr>
      <a:lvl9pPr marL="1679704" algn="l" defTabSz="933168" rtl="0" fontAlgn="base">
        <a:spcBef>
          <a:spcPct val="0"/>
        </a:spcBef>
        <a:spcAft>
          <a:spcPct val="0"/>
        </a:spcAft>
        <a:defRPr sz="3300" b="1">
          <a:solidFill>
            <a:schemeClr val="bg2"/>
          </a:solidFill>
          <a:latin typeface="Arial" charset="0"/>
          <a:ea typeface="ＭＳ Ｐゴシック" charset="-128"/>
          <a:cs typeface="ＭＳ Ｐゴシック" charset="-128"/>
        </a:defRPr>
      </a:lvl9pPr>
    </p:titleStyle>
    <p:bodyStyle>
      <a:lvl1pPr marL="312738" indent="-312738" algn="l" defTabSz="930275" rtl="0" eaLnBrk="0" fontAlgn="base" hangingPunct="0">
        <a:spcBef>
          <a:spcPts val="925"/>
        </a:spcBef>
        <a:spcAft>
          <a:spcPct val="0"/>
        </a:spcAft>
        <a:buClr>
          <a:schemeClr val="accent1"/>
        </a:buClr>
        <a:buFont typeface="Wingdings" pitchFamily="2" charset="2"/>
        <a:defRPr>
          <a:solidFill>
            <a:schemeClr val="tx1"/>
          </a:solidFill>
          <a:latin typeface="+mn-lt"/>
          <a:ea typeface="Geneva" charset="0"/>
          <a:cs typeface="Geneva" charset="0"/>
        </a:defRPr>
      </a:lvl1pPr>
      <a:lvl2pPr marL="258763" indent="-258763" algn="l" defTabSz="930275" rtl="0" eaLnBrk="0" fontAlgn="base" hangingPunct="0">
        <a:spcBef>
          <a:spcPts val="1300"/>
        </a:spcBef>
        <a:spcAft>
          <a:spcPct val="0"/>
        </a:spcAft>
        <a:buClr>
          <a:schemeClr val="accent1"/>
        </a:buClr>
        <a:buFont typeface="Wingdings" pitchFamily="2" charset="2"/>
        <a:buChar char="§"/>
        <a:defRPr>
          <a:solidFill>
            <a:schemeClr val="tx1"/>
          </a:solidFill>
          <a:latin typeface="+mn-lt"/>
          <a:ea typeface="MS PGothic" charset="0"/>
          <a:cs typeface="Geneva"/>
        </a:defRPr>
      </a:lvl2pPr>
      <a:lvl3pPr marL="558800" indent="-295275" algn="l" defTabSz="930275" rtl="0" eaLnBrk="0" fontAlgn="base" hangingPunct="0">
        <a:spcBef>
          <a:spcPct val="20000"/>
        </a:spcBef>
        <a:spcAft>
          <a:spcPct val="0"/>
        </a:spcAft>
        <a:buClr>
          <a:schemeClr val="bg2"/>
        </a:buClr>
        <a:buFont typeface="Wingdings" pitchFamily="2" charset="2"/>
        <a:buChar char="§"/>
        <a:defRPr>
          <a:solidFill>
            <a:schemeClr val="tx1"/>
          </a:solidFill>
          <a:latin typeface="+mn-lt"/>
          <a:ea typeface="MS PGothic" charset="0"/>
          <a:cs typeface="Geneva"/>
        </a:defRPr>
      </a:lvl3pPr>
      <a:lvl4pPr marL="881063" indent="-304800" algn="l" defTabSz="930275" rtl="0" eaLnBrk="0" fontAlgn="base" hangingPunct="0">
        <a:spcBef>
          <a:spcPct val="20000"/>
        </a:spcBef>
        <a:spcAft>
          <a:spcPct val="0"/>
        </a:spcAft>
        <a:buSzPct val="100000"/>
        <a:buFont typeface="Symbol" pitchFamily="18" charset="2"/>
        <a:buChar char="-"/>
        <a:defRPr>
          <a:solidFill>
            <a:schemeClr val="tx1"/>
          </a:solidFill>
          <a:latin typeface="+mn-lt"/>
          <a:ea typeface="MS PGothic" charset="0"/>
          <a:cs typeface="Geneva"/>
        </a:defRPr>
      </a:lvl4pPr>
      <a:lvl5pPr marL="1122363" indent="-271463" algn="l" defTabSz="930275" rtl="0" eaLnBrk="0" fontAlgn="base" hangingPunct="0">
        <a:spcBef>
          <a:spcPct val="20000"/>
        </a:spcBef>
        <a:spcAft>
          <a:spcPct val="0"/>
        </a:spcAft>
        <a:buClr>
          <a:srgbClr val="909090"/>
        </a:buClr>
        <a:buSzPct val="100000"/>
        <a:buChar char="-"/>
        <a:defRPr>
          <a:solidFill>
            <a:schemeClr val="tx1"/>
          </a:solidFill>
          <a:latin typeface="+mn-lt"/>
          <a:ea typeface="MS PGothic" charset="0"/>
          <a:cs typeface="Geneva"/>
        </a:defRPr>
      </a:lvl5pPr>
      <a:lvl6pPr marL="2521015" indent="-233293" algn="l" defTabSz="933168" rtl="0" fontAlgn="base">
        <a:spcBef>
          <a:spcPct val="20000"/>
        </a:spcBef>
        <a:spcAft>
          <a:spcPct val="0"/>
        </a:spcAft>
        <a:buChar char="»"/>
        <a:defRPr sz="2000">
          <a:solidFill>
            <a:schemeClr val="tx1"/>
          </a:solidFill>
          <a:latin typeface="+mn-lt"/>
          <a:ea typeface="+mn-ea"/>
        </a:defRPr>
      </a:lvl6pPr>
      <a:lvl7pPr marL="2940941" indent="-233293" algn="l" defTabSz="933168" rtl="0" fontAlgn="base">
        <a:spcBef>
          <a:spcPct val="20000"/>
        </a:spcBef>
        <a:spcAft>
          <a:spcPct val="0"/>
        </a:spcAft>
        <a:buChar char="»"/>
        <a:defRPr sz="2000">
          <a:solidFill>
            <a:schemeClr val="tx1"/>
          </a:solidFill>
          <a:latin typeface="+mn-lt"/>
          <a:ea typeface="+mn-ea"/>
        </a:defRPr>
      </a:lvl7pPr>
      <a:lvl8pPr marL="3360867" indent="-233293" algn="l" defTabSz="933168" rtl="0" fontAlgn="base">
        <a:spcBef>
          <a:spcPct val="20000"/>
        </a:spcBef>
        <a:spcAft>
          <a:spcPct val="0"/>
        </a:spcAft>
        <a:buChar char="»"/>
        <a:defRPr sz="2000">
          <a:solidFill>
            <a:schemeClr val="tx1"/>
          </a:solidFill>
          <a:latin typeface="+mn-lt"/>
          <a:ea typeface="+mn-ea"/>
        </a:defRPr>
      </a:lvl8pPr>
      <a:lvl9pPr marL="3780792" indent="-233293" algn="l" defTabSz="933168"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419926" rtl="0" eaLnBrk="1" latinLnBrk="0" hangingPunct="1">
        <a:defRPr sz="1700" kern="1200">
          <a:solidFill>
            <a:schemeClr val="tx1"/>
          </a:solidFill>
          <a:latin typeface="+mn-lt"/>
          <a:ea typeface="+mn-ea"/>
          <a:cs typeface="+mn-cs"/>
        </a:defRPr>
      </a:lvl1pPr>
      <a:lvl2pPr marL="419926" algn="l" defTabSz="419926" rtl="0" eaLnBrk="1" latinLnBrk="0" hangingPunct="1">
        <a:defRPr sz="1700" kern="1200">
          <a:solidFill>
            <a:schemeClr val="tx1"/>
          </a:solidFill>
          <a:latin typeface="+mn-lt"/>
          <a:ea typeface="+mn-ea"/>
          <a:cs typeface="+mn-cs"/>
        </a:defRPr>
      </a:lvl2pPr>
      <a:lvl3pPr marL="839852" algn="l" defTabSz="419926" rtl="0" eaLnBrk="1" latinLnBrk="0" hangingPunct="1">
        <a:defRPr sz="1700" kern="1200">
          <a:solidFill>
            <a:schemeClr val="tx1"/>
          </a:solidFill>
          <a:latin typeface="+mn-lt"/>
          <a:ea typeface="+mn-ea"/>
          <a:cs typeface="+mn-cs"/>
        </a:defRPr>
      </a:lvl3pPr>
      <a:lvl4pPr marL="1259779" algn="l" defTabSz="419926" rtl="0" eaLnBrk="1" latinLnBrk="0" hangingPunct="1">
        <a:defRPr sz="1700" kern="1200">
          <a:solidFill>
            <a:schemeClr val="tx1"/>
          </a:solidFill>
          <a:latin typeface="+mn-lt"/>
          <a:ea typeface="+mn-ea"/>
          <a:cs typeface="+mn-cs"/>
        </a:defRPr>
      </a:lvl4pPr>
      <a:lvl5pPr marL="1679704" algn="l" defTabSz="419926" rtl="0" eaLnBrk="1" latinLnBrk="0" hangingPunct="1">
        <a:defRPr sz="1700" kern="1200">
          <a:solidFill>
            <a:schemeClr val="tx1"/>
          </a:solidFill>
          <a:latin typeface="+mn-lt"/>
          <a:ea typeface="+mn-ea"/>
          <a:cs typeface="+mn-cs"/>
        </a:defRPr>
      </a:lvl5pPr>
      <a:lvl6pPr marL="2099630" algn="l" defTabSz="419926" rtl="0" eaLnBrk="1" latinLnBrk="0" hangingPunct="1">
        <a:defRPr sz="1700" kern="1200">
          <a:solidFill>
            <a:schemeClr val="tx1"/>
          </a:solidFill>
          <a:latin typeface="+mn-lt"/>
          <a:ea typeface="+mn-ea"/>
          <a:cs typeface="+mn-cs"/>
        </a:defRPr>
      </a:lvl6pPr>
      <a:lvl7pPr marL="2519556" algn="l" defTabSz="419926" rtl="0" eaLnBrk="1" latinLnBrk="0" hangingPunct="1">
        <a:defRPr sz="1700" kern="1200">
          <a:solidFill>
            <a:schemeClr val="tx1"/>
          </a:solidFill>
          <a:latin typeface="+mn-lt"/>
          <a:ea typeface="+mn-ea"/>
          <a:cs typeface="+mn-cs"/>
        </a:defRPr>
      </a:lvl7pPr>
      <a:lvl8pPr marL="2939482" algn="l" defTabSz="419926" rtl="0" eaLnBrk="1" latinLnBrk="0" hangingPunct="1">
        <a:defRPr sz="1700" kern="1200">
          <a:solidFill>
            <a:schemeClr val="tx1"/>
          </a:solidFill>
          <a:latin typeface="+mn-lt"/>
          <a:ea typeface="+mn-ea"/>
          <a:cs typeface="+mn-cs"/>
        </a:defRPr>
      </a:lvl8pPr>
      <a:lvl9pPr marL="3359408" algn="l" defTabSz="419926"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9ADA8-73D8-4B11-B308-29CEAA9D270E}" type="datetimeFigureOut">
              <a:rPr lang="de-AT" smtClean="0"/>
              <a:t>19.06.2015</a:t>
            </a:fld>
            <a:endParaRPr lang="de-AT"/>
          </a:p>
        </p:txBody>
      </p:sp>
      <p:sp>
        <p:nvSpPr>
          <p:cNvPr id="5" name="Fußzeilenplatzhalt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9869C-3B59-41B8-AB37-929213AFAD43}" type="slidenum">
              <a:rPr lang="de-AT" smtClean="0"/>
              <a:t>‹Nr.›</a:t>
            </a:fld>
            <a:endParaRPr lang="de-AT"/>
          </a:p>
        </p:txBody>
      </p:sp>
    </p:spTree>
    <p:extLst>
      <p:ext uri="{BB962C8B-B14F-4D97-AF65-F5344CB8AC3E}">
        <p14:creationId xmlns:p14="http://schemas.microsoft.com/office/powerpoint/2010/main" val="4004606575"/>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jpeg"/><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hyperlink" Target="http://emptypipes.org/supp/isochrone_vienna/" TargetMode="External"/><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slideLayout" Target="../slideLayouts/slideLayout9.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image" Target="../media/image13.png"/><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14.png"/><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tags" Target="../tags/tag7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notesSlide" Target="../notesSlides/notesSlide16.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slideLayout" Target="../slideLayouts/slideLayout12.xml"/><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tags" Target="../tags/tag73.xml"/><Relationship Id="rId1" Type="http://schemas.openxmlformats.org/officeDocument/2006/relationships/vmlDrawing" Target="../drawings/vmlDrawing13.vml"/><Relationship Id="rId6" Type="http://schemas.openxmlformats.org/officeDocument/2006/relationships/image" Target="../media/image6.emf"/><Relationship Id="rId11" Type="http://schemas.openxmlformats.org/officeDocument/2006/relationships/image" Target="../media/image19.png"/><Relationship Id="rId5" Type="http://schemas.openxmlformats.org/officeDocument/2006/relationships/oleObject" Target="../embeddings/oleObject15.bin"/><Relationship Id="rId10" Type="http://schemas.openxmlformats.org/officeDocument/2006/relationships/image" Target="../media/image18.png"/><Relationship Id="rId4" Type="http://schemas.openxmlformats.org/officeDocument/2006/relationships/notesSlide" Target="../notesSlides/notesSlide18.xml"/><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2.png"/><Relationship Id="rId2" Type="http://schemas.openxmlformats.org/officeDocument/2006/relationships/tags" Target="../tags/tag74.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6" Type="http://schemas.openxmlformats.org/officeDocument/2006/relationships/tags" Target="../tags/tag99.xml"/><Relationship Id="rId117" Type="http://schemas.openxmlformats.org/officeDocument/2006/relationships/image" Target="../media/image1.emf"/><Relationship Id="rId21" Type="http://schemas.openxmlformats.org/officeDocument/2006/relationships/tags" Target="../tags/tag94.xml"/><Relationship Id="rId42" Type="http://schemas.openxmlformats.org/officeDocument/2006/relationships/tags" Target="../tags/tag115.xml"/><Relationship Id="rId47" Type="http://schemas.openxmlformats.org/officeDocument/2006/relationships/tags" Target="../tags/tag120.xml"/><Relationship Id="rId63" Type="http://schemas.openxmlformats.org/officeDocument/2006/relationships/tags" Target="../tags/tag136.xml"/><Relationship Id="rId68" Type="http://schemas.openxmlformats.org/officeDocument/2006/relationships/tags" Target="../tags/tag141.xml"/><Relationship Id="rId84" Type="http://schemas.openxmlformats.org/officeDocument/2006/relationships/tags" Target="../tags/tag157.xml"/><Relationship Id="rId89" Type="http://schemas.openxmlformats.org/officeDocument/2006/relationships/tags" Target="../tags/tag162.xml"/><Relationship Id="rId112" Type="http://schemas.openxmlformats.org/officeDocument/2006/relationships/tags" Target="../tags/tag185.xml"/><Relationship Id="rId16" Type="http://schemas.openxmlformats.org/officeDocument/2006/relationships/tags" Target="../tags/tag89.xml"/><Relationship Id="rId107" Type="http://schemas.openxmlformats.org/officeDocument/2006/relationships/tags" Target="../tags/tag180.xml"/><Relationship Id="rId11" Type="http://schemas.openxmlformats.org/officeDocument/2006/relationships/tags" Target="../tags/tag84.xml"/><Relationship Id="rId32" Type="http://schemas.openxmlformats.org/officeDocument/2006/relationships/tags" Target="../tags/tag105.xml"/><Relationship Id="rId37" Type="http://schemas.openxmlformats.org/officeDocument/2006/relationships/tags" Target="../tags/tag110.xml"/><Relationship Id="rId53" Type="http://schemas.openxmlformats.org/officeDocument/2006/relationships/tags" Target="../tags/tag126.xml"/><Relationship Id="rId58" Type="http://schemas.openxmlformats.org/officeDocument/2006/relationships/tags" Target="../tags/tag131.xml"/><Relationship Id="rId74" Type="http://schemas.openxmlformats.org/officeDocument/2006/relationships/tags" Target="../tags/tag147.xml"/><Relationship Id="rId79" Type="http://schemas.openxmlformats.org/officeDocument/2006/relationships/tags" Target="../tags/tag152.xml"/><Relationship Id="rId102" Type="http://schemas.openxmlformats.org/officeDocument/2006/relationships/tags" Target="../tags/tag175.xml"/><Relationship Id="rId123" Type="http://schemas.openxmlformats.org/officeDocument/2006/relationships/image" Target="../media/image26.emf"/><Relationship Id="rId5" Type="http://schemas.openxmlformats.org/officeDocument/2006/relationships/tags" Target="../tags/tag78.xml"/><Relationship Id="rId61" Type="http://schemas.openxmlformats.org/officeDocument/2006/relationships/tags" Target="../tags/tag134.xml"/><Relationship Id="rId82" Type="http://schemas.openxmlformats.org/officeDocument/2006/relationships/tags" Target="../tags/tag155.xml"/><Relationship Id="rId90" Type="http://schemas.openxmlformats.org/officeDocument/2006/relationships/tags" Target="../tags/tag163.xml"/><Relationship Id="rId95" Type="http://schemas.openxmlformats.org/officeDocument/2006/relationships/tags" Target="../tags/tag168.xml"/><Relationship Id="rId19" Type="http://schemas.openxmlformats.org/officeDocument/2006/relationships/tags" Target="../tags/tag92.xml"/><Relationship Id="rId14" Type="http://schemas.openxmlformats.org/officeDocument/2006/relationships/tags" Target="../tags/tag87.xml"/><Relationship Id="rId22" Type="http://schemas.openxmlformats.org/officeDocument/2006/relationships/tags" Target="../tags/tag95.xml"/><Relationship Id="rId27" Type="http://schemas.openxmlformats.org/officeDocument/2006/relationships/tags" Target="../tags/tag100.xml"/><Relationship Id="rId30" Type="http://schemas.openxmlformats.org/officeDocument/2006/relationships/tags" Target="../tags/tag103.xml"/><Relationship Id="rId35" Type="http://schemas.openxmlformats.org/officeDocument/2006/relationships/tags" Target="../tags/tag108.xml"/><Relationship Id="rId43" Type="http://schemas.openxmlformats.org/officeDocument/2006/relationships/tags" Target="../tags/tag116.xml"/><Relationship Id="rId48" Type="http://schemas.openxmlformats.org/officeDocument/2006/relationships/tags" Target="../tags/tag121.xml"/><Relationship Id="rId56" Type="http://schemas.openxmlformats.org/officeDocument/2006/relationships/tags" Target="../tags/tag129.xml"/><Relationship Id="rId64" Type="http://schemas.openxmlformats.org/officeDocument/2006/relationships/tags" Target="../tags/tag137.xml"/><Relationship Id="rId69" Type="http://schemas.openxmlformats.org/officeDocument/2006/relationships/tags" Target="../tags/tag142.xml"/><Relationship Id="rId77" Type="http://schemas.openxmlformats.org/officeDocument/2006/relationships/tags" Target="../tags/tag150.xml"/><Relationship Id="rId100" Type="http://schemas.openxmlformats.org/officeDocument/2006/relationships/tags" Target="../tags/tag173.xml"/><Relationship Id="rId105" Type="http://schemas.openxmlformats.org/officeDocument/2006/relationships/tags" Target="../tags/tag178.xml"/><Relationship Id="rId113" Type="http://schemas.openxmlformats.org/officeDocument/2006/relationships/tags" Target="../tags/tag186.xml"/><Relationship Id="rId118" Type="http://schemas.openxmlformats.org/officeDocument/2006/relationships/oleObject" Target="../embeddings/oleObject18.bin"/><Relationship Id="rId8" Type="http://schemas.openxmlformats.org/officeDocument/2006/relationships/tags" Target="../tags/tag81.xml"/><Relationship Id="rId51" Type="http://schemas.openxmlformats.org/officeDocument/2006/relationships/tags" Target="../tags/tag124.xml"/><Relationship Id="rId72" Type="http://schemas.openxmlformats.org/officeDocument/2006/relationships/tags" Target="../tags/tag145.xml"/><Relationship Id="rId80" Type="http://schemas.openxmlformats.org/officeDocument/2006/relationships/tags" Target="../tags/tag153.xml"/><Relationship Id="rId85" Type="http://schemas.openxmlformats.org/officeDocument/2006/relationships/tags" Target="../tags/tag158.xml"/><Relationship Id="rId93" Type="http://schemas.openxmlformats.org/officeDocument/2006/relationships/tags" Target="../tags/tag166.xml"/><Relationship Id="rId98" Type="http://schemas.openxmlformats.org/officeDocument/2006/relationships/tags" Target="../tags/tag171.xml"/><Relationship Id="rId121" Type="http://schemas.openxmlformats.org/officeDocument/2006/relationships/image" Target="../media/image25.emf"/><Relationship Id="rId3" Type="http://schemas.openxmlformats.org/officeDocument/2006/relationships/tags" Target="../tags/tag76.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tags" Target="../tags/tag98.xml"/><Relationship Id="rId33" Type="http://schemas.openxmlformats.org/officeDocument/2006/relationships/tags" Target="../tags/tag106.xml"/><Relationship Id="rId38" Type="http://schemas.openxmlformats.org/officeDocument/2006/relationships/tags" Target="../tags/tag111.xml"/><Relationship Id="rId46" Type="http://schemas.openxmlformats.org/officeDocument/2006/relationships/tags" Target="../tags/tag119.xml"/><Relationship Id="rId59" Type="http://schemas.openxmlformats.org/officeDocument/2006/relationships/tags" Target="../tags/tag132.xml"/><Relationship Id="rId67" Type="http://schemas.openxmlformats.org/officeDocument/2006/relationships/tags" Target="../tags/tag140.xml"/><Relationship Id="rId103" Type="http://schemas.openxmlformats.org/officeDocument/2006/relationships/tags" Target="../tags/tag176.xml"/><Relationship Id="rId108" Type="http://schemas.openxmlformats.org/officeDocument/2006/relationships/tags" Target="../tags/tag181.xml"/><Relationship Id="rId116" Type="http://schemas.openxmlformats.org/officeDocument/2006/relationships/oleObject" Target="../embeddings/oleObject17.bin"/><Relationship Id="rId124" Type="http://schemas.openxmlformats.org/officeDocument/2006/relationships/oleObject" Target="../embeddings/oleObject21.bin"/><Relationship Id="rId20" Type="http://schemas.openxmlformats.org/officeDocument/2006/relationships/tags" Target="../tags/tag93.xml"/><Relationship Id="rId41" Type="http://schemas.openxmlformats.org/officeDocument/2006/relationships/tags" Target="../tags/tag114.xml"/><Relationship Id="rId54" Type="http://schemas.openxmlformats.org/officeDocument/2006/relationships/tags" Target="../tags/tag127.xml"/><Relationship Id="rId62" Type="http://schemas.openxmlformats.org/officeDocument/2006/relationships/tags" Target="../tags/tag135.xml"/><Relationship Id="rId70" Type="http://schemas.openxmlformats.org/officeDocument/2006/relationships/tags" Target="../tags/tag143.xml"/><Relationship Id="rId75" Type="http://schemas.openxmlformats.org/officeDocument/2006/relationships/tags" Target="../tags/tag148.xml"/><Relationship Id="rId83" Type="http://schemas.openxmlformats.org/officeDocument/2006/relationships/tags" Target="../tags/tag156.xml"/><Relationship Id="rId88" Type="http://schemas.openxmlformats.org/officeDocument/2006/relationships/tags" Target="../tags/tag161.xml"/><Relationship Id="rId91" Type="http://schemas.openxmlformats.org/officeDocument/2006/relationships/tags" Target="../tags/tag164.xml"/><Relationship Id="rId96" Type="http://schemas.openxmlformats.org/officeDocument/2006/relationships/tags" Target="../tags/tag169.xml"/><Relationship Id="rId111" Type="http://schemas.openxmlformats.org/officeDocument/2006/relationships/tags" Target="../tags/tag184.xml"/><Relationship Id="rId1" Type="http://schemas.openxmlformats.org/officeDocument/2006/relationships/vmlDrawing" Target="../drawings/vmlDrawing15.vml"/><Relationship Id="rId6" Type="http://schemas.openxmlformats.org/officeDocument/2006/relationships/tags" Target="../tags/tag79.xml"/><Relationship Id="rId15" Type="http://schemas.openxmlformats.org/officeDocument/2006/relationships/tags" Target="../tags/tag88.xml"/><Relationship Id="rId23" Type="http://schemas.openxmlformats.org/officeDocument/2006/relationships/tags" Target="../tags/tag96.xml"/><Relationship Id="rId28" Type="http://schemas.openxmlformats.org/officeDocument/2006/relationships/tags" Target="../tags/tag101.xml"/><Relationship Id="rId36" Type="http://schemas.openxmlformats.org/officeDocument/2006/relationships/tags" Target="../tags/tag109.xml"/><Relationship Id="rId49" Type="http://schemas.openxmlformats.org/officeDocument/2006/relationships/tags" Target="../tags/tag122.xml"/><Relationship Id="rId57" Type="http://schemas.openxmlformats.org/officeDocument/2006/relationships/tags" Target="../tags/tag130.xml"/><Relationship Id="rId106" Type="http://schemas.openxmlformats.org/officeDocument/2006/relationships/tags" Target="../tags/tag179.xml"/><Relationship Id="rId114" Type="http://schemas.openxmlformats.org/officeDocument/2006/relationships/slideLayout" Target="../slideLayouts/slideLayout2.xml"/><Relationship Id="rId119" Type="http://schemas.openxmlformats.org/officeDocument/2006/relationships/image" Target="../media/image24.emf"/><Relationship Id="rId10" Type="http://schemas.openxmlformats.org/officeDocument/2006/relationships/tags" Target="../tags/tag83.xml"/><Relationship Id="rId31" Type="http://schemas.openxmlformats.org/officeDocument/2006/relationships/tags" Target="../tags/tag104.xml"/><Relationship Id="rId44" Type="http://schemas.openxmlformats.org/officeDocument/2006/relationships/tags" Target="../tags/tag117.xml"/><Relationship Id="rId52" Type="http://schemas.openxmlformats.org/officeDocument/2006/relationships/tags" Target="../tags/tag125.xml"/><Relationship Id="rId60" Type="http://schemas.openxmlformats.org/officeDocument/2006/relationships/tags" Target="../tags/tag133.xml"/><Relationship Id="rId65" Type="http://schemas.openxmlformats.org/officeDocument/2006/relationships/tags" Target="../tags/tag138.xml"/><Relationship Id="rId73" Type="http://schemas.openxmlformats.org/officeDocument/2006/relationships/tags" Target="../tags/tag146.xml"/><Relationship Id="rId78" Type="http://schemas.openxmlformats.org/officeDocument/2006/relationships/tags" Target="../tags/tag151.xml"/><Relationship Id="rId81" Type="http://schemas.openxmlformats.org/officeDocument/2006/relationships/tags" Target="../tags/tag154.xml"/><Relationship Id="rId86" Type="http://schemas.openxmlformats.org/officeDocument/2006/relationships/tags" Target="../tags/tag159.xml"/><Relationship Id="rId94" Type="http://schemas.openxmlformats.org/officeDocument/2006/relationships/tags" Target="../tags/tag167.xml"/><Relationship Id="rId99" Type="http://schemas.openxmlformats.org/officeDocument/2006/relationships/tags" Target="../tags/tag172.xml"/><Relationship Id="rId101" Type="http://schemas.openxmlformats.org/officeDocument/2006/relationships/tags" Target="../tags/tag174.xml"/><Relationship Id="rId122" Type="http://schemas.openxmlformats.org/officeDocument/2006/relationships/oleObject" Target="../embeddings/oleObject20.bin"/><Relationship Id="rId4" Type="http://schemas.openxmlformats.org/officeDocument/2006/relationships/tags" Target="../tags/tag77.xml"/><Relationship Id="rId9" Type="http://schemas.openxmlformats.org/officeDocument/2006/relationships/tags" Target="../tags/tag82.xml"/><Relationship Id="rId13" Type="http://schemas.openxmlformats.org/officeDocument/2006/relationships/tags" Target="../tags/tag86.xml"/><Relationship Id="rId18" Type="http://schemas.openxmlformats.org/officeDocument/2006/relationships/tags" Target="../tags/tag91.xml"/><Relationship Id="rId39" Type="http://schemas.openxmlformats.org/officeDocument/2006/relationships/tags" Target="../tags/tag112.xml"/><Relationship Id="rId109" Type="http://schemas.openxmlformats.org/officeDocument/2006/relationships/tags" Target="../tags/tag182.xml"/><Relationship Id="rId34" Type="http://schemas.openxmlformats.org/officeDocument/2006/relationships/tags" Target="../tags/tag107.xml"/><Relationship Id="rId50" Type="http://schemas.openxmlformats.org/officeDocument/2006/relationships/tags" Target="../tags/tag123.xml"/><Relationship Id="rId55" Type="http://schemas.openxmlformats.org/officeDocument/2006/relationships/tags" Target="../tags/tag128.xml"/><Relationship Id="rId76" Type="http://schemas.openxmlformats.org/officeDocument/2006/relationships/tags" Target="../tags/tag149.xml"/><Relationship Id="rId97" Type="http://schemas.openxmlformats.org/officeDocument/2006/relationships/tags" Target="../tags/tag170.xml"/><Relationship Id="rId104" Type="http://schemas.openxmlformats.org/officeDocument/2006/relationships/tags" Target="../tags/tag177.xml"/><Relationship Id="rId120" Type="http://schemas.openxmlformats.org/officeDocument/2006/relationships/oleObject" Target="../embeddings/oleObject19.bin"/><Relationship Id="rId125" Type="http://schemas.openxmlformats.org/officeDocument/2006/relationships/image" Target="../media/image27.emf"/><Relationship Id="rId7" Type="http://schemas.openxmlformats.org/officeDocument/2006/relationships/tags" Target="../tags/tag80.xml"/><Relationship Id="rId71" Type="http://schemas.openxmlformats.org/officeDocument/2006/relationships/tags" Target="../tags/tag144.xml"/><Relationship Id="rId92" Type="http://schemas.openxmlformats.org/officeDocument/2006/relationships/tags" Target="../tags/tag165.xml"/><Relationship Id="rId2" Type="http://schemas.openxmlformats.org/officeDocument/2006/relationships/tags" Target="../tags/tag75.xml"/><Relationship Id="rId29" Type="http://schemas.openxmlformats.org/officeDocument/2006/relationships/tags" Target="../tags/tag102.xml"/><Relationship Id="rId24" Type="http://schemas.openxmlformats.org/officeDocument/2006/relationships/tags" Target="../tags/tag97.xml"/><Relationship Id="rId40" Type="http://schemas.openxmlformats.org/officeDocument/2006/relationships/tags" Target="../tags/tag113.xml"/><Relationship Id="rId45" Type="http://schemas.openxmlformats.org/officeDocument/2006/relationships/tags" Target="../tags/tag118.xml"/><Relationship Id="rId66" Type="http://schemas.openxmlformats.org/officeDocument/2006/relationships/tags" Target="../tags/tag139.xml"/><Relationship Id="rId87" Type="http://schemas.openxmlformats.org/officeDocument/2006/relationships/tags" Target="../tags/tag160.xml"/><Relationship Id="rId110" Type="http://schemas.openxmlformats.org/officeDocument/2006/relationships/tags" Target="../tags/tag183.xml"/><Relationship Id="rId115"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tags" Target="../tags/tag187.xml"/><Relationship Id="rId1" Type="http://schemas.openxmlformats.org/officeDocument/2006/relationships/vmlDrawing" Target="../drawings/vmlDrawing16.vml"/><Relationship Id="rId6" Type="http://schemas.openxmlformats.org/officeDocument/2006/relationships/image" Target="../media/image11.emf"/><Relationship Id="rId5" Type="http://schemas.openxmlformats.org/officeDocument/2006/relationships/oleObject" Target="../embeddings/oleObject22.bin"/><Relationship Id="rId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image" Target="../media/image29.png"/><Relationship Id="rId4"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tags" Target="../tags/tag201.xml"/><Relationship Id="rId18" Type="http://schemas.openxmlformats.org/officeDocument/2006/relationships/slideLayout" Target="../slideLayouts/slideLayout10.xml"/><Relationship Id="rId3" Type="http://schemas.openxmlformats.org/officeDocument/2006/relationships/tags" Target="../tags/tag191.xml"/><Relationship Id="rId21" Type="http://schemas.openxmlformats.org/officeDocument/2006/relationships/image" Target="../media/image31.jpeg"/><Relationship Id="rId7" Type="http://schemas.openxmlformats.org/officeDocument/2006/relationships/tags" Target="../tags/tag195.xml"/><Relationship Id="rId12" Type="http://schemas.openxmlformats.org/officeDocument/2006/relationships/tags" Target="../tags/tag200.xml"/><Relationship Id="rId17" Type="http://schemas.openxmlformats.org/officeDocument/2006/relationships/tags" Target="../tags/tag205.xml"/><Relationship Id="rId2" Type="http://schemas.openxmlformats.org/officeDocument/2006/relationships/tags" Target="../tags/tag190.xml"/><Relationship Id="rId16" Type="http://schemas.openxmlformats.org/officeDocument/2006/relationships/tags" Target="../tags/tag204.xml"/><Relationship Id="rId20" Type="http://schemas.openxmlformats.org/officeDocument/2006/relationships/oleObject" Target="../embeddings/oleObject23.bin"/><Relationship Id="rId1" Type="http://schemas.openxmlformats.org/officeDocument/2006/relationships/vmlDrawing" Target="../drawings/vmlDrawing17.vml"/><Relationship Id="rId6" Type="http://schemas.openxmlformats.org/officeDocument/2006/relationships/tags" Target="../tags/tag194.xml"/><Relationship Id="rId11" Type="http://schemas.openxmlformats.org/officeDocument/2006/relationships/tags" Target="../tags/tag199.xml"/><Relationship Id="rId5" Type="http://schemas.openxmlformats.org/officeDocument/2006/relationships/tags" Target="../tags/tag193.xml"/><Relationship Id="rId15" Type="http://schemas.openxmlformats.org/officeDocument/2006/relationships/tags" Target="../tags/tag203.xml"/><Relationship Id="rId10" Type="http://schemas.openxmlformats.org/officeDocument/2006/relationships/tags" Target="../tags/tag198.xml"/><Relationship Id="rId19" Type="http://schemas.openxmlformats.org/officeDocument/2006/relationships/notesSlide" Target="../notesSlides/notesSlide24.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tags" Target="../tags/tag20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25.xml"/><Relationship Id="rId13" Type="http://schemas.openxmlformats.org/officeDocument/2006/relationships/image" Target="../media/image35.jpe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tags" Target="../tags/tag207.xml"/><Relationship Id="rId21" Type="http://schemas.openxmlformats.org/officeDocument/2006/relationships/image" Target="../media/image43.png"/><Relationship Id="rId7" Type="http://schemas.openxmlformats.org/officeDocument/2006/relationships/slideLayout" Target="../slideLayouts/slideLayout9.xml"/><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tags" Target="../tags/tag206.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vmlDrawing" Target="../drawings/vmlDrawing18.vml"/><Relationship Id="rId6" Type="http://schemas.openxmlformats.org/officeDocument/2006/relationships/tags" Target="../tags/tag210.xml"/><Relationship Id="rId11" Type="http://schemas.openxmlformats.org/officeDocument/2006/relationships/image" Target="../media/image33.jpeg"/><Relationship Id="rId24" Type="http://schemas.openxmlformats.org/officeDocument/2006/relationships/image" Target="../media/image46.png"/><Relationship Id="rId5" Type="http://schemas.openxmlformats.org/officeDocument/2006/relationships/tags" Target="../tags/tag209.xml"/><Relationship Id="rId15" Type="http://schemas.openxmlformats.org/officeDocument/2006/relationships/image" Target="../media/image37.jpeg"/><Relationship Id="rId23" Type="http://schemas.openxmlformats.org/officeDocument/2006/relationships/image" Target="../media/image45.png"/><Relationship Id="rId28" Type="http://schemas.openxmlformats.org/officeDocument/2006/relationships/image" Target="../media/image50.png"/><Relationship Id="rId10" Type="http://schemas.openxmlformats.org/officeDocument/2006/relationships/image" Target="../media/image32.emf"/><Relationship Id="rId19" Type="http://schemas.openxmlformats.org/officeDocument/2006/relationships/image" Target="../media/image41.png"/><Relationship Id="rId31" Type="http://schemas.openxmlformats.org/officeDocument/2006/relationships/image" Target="../media/image53.jpeg"/><Relationship Id="rId4" Type="http://schemas.openxmlformats.org/officeDocument/2006/relationships/tags" Target="../tags/tag208.xml"/><Relationship Id="rId9" Type="http://schemas.openxmlformats.org/officeDocument/2006/relationships/oleObject" Target="../embeddings/oleObject24.bin"/><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jpeg"/><Relationship Id="rId30" Type="http://schemas.openxmlformats.org/officeDocument/2006/relationships/image" Target="../media/image52.jpeg"/></Relationships>
</file>

<file path=ppt/slides/_rels/slide35.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slideLayout" Target="../slideLayouts/slideLayout2.xml"/><Relationship Id="rId7" Type="http://schemas.openxmlformats.org/officeDocument/2006/relationships/chart" Target="../charts/chart19.xml"/><Relationship Id="rId2" Type="http://schemas.openxmlformats.org/officeDocument/2006/relationships/tags" Target="../tags/tag211.xml"/><Relationship Id="rId1" Type="http://schemas.openxmlformats.org/officeDocument/2006/relationships/vmlDrawing" Target="../drawings/vmlDrawing19.vml"/><Relationship Id="rId6" Type="http://schemas.openxmlformats.org/officeDocument/2006/relationships/chart" Target="../charts/chart18.xml"/><Relationship Id="rId5" Type="http://schemas.openxmlformats.org/officeDocument/2006/relationships/image" Target="../media/image11.emf"/><Relationship Id="rId10" Type="http://schemas.openxmlformats.org/officeDocument/2006/relationships/image" Target="../media/image54.emf"/><Relationship Id="rId4" Type="http://schemas.openxmlformats.org/officeDocument/2006/relationships/oleObject" Target="../embeddings/oleObject25.bin"/><Relationship Id="rId9" Type="http://schemas.openxmlformats.org/officeDocument/2006/relationships/chart" Target="../charts/chart2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2.xml"/><Relationship Id="rId1" Type="http://schemas.openxmlformats.org/officeDocument/2006/relationships/vmlDrawing" Target="../drawings/vmlDrawing20.vml"/><Relationship Id="rId5" Type="http://schemas.openxmlformats.org/officeDocument/2006/relationships/image" Target="../media/image11.emf"/><Relationship Id="rId4" Type="http://schemas.openxmlformats.org/officeDocument/2006/relationships/oleObject" Target="../embeddings/oleObject26.bin"/></Relationships>
</file>

<file path=ppt/slides/_rels/slide3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1.jpeg"/><Relationship Id="rId18" Type="http://schemas.openxmlformats.org/officeDocument/2006/relationships/image" Target="../media/image66.png"/><Relationship Id="rId3" Type="http://schemas.openxmlformats.org/officeDocument/2006/relationships/slideLayout" Target="../slideLayouts/slideLayout2.xml"/><Relationship Id="rId7" Type="http://schemas.openxmlformats.org/officeDocument/2006/relationships/image" Target="../media/image56.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tags" Target="../tags/tag213.xml"/><Relationship Id="rId16" Type="http://schemas.openxmlformats.org/officeDocument/2006/relationships/image" Target="../media/image64.png"/><Relationship Id="rId1" Type="http://schemas.openxmlformats.org/officeDocument/2006/relationships/vmlDrawing" Target="../drawings/vmlDrawing21.v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1.emf"/><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oleObject" Target="../embeddings/oleObject27.bin"/><Relationship Id="rId9" Type="http://schemas.openxmlformats.org/officeDocument/2006/relationships/hyperlink" Target="//upload.wikimedia.org/wikipedia/de/f/f5/Keolis-Logo.svg" TargetMode="External"/><Relationship Id="rId14" Type="http://schemas.openxmlformats.org/officeDocument/2006/relationships/image" Target="../media/image62.png"/></Relationships>
</file>

<file path=ppt/slides/_rels/slide3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tags" Target="../tags/tag37.xml"/><Relationship Id="rId39" Type="http://schemas.openxmlformats.org/officeDocument/2006/relationships/image" Target="../media/image9.emf"/><Relationship Id="rId3" Type="http://schemas.openxmlformats.org/officeDocument/2006/relationships/tags" Target="../tags/tag14.xml"/><Relationship Id="rId21" Type="http://schemas.openxmlformats.org/officeDocument/2006/relationships/tags" Target="../tags/tag32.xml"/><Relationship Id="rId34" Type="http://schemas.openxmlformats.org/officeDocument/2006/relationships/slideLayout" Target="../slideLayouts/slideLayout8.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tags" Target="../tags/tag36.xml"/><Relationship Id="rId33" Type="http://schemas.openxmlformats.org/officeDocument/2006/relationships/tags" Target="../tags/tag44.xml"/><Relationship Id="rId38" Type="http://schemas.openxmlformats.org/officeDocument/2006/relationships/oleObject" Target="../embeddings/oleObject12.bin"/><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tags" Target="../tags/tag40.xml"/><Relationship Id="rId41" Type="http://schemas.openxmlformats.org/officeDocument/2006/relationships/image" Target="../media/image10.emf"/><Relationship Id="rId1" Type="http://schemas.openxmlformats.org/officeDocument/2006/relationships/vmlDrawing" Target="../drawings/vmlDrawing11.v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tags" Target="../tags/tag35.xml"/><Relationship Id="rId32" Type="http://schemas.openxmlformats.org/officeDocument/2006/relationships/tags" Target="../tags/tag43.xml"/><Relationship Id="rId37" Type="http://schemas.openxmlformats.org/officeDocument/2006/relationships/image" Target="../media/image8.emf"/><Relationship Id="rId40" Type="http://schemas.openxmlformats.org/officeDocument/2006/relationships/oleObject" Target="../embeddings/oleObject13.bin"/><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tags" Target="../tags/tag34.xml"/><Relationship Id="rId28" Type="http://schemas.openxmlformats.org/officeDocument/2006/relationships/tags" Target="../tags/tag39.xml"/><Relationship Id="rId36" Type="http://schemas.openxmlformats.org/officeDocument/2006/relationships/oleObject" Target="../embeddings/oleObject11.bin"/><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tags" Target="../tags/tag42.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tags" Target="../tags/tag38.xml"/><Relationship Id="rId30" Type="http://schemas.openxmlformats.org/officeDocument/2006/relationships/tags" Target="../tags/tag41.xml"/><Relationship Id="rId35"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chart" Target="../charts/chart5.xml"/><Relationship Id="rId2" Type="http://schemas.openxmlformats.org/officeDocument/2006/relationships/tags" Target="../tags/tag45.xml"/><Relationship Id="rId1" Type="http://schemas.openxmlformats.org/officeDocument/2006/relationships/vmlDrawing" Target="../drawings/vmlDrawing12.vml"/><Relationship Id="rId6" Type="http://schemas.openxmlformats.org/officeDocument/2006/relationships/image" Target="../media/image11.emf"/><Relationship Id="rId5" Type="http://schemas.openxmlformats.org/officeDocument/2006/relationships/oleObject" Target="../embeddings/oleObject14.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p:cNvGraphicFramePr>
          <p:nvPr>
            <p:custDataLst>
              <p:tags r:id="rId2"/>
            </p:custDataLst>
            <p:extLst>
              <p:ext uri="{D42A27DB-BD31-4B8C-83A1-F6EECF244321}">
                <p14:modId xmlns:p14="http://schemas.microsoft.com/office/powerpoint/2010/main" val="3695616184"/>
              </p:ext>
            </p:extLst>
          </p:nvPr>
        </p:nvGraphicFramePr>
        <p:xfrm>
          <a:off x="3" y="0"/>
          <a:ext cx="158750" cy="158750"/>
        </p:xfrm>
        <a:graphic>
          <a:graphicData uri="http://schemas.openxmlformats.org/presentationml/2006/ole">
            <mc:AlternateContent xmlns:mc="http://schemas.openxmlformats.org/markup-compatibility/2006">
              <mc:Choice xmlns:v="urn:schemas-microsoft-com:vml" Requires="v">
                <p:oleObj spid="_x0000_s96280" name="think-cell Folie" r:id="rId5" imgW="500" imgH="500" progId="TCLayout.ActiveDocument.1">
                  <p:embed/>
                </p:oleObj>
              </mc:Choice>
              <mc:Fallback>
                <p:oleObj name="think-cell Folie" r:id="rId5" imgW="500" imgH="50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29" descr="D:\Users\z275132\Downloads\28.09._Die restaurierte Stahlhalle im Bahnhof Salzburg (c) Stefan Zenzmaier  ÖBB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304849"/>
            <a:ext cx="9915829" cy="5165088"/>
          </a:xfrm>
          <a:prstGeom prst="rect">
            <a:avLst/>
          </a:prstGeom>
          <a:noFill/>
          <a:extLst>
            <a:ext uri="{909E8E84-426E-40DD-AFC4-6F175D3DCCD1}">
              <a14:hiddenFill xmlns:a14="http://schemas.microsoft.com/office/drawing/2010/main">
                <a:solidFill>
                  <a:srgbClr val="FFFFFF"/>
                </a:solidFill>
              </a14:hiddenFill>
            </a:ext>
          </a:extLst>
        </p:spPr>
      </p:pic>
      <p:sp>
        <p:nvSpPr>
          <p:cNvPr id="11266" name="Titel 1"/>
          <p:cNvSpPr>
            <a:spLocks noGrp="1"/>
          </p:cNvSpPr>
          <p:nvPr>
            <p:ph type="ctrTitle"/>
          </p:nvPr>
        </p:nvSpPr>
        <p:spPr>
          <a:xfrm>
            <a:off x="560391" y="1600203"/>
            <a:ext cx="8853487" cy="1871663"/>
          </a:xfrm>
        </p:spPr>
        <p:txBody>
          <a:bodyPr>
            <a:normAutofit fontScale="90000"/>
          </a:bodyPr>
          <a:lstStyle/>
          <a:p>
            <a:r>
              <a:rPr lang="de-AT" dirty="0" smtClean="0">
                <a:solidFill>
                  <a:schemeClr val="bg1"/>
                </a:solidFill>
              </a:rPr>
              <a:t>Rahmenbedingungen </a:t>
            </a:r>
            <a:r>
              <a:rPr lang="de-AT" dirty="0">
                <a:solidFill>
                  <a:schemeClr val="bg1"/>
                </a:solidFill>
              </a:rPr>
              <a:t>und Strategie </a:t>
            </a:r>
            <a:r>
              <a:rPr lang="de-AT" dirty="0" smtClean="0">
                <a:solidFill>
                  <a:schemeClr val="bg1"/>
                </a:solidFill>
              </a:rPr>
              <a:t>für </a:t>
            </a:r>
            <a:r>
              <a:rPr lang="de-AT" dirty="0">
                <a:solidFill>
                  <a:schemeClr val="bg1"/>
                </a:solidFill>
              </a:rPr>
              <a:t>eine erfolgreiche Entwicklung </a:t>
            </a:r>
            <a:r>
              <a:rPr lang="de-AT" dirty="0" smtClean="0">
                <a:solidFill>
                  <a:schemeClr val="bg1"/>
                </a:solidFill>
              </a:rPr>
              <a:t>des Bahnverkehrs</a:t>
            </a:r>
            <a:endParaRPr lang="de-AT" dirty="0">
              <a:solidFill>
                <a:schemeClr val="bg1"/>
              </a:solidFill>
            </a:endParaRPr>
          </a:p>
        </p:txBody>
      </p:sp>
      <p:sp>
        <p:nvSpPr>
          <p:cNvPr id="11267" name="Untertitel 1"/>
          <p:cNvSpPr>
            <a:spLocks noGrp="1"/>
          </p:cNvSpPr>
          <p:nvPr>
            <p:ph type="subTitle" idx="1"/>
          </p:nvPr>
        </p:nvSpPr>
        <p:spPr>
          <a:xfrm>
            <a:off x="560391" y="5131352"/>
            <a:ext cx="8853487" cy="1177968"/>
          </a:xfrm>
        </p:spPr>
        <p:txBody>
          <a:bodyPr/>
          <a:lstStyle/>
          <a:p>
            <a:pPr eaLnBrk="1" hangingPunct="1"/>
            <a:r>
              <a:rPr lang="en-US" dirty="0" smtClean="0">
                <a:solidFill>
                  <a:schemeClr val="bg1"/>
                </a:solidFill>
                <a:ea typeface="ＭＳ Ｐゴシック" pitchFamily="34" charset="-128"/>
              </a:rPr>
              <a:t>Wolfgang </a:t>
            </a:r>
            <a:r>
              <a:rPr lang="en-US" dirty="0" err="1" smtClean="0">
                <a:solidFill>
                  <a:schemeClr val="bg1"/>
                </a:solidFill>
                <a:ea typeface="ＭＳ Ｐゴシック" pitchFamily="34" charset="-128"/>
              </a:rPr>
              <a:t>Rauh</a:t>
            </a:r>
            <a:r>
              <a:rPr lang="en-US" dirty="0" smtClean="0">
                <a:solidFill>
                  <a:schemeClr val="bg1"/>
                </a:solidFill>
                <a:ea typeface="ＭＳ Ｐゴシック" pitchFamily="34" charset="-128"/>
              </a:rPr>
              <a:t>,  </a:t>
            </a:r>
            <a:r>
              <a:rPr lang="en-US" dirty="0" err="1" smtClean="0">
                <a:solidFill>
                  <a:schemeClr val="bg1"/>
                </a:solidFill>
                <a:ea typeface="ＭＳ Ｐゴシック" pitchFamily="34" charset="-128"/>
              </a:rPr>
              <a:t>Vortrag</a:t>
            </a:r>
            <a:r>
              <a:rPr lang="en-US" dirty="0" smtClean="0">
                <a:solidFill>
                  <a:schemeClr val="bg1"/>
                </a:solidFill>
                <a:ea typeface="ＭＳ Ｐゴシック" pitchFamily="34" charset="-128"/>
              </a:rPr>
              <a:t>, </a:t>
            </a:r>
            <a:r>
              <a:rPr lang="en-US" dirty="0" err="1" smtClean="0">
                <a:solidFill>
                  <a:schemeClr val="bg1"/>
                </a:solidFill>
                <a:ea typeface="ＭＳ Ｐゴシック" pitchFamily="34" charset="-128"/>
              </a:rPr>
              <a:t>Laibach</a:t>
            </a:r>
            <a:r>
              <a:rPr lang="en-US" dirty="0" smtClean="0">
                <a:solidFill>
                  <a:schemeClr val="bg1"/>
                </a:solidFill>
                <a:ea typeface="ＭＳ Ｐゴシック" pitchFamily="34" charset="-128"/>
              </a:rPr>
              <a:t>/Ljubljana 19. </a:t>
            </a:r>
            <a:r>
              <a:rPr lang="en-US" dirty="0" err="1" smtClean="0">
                <a:solidFill>
                  <a:schemeClr val="bg1"/>
                </a:solidFill>
                <a:ea typeface="ＭＳ Ｐゴシック" pitchFamily="34" charset="-128"/>
              </a:rPr>
              <a:t>Juni</a:t>
            </a:r>
            <a:r>
              <a:rPr lang="en-US" dirty="0" smtClean="0">
                <a:solidFill>
                  <a:schemeClr val="bg1"/>
                </a:solidFill>
                <a:ea typeface="ＭＳ Ｐゴシック" pitchFamily="34" charset="-128"/>
              </a:rPr>
              <a:t> 2015</a:t>
            </a:r>
          </a:p>
          <a:p>
            <a:pPr eaLnBrk="1" hangingPunct="1"/>
            <a:endParaRPr lang="en-US" sz="1600" dirty="0">
              <a:solidFill>
                <a:schemeClr val="bg1"/>
              </a:solidFill>
              <a:ea typeface="ＭＳ Ｐゴシック" pitchFamily="34" charset="-128"/>
            </a:endParaRPr>
          </a:p>
          <a:p>
            <a:pPr eaLnBrk="1" hangingPunct="1"/>
            <a:endParaRPr lang="en-US" dirty="0" smtClean="0">
              <a:solidFill>
                <a:schemeClr val="bg1"/>
              </a:solidFill>
              <a:ea typeface="ＭＳ Ｐゴシック" pitchFamily="34" charset="-128"/>
            </a:endParaRPr>
          </a:p>
          <a:p>
            <a:pPr>
              <a:spcBef>
                <a:spcPct val="0"/>
              </a:spcBef>
            </a:pPr>
            <a:endParaRPr lang="de-DE" dirty="0">
              <a:solidFill>
                <a:srgbClr val="FFFFFF"/>
              </a:solidFill>
              <a:latin typeface="Arial" charset="0"/>
            </a:endParaRPr>
          </a:p>
        </p:txBody>
      </p:sp>
    </p:spTree>
    <p:extLst>
      <p:ext uri="{BB962C8B-B14F-4D97-AF65-F5344CB8AC3E}">
        <p14:creationId xmlns:p14="http://schemas.microsoft.com/office/powerpoint/2010/main" val="4116110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Bahn-Güterverkehr wird fast ausschließlich durch Markterträge finanziert.</a:t>
            </a:r>
            <a:endParaRPr lang="de-AT" dirty="0"/>
          </a:p>
        </p:txBody>
      </p:sp>
      <p:sp>
        <p:nvSpPr>
          <p:cNvPr id="3" name="Foliennummernplatzhalter 2"/>
          <p:cNvSpPr>
            <a:spLocks noGrp="1"/>
          </p:cNvSpPr>
          <p:nvPr>
            <p:ph type="sldNum" sz="quarter" idx="12"/>
          </p:nvPr>
        </p:nvSpPr>
        <p:spPr/>
        <p:txBody>
          <a:bodyPr/>
          <a:lstStyle/>
          <a:p>
            <a:pPr>
              <a:defRPr/>
            </a:pPr>
            <a:fld id="{18AF2FDB-B714-45F6-A318-DECA2BE6E5FB}" type="slidenum">
              <a:rPr lang="de-DE" smtClean="0"/>
              <a:pPr>
                <a:defRPr/>
              </a:pPr>
              <a:t>10</a:t>
            </a:fld>
            <a:endParaRPr lang="de-DE"/>
          </a:p>
        </p:txBody>
      </p:sp>
      <p:sp>
        <p:nvSpPr>
          <p:cNvPr id="4" name="Datumsplatzhalter 3"/>
          <p:cNvSpPr>
            <a:spLocks noGrp="1"/>
          </p:cNvSpPr>
          <p:nvPr>
            <p:ph type="dt" sz="half" idx="18"/>
          </p:nvPr>
        </p:nvSpPr>
        <p:spPr/>
        <p:txBody>
          <a:bodyPr/>
          <a:lstStyle/>
          <a:p>
            <a:pPr>
              <a:defRPr/>
            </a:pPr>
            <a:r>
              <a:rPr lang="de-DE" smtClean="0"/>
              <a:t>June 2015</a:t>
            </a:r>
            <a:endParaRPr lang="de-DE" dirty="0"/>
          </a:p>
        </p:txBody>
      </p:sp>
      <p:graphicFrame>
        <p:nvGraphicFramePr>
          <p:cNvPr id="5" name="Diagramm 4"/>
          <p:cNvGraphicFramePr>
            <a:graphicFrameLocks/>
          </p:cNvGraphicFramePr>
          <p:nvPr>
            <p:extLst>
              <p:ext uri="{D42A27DB-BD31-4B8C-83A1-F6EECF244321}">
                <p14:modId xmlns:p14="http://schemas.microsoft.com/office/powerpoint/2010/main" val="871737644"/>
              </p:ext>
            </p:extLst>
          </p:nvPr>
        </p:nvGraphicFramePr>
        <p:xfrm>
          <a:off x="1064568" y="1844824"/>
          <a:ext cx="7488832" cy="379310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1"/>
          <p:cNvSpPr txBox="1"/>
          <p:nvPr/>
        </p:nvSpPr>
        <p:spPr>
          <a:xfrm>
            <a:off x="992560" y="5733256"/>
            <a:ext cx="5388971" cy="2270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AT" sz="1100" dirty="0"/>
              <a:t>Quelle: ÖBB Geschäftsbericht</a:t>
            </a:r>
            <a:r>
              <a:rPr lang="de-AT" sz="1100" baseline="0" dirty="0"/>
              <a:t> 2013, eigene Berechnungen</a:t>
            </a:r>
            <a:endParaRPr lang="de-AT" sz="1100" dirty="0"/>
          </a:p>
        </p:txBody>
      </p:sp>
    </p:spTree>
    <p:extLst>
      <p:ext uri="{BB962C8B-B14F-4D97-AF65-F5344CB8AC3E}">
        <p14:creationId xmlns:p14="http://schemas.microsoft.com/office/powerpoint/2010/main" val="205876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Was der Staat vor allem mitfinanzieren muss, ist die </a:t>
            </a:r>
            <a:r>
              <a:rPr lang="de-AT" dirty="0"/>
              <a:t>Erhaltung und </a:t>
            </a:r>
            <a:r>
              <a:rPr lang="de-AT" dirty="0" smtClean="0"/>
              <a:t>der Ausbau </a:t>
            </a:r>
            <a:r>
              <a:rPr lang="de-AT" dirty="0"/>
              <a:t>des </a:t>
            </a:r>
            <a:r>
              <a:rPr lang="de-AT" dirty="0" smtClean="0"/>
              <a:t>Netzes. </a:t>
            </a:r>
            <a:endParaRPr lang="de-AT" dirty="0"/>
          </a:p>
        </p:txBody>
      </p:sp>
      <p:sp>
        <p:nvSpPr>
          <p:cNvPr id="3" name="Foliennummernplatzhalter 2"/>
          <p:cNvSpPr>
            <a:spLocks noGrp="1"/>
          </p:cNvSpPr>
          <p:nvPr>
            <p:ph type="sldNum" sz="quarter" idx="12"/>
          </p:nvPr>
        </p:nvSpPr>
        <p:spPr/>
        <p:txBody>
          <a:bodyPr/>
          <a:lstStyle/>
          <a:p>
            <a:pPr>
              <a:defRPr/>
            </a:pPr>
            <a:fld id="{18AF2FDB-B714-45F6-A318-DECA2BE6E5FB}" type="slidenum">
              <a:rPr lang="de-DE" smtClean="0"/>
              <a:pPr>
                <a:defRPr/>
              </a:pPr>
              <a:t>11</a:t>
            </a:fld>
            <a:endParaRPr lang="de-DE"/>
          </a:p>
        </p:txBody>
      </p:sp>
      <p:sp>
        <p:nvSpPr>
          <p:cNvPr id="4" name="Datumsplatzhalter 3"/>
          <p:cNvSpPr>
            <a:spLocks noGrp="1"/>
          </p:cNvSpPr>
          <p:nvPr>
            <p:ph type="dt" sz="half" idx="18"/>
          </p:nvPr>
        </p:nvSpPr>
        <p:spPr/>
        <p:txBody>
          <a:bodyPr/>
          <a:lstStyle/>
          <a:p>
            <a:pPr>
              <a:defRPr/>
            </a:pPr>
            <a:r>
              <a:rPr lang="de-DE" smtClean="0"/>
              <a:t>June 2015</a:t>
            </a:r>
            <a:endParaRPr lang="de-DE" dirty="0"/>
          </a:p>
        </p:txBody>
      </p:sp>
      <p:graphicFrame>
        <p:nvGraphicFramePr>
          <p:cNvPr id="5" name="Diagramm 4"/>
          <p:cNvGraphicFramePr/>
          <p:nvPr>
            <p:extLst>
              <p:ext uri="{D42A27DB-BD31-4B8C-83A1-F6EECF244321}">
                <p14:modId xmlns:p14="http://schemas.microsoft.com/office/powerpoint/2010/main" val="1535001730"/>
              </p:ext>
            </p:extLst>
          </p:nvPr>
        </p:nvGraphicFramePr>
        <p:xfrm>
          <a:off x="848544" y="1628800"/>
          <a:ext cx="7701086" cy="4165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8818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0512" y="404664"/>
            <a:ext cx="6373548" cy="478433"/>
          </a:xfrm>
        </p:spPr>
        <p:txBody>
          <a:bodyPr/>
          <a:lstStyle/>
          <a:p>
            <a:r>
              <a:rPr lang="de-AT" dirty="0" smtClean="0"/>
              <a:t>Die </a:t>
            </a:r>
            <a:r>
              <a:rPr lang="de-AT" dirty="0" err="1" smtClean="0"/>
              <a:t>ÖBB</a:t>
            </a:r>
            <a:r>
              <a:rPr lang="de-AT" dirty="0" smtClean="0"/>
              <a:t> verdienen ihre Einnahmen zu 58% auf dem Markt.</a:t>
            </a:r>
            <a:endParaRPr lang="de-AT" dirty="0"/>
          </a:p>
        </p:txBody>
      </p:sp>
      <p:sp>
        <p:nvSpPr>
          <p:cNvPr id="3" name="Foliennummernplatzhalter 2"/>
          <p:cNvSpPr>
            <a:spLocks noGrp="1"/>
          </p:cNvSpPr>
          <p:nvPr>
            <p:ph type="sldNum" sz="quarter" idx="12"/>
          </p:nvPr>
        </p:nvSpPr>
        <p:spPr/>
        <p:txBody>
          <a:bodyPr/>
          <a:lstStyle/>
          <a:p>
            <a:pPr>
              <a:defRPr/>
            </a:pPr>
            <a:fld id="{18AF2FDB-B714-45F6-A318-DECA2BE6E5FB}" type="slidenum">
              <a:rPr lang="de-DE" smtClean="0"/>
              <a:pPr>
                <a:defRPr/>
              </a:pPr>
              <a:t>12</a:t>
            </a:fld>
            <a:endParaRPr lang="de-DE"/>
          </a:p>
        </p:txBody>
      </p:sp>
      <p:sp>
        <p:nvSpPr>
          <p:cNvPr id="4" name="Datumsplatzhalter 3"/>
          <p:cNvSpPr>
            <a:spLocks noGrp="1"/>
          </p:cNvSpPr>
          <p:nvPr>
            <p:ph type="dt" sz="half" idx="18"/>
          </p:nvPr>
        </p:nvSpPr>
        <p:spPr/>
        <p:txBody>
          <a:bodyPr/>
          <a:lstStyle/>
          <a:p>
            <a:pPr>
              <a:defRPr/>
            </a:pPr>
            <a:r>
              <a:rPr lang="de-DE" smtClean="0"/>
              <a:t>June 2015</a:t>
            </a:r>
            <a:endParaRPr lang="de-DE" dirty="0"/>
          </a:p>
        </p:txBody>
      </p:sp>
      <p:graphicFrame>
        <p:nvGraphicFramePr>
          <p:cNvPr id="5" name="Diagramm 4"/>
          <p:cNvGraphicFramePr/>
          <p:nvPr>
            <p:extLst>
              <p:ext uri="{D42A27DB-BD31-4B8C-83A1-F6EECF244321}">
                <p14:modId xmlns:p14="http://schemas.microsoft.com/office/powerpoint/2010/main" val="3632137368"/>
              </p:ext>
            </p:extLst>
          </p:nvPr>
        </p:nvGraphicFramePr>
        <p:xfrm>
          <a:off x="704528" y="1556792"/>
          <a:ext cx="8712968"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546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0592" y="3140968"/>
            <a:ext cx="6373548" cy="522288"/>
          </a:xfrm>
        </p:spPr>
        <p:txBody>
          <a:bodyPr/>
          <a:lstStyle/>
          <a:p>
            <a:pPr algn="ctr"/>
            <a:r>
              <a:rPr lang="de-AT" dirty="0" smtClean="0"/>
              <a:t>Laufende Entwicklungen und Trends des Bahnverkehrs in Österreich und den südöstlichen Nachbarländern</a:t>
            </a:r>
            <a:br>
              <a:rPr lang="de-AT" dirty="0" smtClean="0"/>
            </a:br>
            <a:r>
              <a:rPr lang="de-AT" dirty="0"/>
              <a:t/>
            </a:r>
            <a:br>
              <a:rPr lang="de-AT" dirty="0"/>
            </a:br>
            <a:r>
              <a:rPr lang="de-AT" dirty="0" smtClean="0"/>
              <a:t>+ daraus abgeleitete Strategien</a:t>
            </a:r>
            <a:endParaRPr lang="de-AT" dirty="0"/>
          </a:p>
        </p:txBody>
      </p:sp>
      <p:sp>
        <p:nvSpPr>
          <p:cNvPr id="3" name="Foliennummernplatzhalter 2"/>
          <p:cNvSpPr>
            <a:spLocks noGrp="1"/>
          </p:cNvSpPr>
          <p:nvPr>
            <p:ph type="sldNum" sz="quarter" idx="12"/>
          </p:nvPr>
        </p:nvSpPr>
        <p:spPr/>
        <p:txBody>
          <a:bodyPr/>
          <a:lstStyle/>
          <a:p>
            <a:pPr>
              <a:defRPr/>
            </a:pPr>
            <a:fld id="{18AF2FDB-B714-45F6-A318-DECA2BE6E5FB}" type="slidenum">
              <a:rPr lang="de-DE" smtClean="0"/>
              <a:pPr>
                <a:defRPr/>
              </a:pPr>
              <a:t>13</a:t>
            </a:fld>
            <a:endParaRPr lang="de-DE"/>
          </a:p>
        </p:txBody>
      </p:sp>
      <p:sp>
        <p:nvSpPr>
          <p:cNvPr id="4" name="Datumsplatzhalter 3"/>
          <p:cNvSpPr>
            <a:spLocks noGrp="1"/>
          </p:cNvSpPr>
          <p:nvPr>
            <p:ph type="dt" sz="half" idx="18"/>
          </p:nvPr>
        </p:nvSpPr>
        <p:spPr/>
        <p:txBody>
          <a:bodyPr/>
          <a:lstStyle/>
          <a:p>
            <a:pPr>
              <a:defRPr/>
            </a:pPr>
            <a:r>
              <a:rPr lang="de-DE" smtClean="0"/>
              <a:t>Juni 2015</a:t>
            </a:r>
            <a:endParaRPr lang="de-DE" dirty="0"/>
          </a:p>
        </p:txBody>
      </p:sp>
    </p:spTree>
    <p:extLst>
      <p:ext uri="{BB962C8B-B14F-4D97-AF65-F5344CB8AC3E}">
        <p14:creationId xmlns:p14="http://schemas.microsoft.com/office/powerpoint/2010/main" val="2190034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0512" y="476672"/>
            <a:ext cx="6373548" cy="522288"/>
          </a:xfrm>
        </p:spPr>
        <p:txBody>
          <a:bodyPr/>
          <a:lstStyle/>
          <a:p>
            <a:r>
              <a:rPr lang="de-AT" dirty="0" smtClean="0"/>
              <a:t>Der Bahn-Güterverkehr in Ost- und Südosteuropa geht weiterhin zurück</a:t>
            </a:r>
            <a:endParaRPr lang="de-AT" dirty="0"/>
          </a:p>
        </p:txBody>
      </p:sp>
      <p:sp>
        <p:nvSpPr>
          <p:cNvPr id="3" name="Foliennummernplatzhalter 2"/>
          <p:cNvSpPr>
            <a:spLocks noGrp="1"/>
          </p:cNvSpPr>
          <p:nvPr>
            <p:ph type="sldNum" sz="quarter" idx="12"/>
          </p:nvPr>
        </p:nvSpPr>
        <p:spPr/>
        <p:txBody>
          <a:bodyPr/>
          <a:lstStyle/>
          <a:p>
            <a:pPr>
              <a:defRPr/>
            </a:pPr>
            <a:fld id="{18AF2FDB-B714-45F6-A318-DECA2BE6E5FB}" type="slidenum">
              <a:rPr lang="de-DE" smtClean="0"/>
              <a:pPr>
                <a:defRPr/>
              </a:pPr>
              <a:t>14</a:t>
            </a:fld>
            <a:endParaRPr lang="de-DE"/>
          </a:p>
        </p:txBody>
      </p:sp>
      <p:sp>
        <p:nvSpPr>
          <p:cNvPr id="4" name="Datumsplatzhalter 3"/>
          <p:cNvSpPr>
            <a:spLocks noGrp="1"/>
          </p:cNvSpPr>
          <p:nvPr>
            <p:ph type="dt" sz="half" idx="18"/>
          </p:nvPr>
        </p:nvSpPr>
        <p:spPr/>
        <p:txBody>
          <a:bodyPr/>
          <a:lstStyle/>
          <a:p>
            <a:pPr>
              <a:defRPr/>
            </a:pPr>
            <a:r>
              <a:rPr lang="de-DE" smtClean="0"/>
              <a:t>June 2015</a:t>
            </a:r>
            <a:endParaRPr lang="de-DE" dirty="0"/>
          </a:p>
        </p:txBody>
      </p:sp>
      <p:graphicFrame>
        <p:nvGraphicFramePr>
          <p:cNvPr id="5" name="Diagramm 4"/>
          <p:cNvGraphicFramePr>
            <a:graphicFrameLocks/>
          </p:cNvGraphicFramePr>
          <p:nvPr>
            <p:extLst>
              <p:ext uri="{D42A27DB-BD31-4B8C-83A1-F6EECF244321}">
                <p14:modId xmlns:p14="http://schemas.microsoft.com/office/powerpoint/2010/main" val="222332712"/>
              </p:ext>
            </p:extLst>
          </p:nvPr>
        </p:nvGraphicFramePr>
        <p:xfrm>
          <a:off x="5385048" y="1516456"/>
          <a:ext cx="4248472"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m 5"/>
          <p:cNvGraphicFramePr>
            <a:graphicFrameLocks/>
          </p:cNvGraphicFramePr>
          <p:nvPr>
            <p:extLst>
              <p:ext uri="{D42A27DB-BD31-4B8C-83A1-F6EECF244321}">
                <p14:modId xmlns:p14="http://schemas.microsoft.com/office/powerpoint/2010/main" val="1391412345"/>
              </p:ext>
            </p:extLst>
          </p:nvPr>
        </p:nvGraphicFramePr>
        <p:xfrm>
          <a:off x="433111" y="1552460"/>
          <a:ext cx="4392488" cy="4248472"/>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Gerade Verbindung mit Pfeil 7"/>
          <p:cNvCxnSpPr/>
          <p:nvPr/>
        </p:nvCxnSpPr>
        <p:spPr bwMode="auto">
          <a:xfrm>
            <a:off x="4753591" y="2560572"/>
            <a:ext cx="0" cy="2304256"/>
          </a:xfrm>
          <a:prstGeom prst="straightConnector1">
            <a:avLst/>
          </a:prstGeom>
          <a:solidFill>
            <a:schemeClr val="accent1"/>
          </a:solidFill>
          <a:ln w="47625" cap="flat" cmpd="sng" algn="ctr">
            <a:solidFill>
              <a:srgbClr val="0070C0">
                <a:alpha val="52000"/>
              </a:srgbClr>
            </a:solidFill>
            <a:prstDash val="solid"/>
            <a:round/>
            <a:headEnd type="arrow"/>
            <a:tailEnd type="arrow"/>
          </a:ln>
          <a:effectLst/>
        </p:spPr>
      </p:cxnSp>
      <p:cxnSp>
        <p:nvCxnSpPr>
          <p:cNvPr id="10" name="Gerade Verbindung mit Pfeil 9"/>
          <p:cNvCxnSpPr/>
          <p:nvPr/>
        </p:nvCxnSpPr>
        <p:spPr bwMode="auto">
          <a:xfrm>
            <a:off x="1156991" y="4576796"/>
            <a:ext cx="0" cy="435563"/>
          </a:xfrm>
          <a:prstGeom prst="straightConnector1">
            <a:avLst/>
          </a:prstGeom>
          <a:solidFill>
            <a:schemeClr val="accent1"/>
          </a:solidFill>
          <a:ln w="47625" cap="flat" cmpd="sng" algn="ctr">
            <a:solidFill>
              <a:srgbClr val="0070C0">
                <a:alpha val="52000"/>
              </a:srgbClr>
            </a:solidFill>
            <a:prstDash val="solid"/>
            <a:round/>
            <a:headEnd type="triangle" w="med" len="med"/>
            <a:tailEnd type="triangle" w="med" len="med"/>
          </a:ln>
          <a:effectLst/>
        </p:spPr>
      </p:cxnSp>
      <p:sp>
        <p:nvSpPr>
          <p:cNvPr id="9" name="Textfeld 1"/>
          <p:cNvSpPr txBox="1"/>
          <p:nvPr/>
        </p:nvSpPr>
        <p:spPr>
          <a:xfrm>
            <a:off x="560513" y="5949280"/>
            <a:ext cx="3312368" cy="2270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AT" sz="1100" dirty="0"/>
              <a:t>Quelle: </a:t>
            </a:r>
            <a:r>
              <a:rPr lang="de-AT" sz="1100" dirty="0" smtClean="0"/>
              <a:t>International Transport Forum / OECD</a:t>
            </a:r>
            <a:endParaRPr lang="de-AT" sz="1100" dirty="0"/>
          </a:p>
        </p:txBody>
      </p:sp>
      <p:sp>
        <p:nvSpPr>
          <p:cNvPr id="11" name="Textfeld 1"/>
          <p:cNvSpPr txBox="1"/>
          <p:nvPr/>
        </p:nvSpPr>
        <p:spPr>
          <a:xfrm>
            <a:off x="5457056" y="5949280"/>
            <a:ext cx="3312368" cy="2270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AT" sz="1100" dirty="0"/>
              <a:t>Quelle: </a:t>
            </a:r>
            <a:r>
              <a:rPr lang="de-AT" sz="1100" dirty="0" err="1" smtClean="0"/>
              <a:t>Eurostat</a:t>
            </a:r>
            <a:r>
              <a:rPr lang="de-AT" sz="1100" dirty="0" smtClean="0"/>
              <a:t> 2015</a:t>
            </a:r>
            <a:endParaRPr lang="de-AT" sz="1100" dirty="0"/>
          </a:p>
        </p:txBody>
      </p:sp>
    </p:spTree>
    <p:extLst>
      <p:ext uri="{BB962C8B-B14F-4D97-AF65-F5344CB8AC3E}">
        <p14:creationId xmlns:p14="http://schemas.microsoft.com/office/powerpoint/2010/main" val="2557554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In Richtung Südosteuropa ist Bahnfahren keine Option.</a:t>
            </a:r>
            <a:endParaRPr lang="de-AT" dirty="0"/>
          </a:p>
        </p:txBody>
      </p:sp>
      <p:sp>
        <p:nvSpPr>
          <p:cNvPr id="4" name="Datumsplatzhalter 3"/>
          <p:cNvSpPr>
            <a:spLocks noGrp="1"/>
          </p:cNvSpPr>
          <p:nvPr>
            <p:ph type="dt" sz="half" idx="10"/>
          </p:nvPr>
        </p:nvSpPr>
        <p:spPr/>
        <p:txBody>
          <a:bodyPr/>
          <a:lstStyle/>
          <a:p>
            <a:pPr>
              <a:defRPr/>
            </a:pPr>
            <a:fld id="{D67F1C14-DDA5-4550-8A17-C6FBC35EACF9}" type="datetime1">
              <a:rPr lang="de-DE" smtClean="0"/>
              <a:pPr>
                <a:defRPr/>
              </a:pPr>
              <a:t>18.06.2015</a:t>
            </a:fld>
            <a:endParaRPr lang="de-DE" dirty="0"/>
          </a:p>
        </p:txBody>
      </p:sp>
      <p:sp>
        <p:nvSpPr>
          <p:cNvPr id="5" name="Foliennummernplatzhalter 4"/>
          <p:cNvSpPr>
            <a:spLocks noGrp="1"/>
          </p:cNvSpPr>
          <p:nvPr>
            <p:ph type="sldNum" sz="quarter" idx="11"/>
          </p:nvPr>
        </p:nvSpPr>
        <p:spPr/>
        <p:txBody>
          <a:bodyPr/>
          <a:lstStyle/>
          <a:p>
            <a:pPr>
              <a:defRPr/>
            </a:pPr>
            <a:fld id="{90B2643F-6615-40E6-B059-F8528F624253}" type="slidenum">
              <a:rPr lang="de-DE" smtClean="0"/>
              <a:pPr>
                <a:defRPr/>
              </a:pPr>
              <a:t>15</a:t>
            </a:fld>
            <a:endParaRPr lang="de-DE" sz="1300" dirty="0"/>
          </a:p>
        </p:txBody>
      </p:sp>
      <p:pic>
        <p:nvPicPr>
          <p:cNvPr id="6" name="Grafik 5"/>
          <p:cNvPicPr/>
          <p:nvPr/>
        </p:nvPicPr>
        <p:blipFill>
          <a:blip r:embed="rId2"/>
          <a:stretch>
            <a:fillRect/>
          </a:stretch>
        </p:blipFill>
        <p:spPr>
          <a:xfrm>
            <a:off x="1568624" y="1340768"/>
            <a:ext cx="5915025" cy="4619625"/>
          </a:xfrm>
          <a:prstGeom prst="rect">
            <a:avLst/>
          </a:prstGeom>
        </p:spPr>
      </p:pic>
      <p:sp>
        <p:nvSpPr>
          <p:cNvPr id="7" name="Textfeld 1"/>
          <p:cNvSpPr txBox="1">
            <a:spLocks noChangeArrowheads="1"/>
          </p:cNvSpPr>
          <p:nvPr/>
        </p:nvSpPr>
        <p:spPr bwMode="auto">
          <a:xfrm>
            <a:off x="920552" y="6093296"/>
            <a:ext cx="6960166" cy="23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88" tIns="41994" rIns="83988" bIns="41994">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de-AT" sz="1000" dirty="0"/>
              <a:t>Quelle</a:t>
            </a:r>
            <a:r>
              <a:rPr lang="de-AT" sz="1000" dirty="0" smtClean="0"/>
              <a:t>: </a:t>
            </a:r>
            <a:r>
              <a:rPr lang="en-GB" sz="1000" dirty="0"/>
              <a:t>Empty Pipes – Blog, </a:t>
            </a:r>
            <a:r>
              <a:rPr lang="en-GB" sz="1000" dirty="0" err="1"/>
              <a:t>Juni</a:t>
            </a:r>
            <a:r>
              <a:rPr lang="en-GB" sz="1000" dirty="0"/>
              <a:t> 2015 </a:t>
            </a:r>
            <a:r>
              <a:rPr lang="en-GB" sz="1000" u="sng" dirty="0">
                <a:hlinkClick r:id="rId3"/>
              </a:rPr>
              <a:t>http://</a:t>
            </a:r>
            <a:r>
              <a:rPr lang="en-GB" sz="1000" u="sng" dirty="0" err="1">
                <a:hlinkClick r:id="rId3"/>
              </a:rPr>
              <a:t>emptypipes.org</a:t>
            </a:r>
            <a:r>
              <a:rPr lang="en-GB" sz="1000" u="sng" dirty="0">
                <a:hlinkClick r:id="rId3"/>
              </a:rPr>
              <a:t>/</a:t>
            </a:r>
            <a:r>
              <a:rPr lang="en-GB" sz="1000" u="sng" dirty="0" err="1">
                <a:hlinkClick r:id="rId3"/>
              </a:rPr>
              <a:t>supp</a:t>
            </a:r>
            <a:r>
              <a:rPr lang="en-GB" sz="1000" u="sng" dirty="0">
                <a:hlinkClick r:id="rId3"/>
              </a:rPr>
              <a:t>/</a:t>
            </a:r>
            <a:r>
              <a:rPr lang="en-GB" sz="1000" u="sng" dirty="0" err="1">
                <a:hlinkClick r:id="rId3"/>
              </a:rPr>
              <a:t>isochrone_vienna</a:t>
            </a:r>
            <a:r>
              <a:rPr lang="en-GB" sz="1000" u="sng" dirty="0" smtClean="0">
                <a:hlinkClick r:id="rId3"/>
              </a:rPr>
              <a:t>/</a:t>
            </a:r>
            <a:r>
              <a:rPr lang="en-GB" sz="1000" u="sng" dirty="0" smtClean="0"/>
              <a:t> </a:t>
            </a:r>
            <a:endParaRPr lang="de-AT" sz="1000" dirty="0"/>
          </a:p>
        </p:txBody>
      </p:sp>
      <p:cxnSp>
        <p:nvCxnSpPr>
          <p:cNvPr id="9" name="Gerade Verbindung mit Pfeil 8"/>
          <p:cNvCxnSpPr/>
          <p:nvPr/>
        </p:nvCxnSpPr>
        <p:spPr bwMode="auto">
          <a:xfrm flipH="1" flipV="1">
            <a:off x="2072680" y="2276872"/>
            <a:ext cx="2453456" cy="1152128"/>
          </a:xfrm>
          <a:prstGeom prst="straightConnector1">
            <a:avLst/>
          </a:prstGeom>
          <a:solidFill>
            <a:schemeClr val="accent1"/>
          </a:solidFill>
          <a:ln w="44450" cap="flat" cmpd="sng" algn="ctr">
            <a:solidFill>
              <a:srgbClr val="FF0000"/>
            </a:solidFill>
            <a:prstDash val="solid"/>
            <a:round/>
            <a:headEnd type="none" w="med" len="med"/>
            <a:tailEnd type="arrow"/>
          </a:ln>
          <a:effectLst/>
        </p:spPr>
      </p:cxnSp>
      <p:cxnSp>
        <p:nvCxnSpPr>
          <p:cNvPr id="15" name="Gerade Verbindung mit Pfeil 14"/>
          <p:cNvCxnSpPr/>
          <p:nvPr/>
        </p:nvCxnSpPr>
        <p:spPr bwMode="auto">
          <a:xfrm flipH="1">
            <a:off x="4526136" y="3429000"/>
            <a:ext cx="1" cy="936104"/>
          </a:xfrm>
          <a:prstGeom prst="straightConnector1">
            <a:avLst/>
          </a:prstGeom>
          <a:solidFill>
            <a:schemeClr val="accent1"/>
          </a:solidFill>
          <a:ln w="444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85527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Personen- und Güterverkehr: Dichtes Schienennetz ist Voraussetzung für hohe Bahn-Transportleistung.</a:t>
            </a:r>
            <a:endParaRPr lang="de-AT" dirty="0"/>
          </a:p>
        </p:txBody>
      </p:sp>
      <p:sp>
        <p:nvSpPr>
          <p:cNvPr id="3" name="Foliennummernplatzhalter 2"/>
          <p:cNvSpPr>
            <a:spLocks noGrp="1"/>
          </p:cNvSpPr>
          <p:nvPr>
            <p:ph type="sldNum" sz="quarter" idx="12"/>
          </p:nvPr>
        </p:nvSpPr>
        <p:spPr/>
        <p:txBody>
          <a:bodyPr/>
          <a:lstStyle/>
          <a:p>
            <a:pPr>
              <a:defRPr/>
            </a:pPr>
            <a:fld id="{18AF2FDB-B714-45F6-A318-DECA2BE6E5FB}" type="slidenum">
              <a:rPr lang="de-DE" smtClean="0"/>
              <a:pPr>
                <a:defRPr/>
              </a:pPr>
              <a:t>16</a:t>
            </a:fld>
            <a:endParaRPr lang="de-DE"/>
          </a:p>
        </p:txBody>
      </p:sp>
      <p:sp>
        <p:nvSpPr>
          <p:cNvPr id="4" name="Datumsplatzhalter 3"/>
          <p:cNvSpPr>
            <a:spLocks noGrp="1"/>
          </p:cNvSpPr>
          <p:nvPr>
            <p:ph type="dt" sz="half" idx="18"/>
          </p:nvPr>
        </p:nvSpPr>
        <p:spPr/>
        <p:txBody>
          <a:bodyPr/>
          <a:lstStyle/>
          <a:p>
            <a:pPr>
              <a:defRPr/>
            </a:pPr>
            <a:r>
              <a:rPr lang="de-DE" smtClean="0"/>
              <a:t>June 2015</a:t>
            </a:r>
            <a:endParaRPr lang="de-DE" dirty="0"/>
          </a:p>
        </p:txBody>
      </p:sp>
      <p:graphicFrame>
        <p:nvGraphicFramePr>
          <p:cNvPr id="5" name="Diagramm 4"/>
          <p:cNvGraphicFramePr>
            <a:graphicFrameLocks/>
          </p:cNvGraphicFramePr>
          <p:nvPr>
            <p:extLst>
              <p:ext uri="{D42A27DB-BD31-4B8C-83A1-F6EECF244321}">
                <p14:modId xmlns:p14="http://schemas.microsoft.com/office/powerpoint/2010/main" val="2547396865"/>
              </p:ext>
            </p:extLst>
          </p:nvPr>
        </p:nvGraphicFramePr>
        <p:xfrm>
          <a:off x="992560" y="1772816"/>
          <a:ext cx="7512025"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1"/>
          <p:cNvSpPr txBox="1">
            <a:spLocks noChangeArrowheads="1"/>
          </p:cNvSpPr>
          <p:nvPr/>
        </p:nvSpPr>
        <p:spPr bwMode="auto">
          <a:xfrm>
            <a:off x="495412" y="6096663"/>
            <a:ext cx="5684430" cy="23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88" tIns="41994" rIns="83988" bIns="41994">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498677" indent="-498677"/>
            <a:r>
              <a:rPr lang="de-AT" sz="1000" dirty="0"/>
              <a:t>Quelle: </a:t>
            </a:r>
            <a:r>
              <a:rPr lang="de-AT" sz="1000" dirty="0" err="1" smtClean="0"/>
              <a:t>Eurostat</a:t>
            </a:r>
            <a:r>
              <a:rPr lang="de-AT" sz="1000" dirty="0" smtClean="0"/>
              <a:t>, </a:t>
            </a:r>
            <a:r>
              <a:rPr lang="de-AT" sz="1000" dirty="0" err="1" smtClean="0"/>
              <a:t>IRG-rail</a:t>
            </a:r>
            <a:r>
              <a:rPr lang="de-AT" sz="1000" dirty="0" smtClean="0"/>
              <a:t>, </a:t>
            </a:r>
            <a:r>
              <a:rPr lang="de-AT" sz="1000" dirty="0"/>
              <a:t>eigene Berechnungen</a:t>
            </a:r>
          </a:p>
        </p:txBody>
      </p:sp>
    </p:spTree>
    <p:extLst>
      <p:ext uri="{BB962C8B-B14F-4D97-AF65-F5344CB8AC3E}">
        <p14:creationId xmlns:p14="http://schemas.microsoft.com/office/powerpoint/2010/main" val="220252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189522" y="204088"/>
            <a:ext cx="8716227" cy="537755"/>
          </a:xfrm>
        </p:spPr>
        <p:txBody>
          <a:bodyPr/>
          <a:lstStyle/>
          <a:p>
            <a:r>
              <a:rPr lang="en-GB" altLang="de-DE" smtClean="0"/>
              <a:t>RCA runs in total about 1.700 trains per day and and around 1.350 trains in the wagonload network in Austria</a:t>
            </a:r>
          </a:p>
        </p:txBody>
      </p:sp>
      <p:pic>
        <p:nvPicPr>
          <p:cNvPr id="10243" name="Picture 10"/>
          <p:cNvPicPr>
            <a:picLocks noGrp="1" noChangeAspect="1" noChangeArrowheads="1"/>
          </p:cNvPicPr>
          <p:nvPr>
            <p:ph idx="1"/>
          </p:nvPr>
        </p:nvPicPr>
        <p:blipFill>
          <a:blip r:embed="rId15">
            <a:extLst>
              <a:ext uri="{28A0092B-C50C-407E-A947-70E740481C1C}">
                <a14:useLocalDpi xmlns:a14="http://schemas.microsoft.com/office/drawing/2010/main" val="0"/>
              </a:ext>
            </a:extLst>
          </a:blip>
          <a:srcRect/>
          <a:stretch>
            <a:fillRect/>
          </a:stretch>
        </p:blipFill>
        <p:spPr>
          <a:xfrm>
            <a:off x="1474055" y="1328191"/>
            <a:ext cx="8124850" cy="4337677"/>
          </a:xfrm>
          <a:solidFill>
            <a:schemeClr val="accent1"/>
          </a:solidFill>
        </p:spPr>
      </p:pic>
      <p:sp>
        <p:nvSpPr>
          <p:cNvPr id="10244" name="Foliennummernplatzhalter 7"/>
          <p:cNvSpPr>
            <a:spLocks noGrp="1"/>
          </p:cNvSpPr>
          <p:nvPr>
            <p:ph type="sldNum" sz="quarter" idx="10"/>
          </p:nvPr>
        </p:nvSpPr>
        <p:spPr>
          <a:xfrm>
            <a:off x="71949" y="6551869"/>
            <a:ext cx="389572" cy="2640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defRPr sz="1700">
                <a:solidFill>
                  <a:schemeClr val="tx1"/>
                </a:solidFill>
                <a:latin typeface="Arial" charset="0"/>
              </a:defRPr>
            </a:lvl1pPr>
            <a:lvl2pPr marL="794139" indent="-305438" eaLnBrk="0" hangingPunct="0">
              <a:defRPr sz="1700">
                <a:solidFill>
                  <a:schemeClr val="tx1"/>
                </a:solidFill>
                <a:latin typeface="Arial" charset="0"/>
              </a:defRPr>
            </a:lvl2pPr>
            <a:lvl3pPr marL="1221753" indent="-244351" eaLnBrk="0" hangingPunct="0">
              <a:defRPr sz="1700">
                <a:solidFill>
                  <a:schemeClr val="tx1"/>
                </a:solidFill>
                <a:latin typeface="Arial" charset="0"/>
              </a:defRPr>
            </a:lvl3pPr>
            <a:lvl4pPr marL="1710454" indent="-244351" eaLnBrk="0" hangingPunct="0">
              <a:defRPr sz="1700">
                <a:solidFill>
                  <a:schemeClr val="tx1"/>
                </a:solidFill>
                <a:latin typeface="Arial" charset="0"/>
              </a:defRPr>
            </a:lvl4pPr>
            <a:lvl5pPr marL="2199155" indent="-244351" eaLnBrk="0" hangingPunct="0">
              <a:defRPr sz="1700">
                <a:solidFill>
                  <a:schemeClr val="tx1"/>
                </a:solidFill>
                <a:latin typeface="Arial" charset="0"/>
              </a:defRPr>
            </a:lvl5pPr>
            <a:lvl6pPr marL="2687856" indent="-244351" algn="ctr" eaLnBrk="0" fontAlgn="base" hangingPunct="0">
              <a:spcBef>
                <a:spcPct val="0"/>
              </a:spcBef>
              <a:spcAft>
                <a:spcPct val="0"/>
              </a:spcAft>
              <a:defRPr sz="1700">
                <a:solidFill>
                  <a:schemeClr val="tx1"/>
                </a:solidFill>
                <a:latin typeface="Arial" charset="0"/>
              </a:defRPr>
            </a:lvl6pPr>
            <a:lvl7pPr marL="3176557" indent="-244351" algn="ctr" eaLnBrk="0" fontAlgn="base" hangingPunct="0">
              <a:spcBef>
                <a:spcPct val="0"/>
              </a:spcBef>
              <a:spcAft>
                <a:spcPct val="0"/>
              </a:spcAft>
              <a:defRPr sz="1700">
                <a:solidFill>
                  <a:schemeClr val="tx1"/>
                </a:solidFill>
                <a:latin typeface="Arial" charset="0"/>
              </a:defRPr>
            </a:lvl7pPr>
            <a:lvl8pPr marL="3665258" indent="-244351" algn="ctr" eaLnBrk="0" fontAlgn="base" hangingPunct="0">
              <a:spcBef>
                <a:spcPct val="0"/>
              </a:spcBef>
              <a:spcAft>
                <a:spcPct val="0"/>
              </a:spcAft>
              <a:defRPr sz="1700">
                <a:solidFill>
                  <a:schemeClr val="tx1"/>
                </a:solidFill>
                <a:latin typeface="Arial" charset="0"/>
              </a:defRPr>
            </a:lvl8pPr>
            <a:lvl9pPr marL="4153959" indent="-244351" algn="ctr" eaLnBrk="0" fontAlgn="base" hangingPunct="0">
              <a:spcBef>
                <a:spcPct val="0"/>
              </a:spcBef>
              <a:spcAft>
                <a:spcPct val="0"/>
              </a:spcAft>
              <a:defRPr sz="1700">
                <a:solidFill>
                  <a:schemeClr val="tx1"/>
                </a:solidFill>
                <a:latin typeface="Arial" charset="0"/>
              </a:defRPr>
            </a:lvl9pPr>
          </a:lstStyle>
          <a:p>
            <a:pPr eaLnBrk="1" hangingPunct="1"/>
            <a:fld id="{941D3FF5-ADB1-4719-9A0C-AFDEF0053A37}" type="slidenum">
              <a:rPr lang="de-DE" altLang="de-DE" sz="1300">
                <a:solidFill>
                  <a:srgbClr val="C0C0C0"/>
                </a:solidFill>
              </a:rPr>
              <a:pPr eaLnBrk="1" hangingPunct="1"/>
              <a:t>17</a:t>
            </a:fld>
            <a:endParaRPr lang="de-DE" altLang="de-DE" sz="1300">
              <a:solidFill>
                <a:srgbClr val="C0C0C0"/>
              </a:solidFill>
            </a:endParaRPr>
          </a:p>
        </p:txBody>
      </p:sp>
      <p:sp>
        <p:nvSpPr>
          <p:cNvPr id="10245" name="Ellipse 1"/>
          <p:cNvSpPr>
            <a:spLocks noChangeArrowheads="1"/>
          </p:cNvSpPr>
          <p:nvPr/>
        </p:nvSpPr>
        <p:spPr bwMode="auto">
          <a:xfrm>
            <a:off x="487842" y="6018972"/>
            <a:ext cx="131613" cy="150637"/>
          </a:xfrm>
          <a:prstGeom prst="ellips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36" tIns="45718" rIns="91436" bIns="45718"/>
          <a:lstStyle>
            <a:lvl1pPr defTabSz="854075" eaLnBrk="0" hangingPunct="0">
              <a:defRPr sz="1600">
                <a:solidFill>
                  <a:schemeClr val="tx1"/>
                </a:solidFill>
                <a:latin typeface="Arial" charset="0"/>
              </a:defRPr>
            </a:lvl1pPr>
            <a:lvl2pPr marL="742950" indent="-285750" defTabSz="854075" eaLnBrk="0" hangingPunct="0">
              <a:defRPr sz="1600">
                <a:solidFill>
                  <a:schemeClr val="tx1"/>
                </a:solidFill>
                <a:latin typeface="Arial" charset="0"/>
              </a:defRPr>
            </a:lvl2pPr>
            <a:lvl3pPr marL="1143000" indent="-228600" defTabSz="854075" eaLnBrk="0" hangingPunct="0">
              <a:defRPr sz="1600">
                <a:solidFill>
                  <a:schemeClr val="tx1"/>
                </a:solidFill>
                <a:latin typeface="Arial" charset="0"/>
              </a:defRPr>
            </a:lvl3pPr>
            <a:lvl4pPr marL="1600200" indent="-228600" defTabSz="854075" eaLnBrk="0" hangingPunct="0">
              <a:defRPr sz="1600">
                <a:solidFill>
                  <a:schemeClr val="tx1"/>
                </a:solidFill>
                <a:latin typeface="Arial" charset="0"/>
              </a:defRPr>
            </a:lvl4pPr>
            <a:lvl5pPr marL="2057400" indent="-228600" defTabSz="854075" eaLnBrk="0" hangingPunct="0">
              <a:defRPr sz="1600">
                <a:solidFill>
                  <a:schemeClr val="tx1"/>
                </a:solidFill>
                <a:latin typeface="Arial" charset="0"/>
              </a:defRPr>
            </a:lvl5pPr>
            <a:lvl6pPr marL="2514600" indent="-228600" algn="ctr" defTabSz="854075" eaLnBrk="0" fontAlgn="base" hangingPunct="0">
              <a:spcBef>
                <a:spcPct val="0"/>
              </a:spcBef>
              <a:spcAft>
                <a:spcPct val="0"/>
              </a:spcAft>
              <a:defRPr sz="1600">
                <a:solidFill>
                  <a:schemeClr val="tx1"/>
                </a:solidFill>
                <a:latin typeface="Arial" charset="0"/>
              </a:defRPr>
            </a:lvl6pPr>
            <a:lvl7pPr marL="2971800" indent="-228600" algn="ctr" defTabSz="854075" eaLnBrk="0" fontAlgn="base" hangingPunct="0">
              <a:spcBef>
                <a:spcPct val="0"/>
              </a:spcBef>
              <a:spcAft>
                <a:spcPct val="0"/>
              </a:spcAft>
              <a:defRPr sz="1600">
                <a:solidFill>
                  <a:schemeClr val="tx1"/>
                </a:solidFill>
                <a:latin typeface="Arial" charset="0"/>
              </a:defRPr>
            </a:lvl7pPr>
            <a:lvl8pPr marL="3429000" indent="-228600" algn="ctr" defTabSz="854075" eaLnBrk="0" fontAlgn="base" hangingPunct="0">
              <a:spcBef>
                <a:spcPct val="0"/>
              </a:spcBef>
              <a:spcAft>
                <a:spcPct val="0"/>
              </a:spcAft>
              <a:defRPr sz="1600">
                <a:solidFill>
                  <a:schemeClr val="tx1"/>
                </a:solidFill>
                <a:latin typeface="Arial" charset="0"/>
              </a:defRPr>
            </a:lvl8pPr>
            <a:lvl9pPr marL="3886200" indent="-228600" algn="ctr" defTabSz="854075" eaLnBrk="0" fontAlgn="base" hangingPunct="0">
              <a:spcBef>
                <a:spcPct val="0"/>
              </a:spcBef>
              <a:spcAft>
                <a:spcPct val="0"/>
              </a:spcAft>
              <a:defRPr sz="1600">
                <a:solidFill>
                  <a:schemeClr val="tx1"/>
                </a:solidFill>
                <a:latin typeface="Arial" charset="0"/>
              </a:defRPr>
            </a:lvl9pPr>
          </a:lstStyle>
          <a:p>
            <a:pPr algn="l"/>
            <a:endParaRPr lang="de-AT" altLang="de-DE" sz="2400">
              <a:ea typeface="ＭＳ Ｐゴシック" pitchFamily="34" charset="-128"/>
            </a:endParaRPr>
          </a:p>
        </p:txBody>
      </p:sp>
      <p:sp>
        <p:nvSpPr>
          <p:cNvPr id="10246" name="Gleichschenkliges Dreieck 14"/>
          <p:cNvSpPr>
            <a:spLocks noChangeArrowheads="1"/>
          </p:cNvSpPr>
          <p:nvPr/>
        </p:nvSpPr>
        <p:spPr bwMode="auto">
          <a:xfrm>
            <a:off x="1863627" y="3245969"/>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47" name="Gleichschenkliges Dreieck 15"/>
          <p:cNvSpPr>
            <a:spLocks noChangeArrowheads="1"/>
          </p:cNvSpPr>
          <p:nvPr/>
        </p:nvSpPr>
        <p:spPr bwMode="auto">
          <a:xfrm>
            <a:off x="1705693" y="3566679"/>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48" name="Gleichschenkliges Dreieck 16"/>
          <p:cNvSpPr>
            <a:spLocks noChangeArrowheads="1"/>
          </p:cNvSpPr>
          <p:nvPr/>
        </p:nvSpPr>
        <p:spPr bwMode="auto">
          <a:xfrm>
            <a:off x="1905743" y="3770767"/>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49" name="Gleichschenkliges Dreieck 17"/>
          <p:cNvSpPr>
            <a:spLocks noChangeArrowheads="1"/>
          </p:cNvSpPr>
          <p:nvPr/>
        </p:nvSpPr>
        <p:spPr bwMode="auto">
          <a:xfrm>
            <a:off x="2653299" y="3829078"/>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50" name="Gleichschenkliges Dreieck 18"/>
          <p:cNvSpPr>
            <a:spLocks noChangeArrowheads="1"/>
          </p:cNvSpPr>
          <p:nvPr/>
        </p:nvSpPr>
        <p:spPr bwMode="auto">
          <a:xfrm>
            <a:off x="5275011" y="3867951"/>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51" name="Gleichschenkliges Dreieck 19"/>
          <p:cNvSpPr>
            <a:spLocks noChangeArrowheads="1"/>
          </p:cNvSpPr>
          <p:nvPr/>
        </p:nvSpPr>
        <p:spPr bwMode="auto">
          <a:xfrm>
            <a:off x="6970174" y="4645429"/>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52" name="Gleichschenkliges Dreieck 20"/>
          <p:cNvSpPr>
            <a:spLocks noChangeArrowheads="1"/>
          </p:cNvSpPr>
          <p:nvPr/>
        </p:nvSpPr>
        <p:spPr bwMode="auto">
          <a:xfrm>
            <a:off x="6875414" y="4742614"/>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53" name="Gleichschenkliges Dreieck 21"/>
          <p:cNvSpPr>
            <a:spLocks noChangeArrowheads="1"/>
          </p:cNvSpPr>
          <p:nvPr/>
        </p:nvSpPr>
        <p:spPr bwMode="auto">
          <a:xfrm>
            <a:off x="6759595" y="4227535"/>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54" name="Gleichschenkliges Dreieck 22"/>
          <p:cNvSpPr>
            <a:spLocks noChangeArrowheads="1"/>
          </p:cNvSpPr>
          <p:nvPr/>
        </p:nvSpPr>
        <p:spPr bwMode="auto">
          <a:xfrm>
            <a:off x="7033348" y="4149787"/>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55" name="Gleichschenkliges Dreieck 23"/>
          <p:cNvSpPr>
            <a:spLocks noChangeArrowheads="1"/>
          </p:cNvSpPr>
          <p:nvPr/>
        </p:nvSpPr>
        <p:spPr bwMode="auto">
          <a:xfrm>
            <a:off x="6938587" y="3877670"/>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56" name="Gleichschenkliges Dreieck 25"/>
          <p:cNvSpPr>
            <a:spLocks noChangeArrowheads="1"/>
          </p:cNvSpPr>
          <p:nvPr/>
        </p:nvSpPr>
        <p:spPr bwMode="auto">
          <a:xfrm>
            <a:off x="8486345" y="3313999"/>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57" name="Gleichschenkliges Dreieck 26"/>
          <p:cNvSpPr>
            <a:spLocks noChangeArrowheads="1"/>
          </p:cNvSpPr>
          <p:nvPr/>
        </p:nvSpPr>
        <p:spPr bwMode="auto">
          <a:xfrm>
            <a:off x="7138638" y="2672580"/>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58" name="Gleichschenkliges Dreieck 27"/>
          <p:cNvSpPr>
            <a:spLocks noChangeArrowheads="1"/>
          </p:cNvSpPr>
          <p:nvPr/>
        </p:nvSpPr>
        <p:spPr bwMode="auto">
          <a:xfrm>
            <a:off x="7907252" y="2342152"/>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59" name="Gleichschenkliges Dreieck 28"/>
          <p:cNvSpPr>
            <a:spLocks noChangeArrowheads="1"/>
          </p:cNvSpPr>
          <p:nvPr/>
        </p:nvSpPr>
        <p:spPr bwMode="auto">
          <a:xfrm>
            <a:off x="7907252" y="2662861"/>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60" name="Gleichschenkliges Dreieck 29"/>
          <p:cNvSpPr>
            <a:spLocks noChangeArrowheads="1"/>
          </p:cNvSpPr>
          <p:nvPr/>
        </p:nvSpPr>
        <p:spPr bwMode="auto">
          <a:xfrm>
            <a:off x="7296572" y="1661859"/>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61" name="Gleichschenkliges Dreieck 30"/>
          <p:cNvSpPr>
            <a:spLocks noChangeArrowheads="1"/>
          </p:cNvSpPr>
          <p:nvPr/>
        </p:nvSpPr>
        <p:spPr bwMode="auto">
          <a:xfrm>
            <a:off x="7612441" y="1739607"/>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62" name="Gleichschenkliges Dreieck 31"/>
          <p:cNvSpPr>
            <a:spLocks noChangeArrowheads="1"/>
          </p:cNvSpPr>
          <p:nvPr/>
        </p:nvSpPr>
        <p:spPr bwMode="auto">
          <a:xfrm>
            <a:off x="8054658" y="1846510"/>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63" name="Gleichschenkliges Dreieck 32"/>
          <p:cNvSpPr>
            <a:spLocks noChangeArrowheads="1"/>
          </p:cNvSpPr>
          <p:nvPr/>
        </p:nvSpPr>
        <p:spPr bwMode="auto">
          <a:xfrm>
            <a:off x="8223121" y="2458773"/>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64" name="Gleichschenkliges Dreieck 33"/>
          <p:cNvSpPr>
            <a:spLocks noChangeArrowheads="1"/>
          </p:cNvSpPr>
          <p:nvPr/>
        </p:nvSpPr>
        <p:spPr bwMode="auto">
          <a:xfrm>
            <a:off x="5348714" y="2342152"/>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65" name="Gleichschenkliges Dreieck 34"/>
          <p:cNvSpPr>
            <a:spLocks noChangeArrowheads="1"/>
          </p:cNvSpPr>
          <p:nvPr/>
        </p:nvSpPr>
        <p:spPr bwMode="auto">
          <a:xfrm>
            <a:off x="6749066" y="2517084"/>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66" name="Gleichschenkliges Dreieck 35"/>
          <p:cNvSpPr>
            <a:spLocks noChangeArrowheads="1"/>
          </p:cNvSpPr>
          <p:nvPr/>
        </p:nvSpPr>
        <p:spPr bwMode="auto">
          <a:xfrm>
            <a:off x="6938587" y="2565676"/>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67" name="Gleichschenkliges Dreieck 36"/>
          <p:cNvSpPr>
            <a:spLocks noChangeArrowheads="1"/>
          </p:cNvSpPr>
          <p:nvPr/>
        </p:nvSpPr>
        <p:spPr bwMode="auto">
          <a:xfrm>
            <a:off x="6043626" y="2798920"/>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10268" name="McK Subtitle"/>
          <p:cNvSpPr txBox="1">
            <a:spLocks noChangeArrowheads="1"/>
          </p:cNvSpPr>
          <p:nvPr>
            <p:custDataLst>
              <p:tags r:id="rId1"/>
            </p:custDataLst>
          </p:nvPr>
        </p:nvSpPr>
        <p:spPr bwMode="gray">
          <a:xfrm>
            <a:off x="194786" y="775858"/>
            <a:ext cx="8274010" cy="25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2175" eaLnBrk="0" hangingPunct="0">
              <a:defRPr sz="1600">
                <a:solidFill>
                  <a:schemeClr val="tx1"/>
                </a:solidFill>
                <a:latin typeface="Arial" charset="0"/>
              </a:defRPr>
            </a:lvl1pPr>
            <a:lvl2pPr marL="742950" indent="-28575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algn="l" eaLnBrk="1" hangingPunct="1"/>
            <a:r>
              <a:rPr lang="en-US" altLang="de-DE" b="1">
                <a:solidFill>
                  <a:srgbClr val="676767"/>
                </a:solidFill>
              </a:rPr>
              <a:t>WAGONLOAD NETWORK IN AUSTRIA</a:t>
            </a:r>
          </a:p>
        </p:txBody>
      </p:sp>
      <p:grpSp>
        <p:nvGrpSpPr>
          <p:cNvPr id="10269" name="Gruppieren 36"/>
          <p:cNvGrpSpPr>
            <a:grpSpLocks/>
          </p:cNvGrpSpPr>
          <p:nvPr/>
        </p:nvGrpSpPr>
        <p:grpSpPr bwMode="auto">
          <a:xfrm>
            <a:off x="468539" y="1256923"/>
            <a:ext cx="3720234" cy="2058696"/>
            <a:chOff x="5308979" y="1504950"/>
            <a:chExt cx="3365121" cy="2017301"/>
          </a:xfrm>
        </p:grpSpPr>
        <p:sp>
          <p:nvSpPr>
            <p:cNvPr id="10280" name="Rectangle 24"/>
            <p:cNvSpPr>
              <a:spLocks noChangeArrowheads="1"/>
            </p:cNvSpPr>
            <p:nvPr>
              <p:custDataLst>
                <p:tags r:id="rId8"/>
              </p:custDataLst>
            </p:nvPr>
          </p:nvSpPr>
          <p:spPr bwMode="gray">
            <a:xfrm>
              <a:off x="5308979" y="1504951"/>
              <a:ext cx="3365121" cy="1802606"/>
            </a:xfrm>
            <a:prstGeom prst="rect">
              <a:avLst/>
            </a:prstGeom>
            <a:solidFill>
              <a:schemeClr val="accent1"/>
            </a:solidFill>
            <a:ln w="19050" algn="ctr">
              <a:solidFill>
                <a:schemeClr val="tx2"/>
              </a:solidFill>
              <a:miter lim="800000"/>
              <a:headEnd/>
              <a:tailEnd/>
            </a:ln>
          </p:spPr>
          <p:txBody>
            <a:bodyPr wrap="none" lIns="91303" tIns="45652" rIns="91303" bIns="45652"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fr-FR" altLang="de-DE" sz="1500">
                <a:solidFill>
                  <a:srgbClr val="000000"/>
                </a:solidFill>
              </a:endParaRPr>
            </a:p>
          </p:txBody>
        </p:sp>
        <p:sp>
          <p:nvSpPr>
            <p:cNvPr id="10281" name="Rectangle 25"/>
            <p:cNvSpPr>
              <a:spLocks noChangeArrowheads="1"/>
            </p:cNvSpPr>
            <p:nvPr>
              <p:custDataLst>
                <p:tags r:id="rId9"/>
              </p:custDataLst>
            </p:nvPr>
          </p:nvSpPr>
          <p:spPr bwMode="gray">
            <a:xfrm>
              <a:off x="5308979" y="1504950"/>
              <a:ext cx="3365121" cy="363538"/>
            </a:xfrm>
            <a:prstGeom prst="rect">
              <a:avLst/>
            </a:prstGeom>
            <a:solidFill>
              <a:schemeClr val="tx2"/>
            </a:solidFill>
            <a:ln w="19050" algn="ctr">
              <a:solidFill>
                <a:schemeClr val="tx2"/>
              </a:solidFill>
              <a:miter lim="800000"/>
              <a:headEnd/>
              <a:tailEnd/>
            </a:ln>
          </p:spPr>
          <p:txBody>
            <a:bodyPr wrap="none" lIns="91303" tIns="45652" rIns="91303" bIns="45652"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fr-FR" altLang="de-DE" sz="1500">
                <a:solidFill>
                  <a:srgbClr val="000000"/>
                </a:solidFill>
              </a:endParaRPr>
            </a:p>
          </p:txBody>
        </p:sp>
        <p:sp>
          <p:nvSpPr>
            <p:cNvPr id="10282" name="Rectangle 26"/>
            <p:cNvSpPr>
              <a:spLocks noChangeArrowheads="1"/>
            </p:cNvSpPr>
            <p:nvPr>
              <p:custDataLst>
                <p:tags r:id="rId10"/>
              </p:custDataLst>
            </p:nvPr>
          </p:nvSpPr>
          <p:spPr bwMode="gray">
            <a:xfrm>
              <a:off x="5388186" y="1575451"/>
              <a:ext cx="3269231"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92175" eaLnBrk="0" hangingPunct="0">
                <a:defRPr sz="1600">
                  <a:solidFill>
                    <a:schemeClr val="tx1"/>
                  </a:solidFill>
                  <a:latin typeface="Arial" charset="0"/>
                </a:defRPr>
              </a:lvl1pPr>
              <a:lvl2pPr marL="742950" indent="-28575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algn="l" eaLnBrk="1" hangingPunct="1">
                <a:lnSpc>
                  <a:spcPct val="90000"/>
                </a:lnSpc>
                <a:buSzPct val="120000"/>
              </a:pPr>
              <a:r>
                <a:rPr lang="en-US" altLang="de-DE" b="1">
                  <a:solidFill>
                    <a:srgbClr val="FFFFFF"/>
                  </a:solidFill>
                </a:rPr>
                <a:t>Network – Trains per day</a:t>
              </a:r>
            </a:p>
          </p:txBody>
        </p:sp>
        <p:sp>
          <p:nvSpPr>
            <p:cNvPr id="10283" name="Rectangle 27"/>
            <p:cNvSpPr>
              <a:spLocks noChangeArrowheads="1"/>
            </p:cNvSpPr>
            <p:nvPr>
              <p:custDataLst>
                <p:tags r:id="rId11"/>
              </p:custDataLst>
            </p:nvPr>
          </p:nvSpPr>
          <p:spPr bwMode="gray">
            <a:xfrm>
              <a:off x="5386811" y="1920875"/>
              <a:ext cx="3274590" cy="7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2175" eaLnBrk="0" hangingPunct="0">
                <a:defRPr sz="1600">
                  <a:solidFill>
                    <a:schemeClr val="tx1"/>
                  </a:solidFill>
                  <a:latin typeface="Arial" charset="0"/>
                </a:defRPr>
              </a:lvl1pPr>
              <a:lvl2pPr marL="742950" indent="-28575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algn="l" eaLnBrk="1" hangingPunct="1">
                <a:lnSpc>
                  <a:spcPct val="90000"/>
                </a:lnSpc>
                <a:spcBef>
                  <a:spcPct val="20000"/>
                </a:spcBef>
                <a:buSzPct val="120000"/>
              </a:pPr>
              <a:r>
                <a:rPr lang="en-US" altLang="de-DE" b="1">
                  <a:solidFill>
                    <a:srgbClr val="000000"/>
                  </a:solidFill>
                </a:rPr>
                <a:t>Wagonload</a:t>
              </a:r>
              <a:r>
                <a:rPr lang="en-US" altLang="de-DE">
                  <a:solidFill>
                    <a:srgbClr val="000000"/>
                  </a:solidFill>
                </a:rPr>
                <a:t> </a:t>
              </a:r>
            </a:p>
            <a:p>
              <a:pPr algn="l" eaLnBrk="1" hangingPunct="1">
                <a:lnSpc>
                  <a:spcPct val="90000"/>
                </a:lnSpc>
                <a:spcBef>
                  <a:spcPct val="20000"/>
                </a:spcBef>
                <a:buSzPct val="120000"/>
              </a:pPr>
              <a:r>
                <a:rPr lang="en-US" altLang="de-DE">
                  <a:solidFill>
                    <a:srgbClr val="000000"/>
                  </a:solidFill>
                </a:rPr>
                <a:t>Primary network	     </a:t>
              </a:r>
              <a:r>
                <a:rPr lang="en-US" altLang="de-DE"/>
                <a:t> ~    350</a:t>
              </a:r>
            </a:p>
            <a:p>
              <a:pPr algn="l" eaLnBrk="1" hangingPunct="1">
                <a:lnSpc>
                  <a:spcPct val="90000"/>
                </a:lnSpc>
                <a:spcBef>
                  <a:spcPct val="20000"/>
                </a:spcBef>
                <a:buSzPct val="120000"/>
              </a:pPr>
              <a:r>
                <a:rPr lang="en-US" altLang="de-DE">
                  <a:solidFill>
                    <a:srgbClr val="000000"/>
                  </a:solidFill>
                </a:rPr>
                <a:t>Secondary network</a:t>
              </a:r>
              <a:r>
                <a:rPr lang="en-US" altLang="de-DE"/>
                <a:t>       ~ 1.000 </a:t>
              </a:r>
              <a:r>
                <a:rPr lang="en-US" altLang="de-DE">
                  <a:solidFill>
                    <a:srgbClr val="000000"/>
                  </a:solidFill>
                </a:rPr>
                <a:t>	</a:t>
              </a:r>
            </a:p>
          </p:txBody>
        </p:sp>
        <p:sp>
          <p:nvSpPr>
            <p:cNvPr id="10284" name="Rectangle 27"/>
            <p:cNvSpPr>
              <a:spLocks noChangeArrowheads="1"/>
            </p:cNvSpPr>
            <p:nvPr>
              <p:custDataLst>
                <p:tags r:id="rId12"/>
              </p:custDataLst>
            </p:nvPr>
          </p:nvSpPr>
          <p:spPr bwMode="gray">
            <a:xfrm>
              <a:off x="5390867" y="2758965"/>
              <a:ext cx="3274590" cy="76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2175" eaLnBrk="0" hangingPunct="0">
                <a:defRPr sz="1600">
                  <a:solidFill>
                    <a:schemeClr val="tx1"/>
                  </a:solidFill>
                  <a:latin typeface="Arial" charset="0"/>
                </a:defRPr>
              </a:lvl1pPr>
              <a:lvl2pPr marL="742950" indent="-28575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algn="l" eaLnBrk="1" hangingPunct="1">
                <a:lnSpc>
                  <a:spcPct val="90000"/>
                </a:lnSpc>
                <a:spcBef>
                  <a:spcPct val="20000"/>
                </a:spcBef>
                <a:buSzPct val="120000"/>
              </a:pPr>
              <a:r>
                <a:rPr lang="en-US" altLang="de-DE" b="1">
                  <a:solidFill>
                    <a:srgbClr val="000000"/>
                  </a:solidFill>
                </a:rPr>
                <a:t>Blocktrain</a:t>
              </a:r>
              <a:r>
                <a:rPr lang="en-US" altLang="de-DE">
                  <a:solidFill>
                    <a:srgbClr val="000000"/>
                  </a:solidFill>
                </a:rPr>
                <a:t> </a:t>
              </a:r>
            </a:p>
            <a:p>
              <a:pPr algn="l" eaLnBrk="1" hangingPunct="1">
                <a:lnSpc>
                  <a:spcPct val="90000"/>
                </a:lnSpc>
                <a:spcBef>
                  <a:spcPct val="20000"/>
                </a:spcBef>
                <a:buSzPct val="120000"/>
              </a:pPr>
              <a:r>
                <a:rPr lang="en-US" altLang="de-DE">
                  <a:solidFill>
                    <a:srgbClr val="000000"/>
                  </a:solidFill>
                </a:rPr>
                <a:t>Blocktrains	     </a:t>
              </a:r>
              <a:r>
                <a:rPr lang="en-US" altLang="de-DE"/>
                <a:t> ~    300</a:t>
              </a:r>
            </a:p>
            <a:p>
              <a:pPr algn="l" eaLnBrk="1" hangingPunct="1">
                <a:lnSpc>
                  <a:spcPct val="90000"/>
                </a:lnSpc>
                <a:spcBef>
                  <a:spcPct val="20000"/>
                </a:spcBef>
                <a:buSzPct val="120000"/>
              </a:pPr>
              <a:r>
                <a:rPr lang="en-US" altLang="de-DE">
                  <a:solidFill>
                    <a:srgbClr val="000000"/>
                  </a:solidFill>
                </a:rPr>
                <a:t>	</a:t>
              </a:r>
            </a:p>
          </p:txBody>
        </p:sp>
      </p:grpSp>
      <p:sp>
        <p:nvSpPr>
          <p:cNvPr id="10270" name="Rectangle 24"/>
          <p:cNvSpPr>
            <a:spLocks noChangeArrowheads="1"/>
          </p:cNvSpPr>
          <p:nvPr>
            <p:custDataLst>
              <p:tags r:id="rId2"/>
            </p:custDataLst>
          </p:nvPr>
        </p:nvSpPr>
        <p:spPr bwMode="gray">
          <a:xfrm>
            <a:off x="524694" y="4760431"/>
            <a:ext cx="3700930" cy="1430234"/>
          </a:xfrm>
          <a:prstGeom prst="rect">
            <a:avLst/>
          </a:prstGeom>
          <a:solidFill>
            <a:schemeClr val="accent1"/>
          </a:solidFill>
          <a:ln w="19050" algn="ctr">
            <a:solidFill>
              <a:schemeClr val="tx2"/>
            </a:solidFill>
            <a:miter lim="800000"/>
            <a:headEnd/>
            <a:tailEnd/>
          </a:ln>
        </p:spPr>
        <p:txBody>
          <a:bodyPr wrap="none" lIns="97594" tIns="48797" rIns="97594" bIns="48797"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fr-FR" altLang="de-DE" sz="1500">
              <a:solidFill>
                <a:srgbClr val="000000"/>
              </a:solidFill>
            </a:endParaRPr>
          </a:p>
        </p:txBody>
      </p:sp>
      <p:sp>
        <p:nvSpPr>
          <p:cNvPr id="10271" name="Rectangle 25"/>
          <p:cNvSpPr>
            <a:spLocks noChangeArrowheads="1"/>
          </p:cNvSpPr>
          <p:nvPr>
            <p:custDataLst>
              <p:tags r:id="rId3"/>
            </p:custDataLst>
          </p:nvPr>
        </p:nvSpPr>
        <p:spPr bwMode="gray">
          <a:xfrm>
            <a:off x="524694" y="4760431"/>
            <a:ext cx="3720234" cy="370921"/>
          </a:xfrm>
          <a:prstGeom prst="rect">
            <a:avLst/>
          </a:prstGeom>
          <a:solidFill>
            <a:schemeClr val="tx2"/>
          </a:solidFill>
          <a:ln w="19050" algn="ctr">
            <a:solidFill>
              <a:schemeClr val="tx2"/>
            </a:solidFill>
            <a:miter lim="800000"/>
            <a:headEnd/>
            <a:tailEnd/>
          </a:ln>
        </p:spPr>
        <p:txBody>
          <a:bodyPr wrap="none" lIns="97594" tIns="48797" rIns="97594" bIns="48797"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fr-FR" altLang="de-DE" sz="1500">
              <a:solidFill>
                <a:srgbClr val="000000"/>
              </a:solidFill>
            </a:endParaRPr>
          </a:p>
        </p:txBody>
      </p:sp>
      <p:sp>
        <p:nvSpPr>
          <p:cNvPr id="10272" name="Rectangle 26"/>
          <p:cNvSpPr>
            <a:spLocks noChangeArrowheads="1"/>
          </p:cNvSpPr>
          <p:nvPr>
            <p:custDataLst>
              <p:tags r:id="rId4"/>
            </p:custDataLst>
          </p:nvPr>
        </p:nvSpPr>
        <p:spPr bwMode="gray">
          <a:xfrm>
            <a:off x="612435" y="4831700"/>
            <a:ext cx="3613189" cy="22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92175" eaLnBrk="0" hangingPunct="0">
              <a:defRPr sz="1600">
                <a:solidFill>
                  <a:schemeClr val="tx1"/>
                </a:solidFill>
                <a:latin typeface="Arial" charset="0"/>
              </a:defRPr>
            </a:lvl1pPr>
            <a:lvl2pPr marL="742950" indent="-28575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algn="l" eaLnBrk="1" hangingPunct="1">
              <a:lnSpc>
                <a:spcPct val="90000"/>
              </a:lnSpc>
              <a:buSzPct val="120000"/>
            </a:pPr>
            <a:r>
              <a:rPr lang="en-US" altLang="de-DE" b="1">
                <a:solidFill>
                  <a:srgbClr val="FFFFFF"/>
                </a:solidFill>
              </a:rPr>
              <a:t>Network – Infrastructure</a:t>
            </a:r>
          </a:p>
        </p:txBody>
      </p:sp>
      <p:sp>
        <p:nvSpPr>
          <p:cNvPr id="10273" name="Rectangle 27"/>
          <p:cNvSpPr>
            <a:spLocks noChangeArrowheads="1"/>
          </p:cNvSpPr>
          <p:nvPr>
            <p:custDataLst>
              <p:tags r:id="rId5"/>
            </p:custDataLst>
          </p:nvPr>
        </p:nvSpPr>
        <p:spPr bwMode="gray">
          <a:xfrm>
            <a:off x="1281024" y="5184804"/>
            <a:ext cx="2949865" cy="77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2175" eaLnBrk="0" hangingPunct="0">
              <a:defRPr sz="1600">
                <a:solidFill>
                  <a:schemeClr val="tx1"/>
                </a:solidFill>
                <a:latin typeface="Arial" charset="0"/>
              </a:defRPr>
            </a:lvl1pPr>
            <a:lvl2pPr marL="742950" indent="-28575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algn="l" eaLnBrk="1" hangingPunct="1">
              <a:lnSpc>
                <a:spcPct val="90000"/>
              </a:lnSpc>
              <a:spcBef>
                <a:spcPct val="20000"/>
              </a:spcBef>
              <a:buSzPct val="120000"/>
            </a:pPr>
            <a:r>
              <a:rPr lang="en-US" altLang="de-DE">
                <a:solidFill>
                  <a:srgbClr val="000000"/>
                </a:solidFill>
              </a:rPr>
              <a:t>589 loading points</a:t>
            </a:r>
            <a:endParaRPr lang="en-US" altLang="de-DE"/>
          </a:p>
          <a:p>
            <a:pPr algn="l" eaLnBrk="1" hangingPunct="1">
              <a:lnSpc>
                <a:spcPct val="90000"/>
              </a:lnSpc>
              <a:spcBef>
                <a:spcPct val="20000"/>
              </a:spcBef>
              <a:buSzPct val="120000"/>
            </a:pPr>
            <a:r>
              <a:rPr lang="en-US" altLang="de-DE">
                <a:solidFill>
                  <a:srgbClr val="000000"/>
                </a:solidFill>
              </a:rPr>
              <a:t>  22 minor marshaling yards</a:t>
            </a:r>
          </a:p>
          <a:p>
            <a:pPr algn="l" eaLnBrk="1" hangingPunct="1">
              <a:lnSpc>
                <a:spcPct val="90000"/>
              </a:lnSpc>
              <a:spcBef>
                <a:spcPct val="20000"/>
              </a:spcBef>
              <a:buSzPct val="120000"/>
            </a:pPr>
            <a:r>
              <a:rPr lang="en-US" altLang="de-DE">
                <a:solidFill>
                  <a:srgbClr val="000000"/>
                </a:solidFill>
              </a:rPr>
              <a:t>    8 major marshaling yards</a:t>
            </a:r>
          </a:p>
        </p:txBody>
      </p:sp>
      <p:sp>
        <p:nvSpPr>
          <p:cNvPr id="10274" name="Ellipse 3"/>
          <p:cNvSpPr>
            <a:spLocks noChangeArrowheads="1"/>
          </p:cNvSpPr>
          <p:nvPr/>
        </p:nvSpPr>
        <p:spPr bwMode="auto">
          <a:xfrm>
            <a:off x="947607" y="5264172"/>
            <a:ext cx="143896" cy="106903"/>
          </a:xfrm>
          <a:prstGeom prst="ellipse">
            <a:avLst/>
          </a:prstGeom>
          <a:solidFill>
            <a:schemeClr val="bg1"/>
          </a:solidFill>
          <a:ln w="19050" algn="ctr">
            <a:solidFill>
              <a:srgbClr val="FFC000"/>
            </a:solidFill>
            <a:round/>
            <a:headEnd/>
            <a:tailEnd/>
          </a:ln>
        </p:spPr>
        <p:txBody>
          <a:bodyPr lIns="91436" tIns="45718" rIns="91436" bIns="45718"/>
          <a:lstStyle>
            <a:lvl1pPr defTabSz="854075" eaLnBrk="0" hangingPunct="0">
              <a:defRPr sz="1600">
                <a:solidFill>
                  <a:schemeClr val="tx1"/>
                </a:solidFill>
                <a:latin typeface="Arial" charset="0"/>
              </a:defRPr>
            </a:lvl1pPr>
            <a:lvl2pPr marL="742950" indent="-285750" defTabSz="854075" eaLnBrk="0" hangingPunct="0">
              <a:defRPr sz="1600">
                <a:solidFill>
                  <a:schemeClr val="tx1"/>
                </a:solidFill>
                <a:latin typeface="Arial" charset="0"/>
              </a:defRPr>
            </a:lvl2pPr>
            <a:lvl3pPr marL="1143000" indent="-228600" defTabSz="854075" eaLnBrk="0" hangingPunct="0">
              <a:defRPr sz="1600">
                <a:solidFill>
                  <a:schemeClr val="tx1"/>
                </a:solidFill>
                <a:latin typeface="Arial" charset="0"/>
              </a:defRPr>
            </a:lvl3pPr>
            <a:lvl4pPr marL="1600200" indent="-228600" defTabSz="854075" eaLnBrk="0" hangingPunct="0">
              <a:defRPr sz="1600">
                <a:solidFill>
                  <a:schemeClr val="tx1"/>
                </a:solidFill>
                <a:latin typeface="Arial" charset="0"/>
              </a:defRPr>
            </a:lvl4pPr>
            <a:lvl5pPr marL="2057400" indent="-228600" defTabSz="854075" eaLnBrk="0" hangingPunct="0">
              <a:defRPr sz="1600">
                <a:solidFill>
                  <a:schemeClr val="tx1"/>
                </a:solidFill>
                <a:latin typeface="Arial" charset="0"/>
              </a:defRPr>
            </a:lvl5pPr>
            <a:lvl6pPr marL="2514600" indent="-228600" algn="ctr" defTabSz="854075" eaLnBrk="0" fontAlgn="base" hangingPunct="0">
              <a:spcBef>
                <a:spcPct val="0"/>
              </a:spcBef>
              <a:spcAft>
                <a:spcPct val="0"/>
              </a:spcAft>
              <a:defRPr sz="1600">
                <a:solidFill>
                  <a:schemeClr val="tx1"/>
                </a:solidFill>
                <a:latin typeface="Arial" charset="0"/>
              </a:defRPr>
            </a:lvl6pPr>
            <a:lvl7pPr marL="2971800" indent="-228600" algn="ctr" defTabSz="854075" eaLnBrk="0" fontAlgn="base" hangingPunct="0">
              <a:spcBef>
                <a:spcPct val="0"/>
              </a:spcBef>
              <a:spcAft>
                <a:spcPct val="0"/>
              </a:spcAft>
              <a:defRPr sz="1600">
                <a:solidFill>
                  <a:schemeClr val="tx1"/>
                </a:solidFill>
                <a:latin typeface="Arial" charset="0"/>
              </a:defRPr>
            </a:lvl7pPr>
            <a:lvl8pPr marL="3429000" indent="-228600" algn="ctr" defTabSz="854075" eaLnBrk="0" fontAlgn="base" hangingPunct="0">
              <a:spcBef>
                <a:spcPct val="0"/>
              </a:spcBef>
              <a:spcAft>
                <a:spcPct val="0"/>
              </a:spcAft>
              <a:defRPr sz="1600">
                <a:solidFill>
                  <a:schemeClr val="tx1"/>
                </a:solidFill>
                <a:latin typeface="Arial" charset="0"/>
              </a:defRPr>
            </a:lvl8pPr>
            <a:lvl9pPr marL="3886200" indent="-228600" algn="ctr" defTabSz="854075" eaLnBrk="0" fontAlgn="base" hangingPunct="0">
              <a:spcBef>
                <a:spcPct val="0"/>
              </a:spcBef>
              <a:spcAft>
                <a:spcPct val="0"/>
              </a:spcAft>
              <a:defRPr sz="1600">
                <a:solidFill>
                  <a:schemeClr val="tx1"/>
                </a:solidFill>
                <a:latin typeface="Arial" charset="0"/>
              </a:defRPr>
            </a:lvl9pPr>
          </a:lstStyle>
          <a:p>
            <a:pPr algn="l"/>
            <a:endParaRPr lang="de-AT" altLang="de-DE" sz="2400">
              <a:ea typeface="ＭＳ Ｐゴシック" pitchFamily="34" charset="-128"/>
            </a:endParaRPr>
          </a:p>
        </p:txBody>
      </p:sp>
      <p:sp>
        <p:nvSpPr>
          <p:cNvPr id="10275" name="Ellipse 12"/>
          <p:cNvSpPr>
            <a:spLocks noChangeArrowheads="1"/>
          </p:cNvSpPr>
          <p:nvPr/>
        </p:nvSpPr>
        <p:spPr bwMode="auto">
          <a:xfrm>
            <a:off x="715970" y="5264172"/>
            <a:ext cx="143896" cy="108523"/>
          </a:xfrm>
          <a:prstGeom prst="ellipse">
            <a:avLst/>
          </a:prstGeom>
          <a:solidFill>
            <a:schemeClr val="bg1"/>
          </a:solidFill>
          <a:ln w="19050" algn="ctr">
            <a:solidFill>
              <a:srgbClr val="00B0F0"/>
            </a:solidFill>
            <a:round/>
            <a:headEnd/>
            <a:tailEnd/>
          </a:ln>
        </p:spPr>
        <p:txBody>
          <a:bodyPr lIns="91436" tIns="45718" rIns="91436" bIns="45718"/>
          <a:lstStyle>
            <a:lvl1pPr defTabSz="854075" eaLnBrk="0" hangingPunct="0">
              <a:defRPr sz="1600">
                <a:solidFill>
                  <a:schemeClr val="tx1"/>
                </a:solidFill>
                <a:latin typeface="Arial" charset="0"/>
              </a:defRPr>
            </a:lvl1pPr>
            <a:lvl2pPr marL="742950" indent="-285750" defTabSz="854075" eaLnBrk="0" hangingPunct="0">
              <a:defRPr sz="1600">
                <a:solidFill>
                  <a:schemeClr val="tx1"/>
                </a:solidFill>
                <a:latin typeface="Arial" charset="0"/>
              </a:defRPr>
            </a:lvl2pPr>
            <a:lvl3pPr marL="1143000" indent="-228600" defTabSz="854075" eaLnBrk="0" hangingPunct="0">
              <a:defRPr sz="1600">
                <a:solidFill>
                  <a:schemeClr val="tx1"/>
                </a:solidFill>
                <a:latin typeface="Arial" charset="0"/>
              </a:defRPr>
            </a:lvl3pPr>
            <a:lvl4pPr marL="1600200" indent="-228600" defTabSz="854075" eaLnBrk="0" hangingPunct="0">
              <a:defRPr sz="1600">
                <a:solidFill>
                  <a:schemeClr val="tx1"/>
                </a:solidFill>
                <a:latin typeface="Arial" charset="0"/>
              </a:defRPr>
            </a:lvl4pPr>
            <a:lvl5pPr marL="2057400" indent="-228600" defTabSz="854075" eaLnBrk="0" hangingPunct="0">
              <a:defRPr sz="1600">
                <a:solidFill>
                  <a:schemeClr val="tx1"/>
                </a:solidFill>
                <a:latin typeface="Arial" charset="0"/>
              </a:defRPr>
            </a:lvl5pPr>
            <a:lvl6pPr marL="2514600" indent="-228600" algn="ctr" defTabSz="854075" eaLnBrk="0" fontAlgn="base" hangingPunct="0">
              <a:spcBef>
                <a:spcPct val="0"/>
              </a:spcBef>
              <a:spcAft>
                <a:spcPct val="0"/>
              </a:spcAft>
              <a:defRPr sz="1600">
                <a:solidFill>
                  <a:schemeClr val="tx1"/>
                </a:solidFill>
                <a:latin typeface="Arial" charset="0"/>
              </a:defRPr>
            </a:lvl6pPr>
            <a:lvl7pPr marL="2971800" indent="-228600" algn="ctr" defTabSz="854075" eaLnBrk="0" fontAlgn="base" hangingPunct="0">
              <a:spcBef>
                <a:spcPct val="0"/>
              </a:spcBef>
              <a:spcAft>
                <a:spcPct val="0"/>
              </a:spcAft>
              <a:defRPr sz="1600">
                <a:solidFill>
                  <a:schemeClr val="tx1"/>
                </a:solidFill>
                <a:latin typeface="Arial" charset="0"/>
              </a:defRPr>
            </a:lvl7pPr>
            <a:lvl8pPr marL="3429000" indent="-228600" algn="ctr" defTabSz="854075" eaLnBrk="0" fontAlgn="base" hangingPunct="0">
              <a:spcBef>
                <a:spcPct val="0"/>
              </a:spcBef>
              <a:spcAft>
                <a:spcPct val="0"/>
              </a:spcAft>
              <a:defRPr sz="1600">
                <a:solidFill>
                  <a:schemeClr val="tx1"/>
                </a:solidFill>
                <a:latin typeface="Arial" charset="0"/>
              </a:defRPr>
            </a:lvl8pPr>
            <a:lvl9pPr marL="3886200" indent="-228600" algn="ctr" defTabSz="854075" eaLnBrk="0" fontAlgn="base" hangingPunct="0">
              <a:spcBef>
                <a:spcPct val="0"/>
              </a:spcBef>
              <a:spcAft>
                <a:spcPct val="0"/>
              </a:spcAft>
              <a:defRPr sz="1600">
                <a:solidFill>
                  <a:schemeClr val="tx1"/>
                </a:solidFill>
                <a:latin typeface="Arial" charset="0"/>
              </a:defRPr>
            </a:lvl9pPr>
          </a:lstStyle>
          <a:p>
            <a:pPr algn="l"/>
            <a:endParaRPr lang="de-AT" altLang="de-DE" sz="2400">
              <a:ea typeface="ＭＳ Ｐゴシック" pitchFamily="34" charset="-128"/>
            </a:endParaRPr>
          </a:p>
        </p:txBody>
      </p:sp>
      <p:sp>
        <p:nvSpPr>
          <p:cNvPr id="10276" name="Gleichschenkliges Dreieck 13"/>
          <p:cNvSpPr>
            <a:spLocks noChangeArrowheads="1"/>
          </p:cNvSpPr>
          <p:nvPr/>
        </p:nvSpPr>
        <p:spPr bwMode="auto">
          <a:xfrm>
            <a:off x="945853" y="5469880"/>
            <a:ext cx="157934" cy="145777"/>
          </a:xfrm>
          <a:prstGeom prst="triangle">
            <a:avLst>
              <a:gd name="adj" fmla="val 50000"/>
            </a:avLst>
          </a:prstGeom>
          <a:solidFill>
            <a:srgbClr val="FF0000"/>
          </a:solidFill>
          <a:ln w="9525" algn="ctr">
            <a:solidFill>
              <a:schemeClr val="tx2"/>
            </a:solidFill>
            <a:round/>
            <a:headEnd/>
            <a:tailEnd/>
          </a:ln>
        </p:spPr>
        <p:txBody>
          <a:bodyPr wrap="none" lIns="97740" tIns="48870" rIns="97740" bIns="4887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de-AT" altLang="de-DE"/>
          </a:p>
        </p:txBody>
      </p:sp>
      <p:sp>
        <p:nvSpPr>
          <p:cNvPr id="58" name="Ellipse 57"/>
          <p:cNvSpPr/>
          <p:nvPr/>
        </p:nvSpPr>
        <p:spPr bwMode="auto">
          <a:xfrm>
            <a:off x="961646" y="5753335"/>
            <a:ext cx="145651" cy="153876"/>
          </a:xfrm>
          <a:prstGeom prst="ellipse">
            <a:avLst/>
          </a:prstGeom>
          <a:solidFill>
            <a:schemeClr val="bg1">
              <a:lumMod val="50000"/>
            </a:schemeClr>
          </a:solidFill>
          <a:ln w="9525" cap="flat" cmpd="sng" algn="ctr">
            <a:noFill/>
            <a:prstDash val="solid"/>
            <a:round/>
            <a:headEnd type="none" w="med" len="med"/>
            <a:tailEnd type="none" w="med" len="med"/>
          </a:ln>
          <a:effectLst/>
        </p:spPr>
        <p:txBody>
          <a:bodyPr lIns="97740" tIns="48870" rIns="97740" bIns="48870"/>
          <a:lstStyle/>
          <a:p>
            <a:pPr algn="l" eaLnBrk="0" hangingPunct="0">
              <a:defRPr/>
            </a:pPr>
            <a:endParaRPr lang="de-AT" sz="2600">
              <a:ea typeface="ＭＳ Ｐゴシック" charset="-128"/>
              <a:cs typeface="ＭＳ Ｐゴシック" charset="-128"/>
            </a:endParaRPr>
          </a:p>
        </p:txBody>
      </p:sp>
      <p:sp>
        <p:nvSpPr>
          <p:cNvPr id="10278" name="Rectangle 27"/>
          <p:cNvSpPr>
            <a:spLocks noChangeArrowheads="1"/>
          </p:cNvSpPr>
          <p:nvPr>
            <p:custDataLst>
              <p:tags r:id="rId6"/>
            </p:custDataLst>
          </p:nvPr>
        </p:nvSpPr>
        <p:spPr bwMode="gray">
          <a:xfrm>
            <a:off x="1112560" y="5960661"/>
            <a:ext cx="2949865" cy="22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2175" eaLnBrk="0" hangingPunct="0">
              <a:defRPr sz="1600">
                <a:solidFill>
                  <a:schemeClr val="tx1"/>
                </a:solidFill>
                <a:latin typeface="Arial" charset="0"/>
              </a:defRPr>
            </a:lvl1pPr>
            <a:lvl2pPr marL="742950" indent="-28575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algn="l" eaLnBrk="1" hangingPunct="1">
              <a:lnSpc>
                <a:spcPct val="90000"/>
              </a:lnSpc>
              <a:spcBef>
                <a:spcPct val="20000"/>
              </a:spcBef>
              <a:buSzPct val="120000"/>
            </a:pPr>
            <a:r>
              <a:rPr lang="en-US" altLang="de-DE">
                <a:solidFill>
                  <a:srgbClr val="000000"/>
                </a:solidFill>
              </a:rPr>
              <a:t>1.100 railway sidings</a:t>
            </a:r>
          </a:p>
        </p:txBody>
      </p:sp>
      <p:sp>
        <p:nvSpPr>
          <p:cNvPr id="10279" name="McK Footnote"/>
          <p:cNvSpPr txBox="1">
            <a:spLocks noChangeArrowheads="1"/>
          </p:cNvSpPr>
          <p:nvPr>
            <p:custDataLst>
              <p:tags r:id="rId7"/>
            </p:custDataLst>
          </p:nvPr>
        </p:nvSpPr>
        <p:spPr bwMode="gray">
          <a:xfrm>
            <a:off x="194786" y="6408510"/>
            <a:ext cx="946729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marL="441325" indent="-441325" defTabSz="895350" eaLnBrk="0" hangingPunct="0">
              <a:tabLst>
                <a:tab pos="395288" algn="r"/>
              </a:tabLst>
              <a:defRPr sz="1600">
                <a:solidFill>
                  <a:schemeClr val="tx1"/>
                </a:solidFill>
                <a:latin typeface="Arial" charset="0"/>
              </a:defRPr>
            </a:lvl1pPr>
            <a:lvl2pPr marL="742950" indent="-285750" defTabSz="895350" eaLnBrk="0" hangingPunct="0">
              <a:tabLst>
                <a:tab pos="395288" algn="r"/>
              </a:tabLst>
              <a:defRPr sz="1600">
                <a:solidFill>
                  <a:schemeClr val="tx1"/>
                </a:solidFill>
                <a:latin typeface="Arial" charset="0"/>
              </a:defRPr>
            </a:lvl2pPr>
            <a:lvl3pPr marL="1143000" indent="-228600" defTabSz="895350" eaLnBrk="0" hangingPunct="0">
              <a:tabLst>
                <a:tab pos="395288" algn="r"/>
              </a:tabLst>
              <a:defRPr sz="1600">
                <a:solidFill>
                  <a:schemeClr val="tx1"/>
                </a:solidFill>
                <a:latin typeface="Arial" charset="0"/>
              </a:defRPr>
            </a:lvl3pPr>
            <a:lvl4pPr marL="1600200" indent="-228600" defTabSz="895350" eaLnBrk="0" hangingPunct="0">
              <a:tabLst>
                <a:tab pos="395288" algn="r"/>
              </a:tabLst>
              <a:defRPr sz="1600">
                <a:solidFill>
                  <a:schemeClr val="tx1"/>
                </a:solidFill>
                <a:latin typeface="Arial" charset="0"/>
              </a:defRPr>
            </a:lvl4pPr>
            <a:lvl5pPr marL="2057400" indent="-228600" defTabSz="895350" eaLnBrk="0" hangingPunct="0">
              <a:tabLst>
                <a:tab pos="395288" algn="r"/>
              </a:tabLst>
              <a:defRPr sz="1600">
                <a:solidFill>
                  <a:schemeClr val="tx1"/>
                </a:solidFill>
                <a:latin typeface="Arial" charset="0"/>
              </a:defRPr>
            </a:lvl5pPr>
            <a:lvl6pPr marL="2514600" indent="-228600" algn="ctr" defTabSz="895350" eaLnBrk="0" fontAlgn="base" hangingPunct="0">
              <a:spcBef>
                <a:spcPct val="0"/>
              </a:spcBef>
              <a:spcAft>
                <a:spcPct val="0"/>
              </a:spcAft>
              <a:tabLst>
                <a:tab pos="395288" algn="r"/>
              </a:tabLst>
              <a:defRPr sz="1600">
                <a:solidFill>
                  <a:schemeClr val="tx1"/>
                </a:solidFill>
                <a:latin typeface="Arial" charset="0"/>
              </a:defRPr>
            </a:lvl6pPr>
            <a:lvl7pPr marL="2971800" indent="-228600" algn="ctr" defTabSz="895350" eaLnBrk="0" fontAlgn="base" hangingPunct="0">
              <a:spcBef>
                <a:spcPct val="0"/>
              </a:spcBef>
              <a:spcAft>
                <a:spcPct val="0"/>
              </a:spcAft>
              <a:tabLst>
                <a:tab pos="395288" algn="r"/>
              </a:tabLst>
              <a:defRPr sz="1600">
                <a:solidFill>
                  <a:schemeClr val="tx1"/>
                </a:solidFill>
                <a:latin typeface="Arial" charset="0"/>
              </a:defRPr>
            </a:lvl7pPr>
            <a:lvl8pPr marL="3429000" indent="-228600" algn="ctr" defTabSz="895350" eaLnBrk="0" fontAlgn="base" hangingPunct="0">
              <a:spcBef>
                <a:spcPct val="0"/>
              </a:spcBef>
              <a:spcAft>
                <a:spcPct val="0"/>
              </a:spcAft>
              <a:tabLst>
                <a:tab pos="395288" algn="r"/>
              </a:tabLst>
              <a:defRPr sz="1600">
                <a:solidFill>
                  <a:schemeClr val="tx1"/>
                </a:solidFill>
                <a:latin typeface="Arial" charset="0"/>
              </a:defRPr>
            </a:lvl8pPr>
            <a:lvl9pPr marL="3886200" indent="-228600" algn="ctr" defTabSz="895350" eaLnBrk="0" fontAlgn="base" hangingPunct="0">
              <a:spcBef>
                <a:spcPct val="0"/>
              </a:spcBef>
              <a:spcAft>
                <a:spcPct val="0"/>
              </a:spcAft>
              <a:tabLst>
                <a:tab pos="395288" algn="r"/>
              </a:tabLst>
              <a:defRPr sz="1600">
                <a:solidFill>
                  <a:schemeClr val="tx1"/>
                </a:solidFill>
                <a:latin typeface="Arial" charset="0"/>
              </a:defRPr>
            </a:lvl9pPr>
          </a:lstStyle>
          <a:p>
            <a:pPr algn="l" eaLnBrk="1" hangingPunct="1">
              <a:lnSpc>
                <a:spcPct val="90000"/>
              </a:lnSpc>
              <a:spcBef>
                <a:spcPct val="15000"/>
              </a:spcBef>
            </a:pPr>
            <a:r>
              <a:rPr lang="en-US" altLang="de-DE" sz="1000">
                <a:solidFill>
                  <a:srgbClr val="676767"/>
                </a:solidFill>
              </a:rPr>
              <a:t>Source:		RCA</a:t>
            </a:r>
          </a:p>
        </p:txBody>
      </p:sp>
    </p:spTree>
    <p:extLst>
      <p:ext uri="{BB962C8B-B14F-4D97-AF65-F5344CB8AC3E}">
        <p14:creationId xmlns:p14="http://schemas.microsoft.com/office/powerpoint/2010/main" val="340016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nhaltsplatzhalter 1"/>
          <p:cNvSpPr>
            <a:spLocks noGrp="1"/>
          </p:cNvSpPr>
          <p:nvPr>
            <p:ph sz="quarter" idx="13"/>
          </p:nvPr>
        </p:nvSpPr>
        <p:spPr>
          <a:xfrm>
            <a:off x="546161" y="2194242"/>
            <a:ext cx="4786570" cy="3913188"/>
          </a:xfrm>
        </p:spPr>
        <p:txBody>
          <a:bodyPr>
            <a:normAutofit/>
          </a:bodyPr>
          <a:lstStyle/>
          <a:p>
            <a:pPr marL="0" lvl="1" indent="0">
              <a:lnSpc>
                <a:spcPct val="90000"/>
              </a:lnSpc>
              <a:spcBef>
                <a:spcPct val="30000"/>
              </a:spcBef>
              <a:buFont typeface="Wingdings" pitchFamily="2" charset="2"/>
              <a:buNone/>
              <a:tabLst>
                <a:tab pos="180975" algn="l"/>
              </a:tabLst>
            </a:pPr>
            <a:r>
              <a:rPr lang="de-CH" altLang="de-DE" sz="1500" b="1" dirty="0" smtClean="0">
                <a:ea typeface="MS PGothic" pitchFamily="34" charset="-128"/>
              </a:rPr>
              <a:t>Zielsetzung</a:t>
            </a:r>
          </a:p>
          <a:p>
            <a:pPr marL="0" lvl="1" indent="0">
              <a:buClr>
                <a:srgbClr val="C00000"/>
              </a:buClr>
              <a:tabLst>
                <a:tab pos="180975" algn="l"/>
              </a:tabLst>
            </a:pPr>
            <a:r>
              <a:rPr lang="de-CH" altLang="de-DE" sz="1500" dirty="0" smtClean="0">
                <a:ea typeface="MS PGothic" pitchFamily="34" charset="-128"/>
              </a:rPr>
              <a:t>	Steigerung der Qualität im internationalen 	Einzelwagenladungsverkehr (EWV)</a:t>
            </a:r>
          </a:p>
          <a:p>
            <a:pPr marL="0" indent="0">
              <a:buClr>
                <a:srgbClr val="C00000"/>
              </a:buClr>
              <a:buFont typeface="Wingdings" pitchFamily="2" charset="2"/>
              <a:buChar char="§"/>
              <a:tabLst>
                <a:tab pos="180975" algn="l"/>
              </a:tabLst>
            </a:pPr>
            <a:r>
              <a:rPr lang="de-CH" altLang="de-DE" sz="1500" dirty="0" smtClean="0">
                <a:ea typeface="Geneva"/>
                <a:cs typeface="Geneva"/>
              </a:rPr>
              <a:t>	Synergien durch verbesserte Zusammenarbeit aller 	Partnerbahnen </a:t>
            </a:r>
          </a:p>
          <a:p>
            <a:pPr marL="0" indent="0">
              <a:buClr>
                <a:srgbClr val="C00000"/>
              </a:buClr>
              <a:buFont typeface="Wingdings" pitchFamily="2" charset="2"/>
              <a:buChar char="§"/>
              <a:tabLst>
                <a:tab pos="180975" algn="l"/>
              </a:tabLst>
            </a:pPr>
            <a:r>
              <a:rPr lang="de-CH" altLang="de-DE" sz="1500" dirty="0" smtClean="0">
                <a:ea typeface="Geneva"/>
                <a:cs typeface="Geneva"/>
              </a:rPr>
              <a:t>	höherer Marktanteil und steigende Rentabilität des </a:t>
            </a:r>
            <a:br>
              <a:rPr lang="de-CH" altLang="de-DE" sz="1500" dirty="0" smtClean="0">
                <a:ea typeface="Geneva"/>
                <a:cs typeface="Geneva"/>
              </a:rPr>
            </a:br>
            <a:r>
              <a:rPr lang="de-CH" altLang="de-DE" sz="1500" dirty="0" smtClean="0">
                <a:ea typeface="Geneva"/>
                <a:cs typeface="Geneva"/>
              </a:rPr>
              <a:t>   internationalen Einzelwagenverkehrs</a:t>
            </a:r>
            <a:endParaRPr lang="de-CH" altLang="de-DE" sz="1500" dirty="0">
              <a:ea typeface="Geneva"/>
              <a:cs typeface="Geneva"/>
            </a:endParaRPr>
          </a:p>
          <a:p>
            <a:pPr marL="0" indent="0">
              <a:buClr>
                <a:srgbClr val="C00000"/>
              </a:buClr>
              <a:tabLst>
                <a:tab pos="180975" algn="l"/>
              </a:tabLst>
            </a:pPr>
            <a:endParaRPr lang="de-CH" altLang="de-DE" sz="1500" dirty="0" smtClean="0">
              <a:ea typeface="Geneva"/>
              <a:cs typeface="Geneva"/>
            </a:endParaRPr>
          </a:p>
          <a:p>
            <a:pPr marL="0" lvl="1" indent="0">
              <a:lnSpc>
                <a:spcPct val="90000"/>
              </a:lnSpc>
              <a:spcBef>
                <a:spcPct val="30000"/>
              </a:spcBef>
              <a:buSzPct val="120000"/>
              <a:buFont typeface="Wingdings" pitchFamily="2" charset="2"/>
              <a:buNone/>
              <a:tabLst>
                <a:tab pos="180975" algn="l"/>
              </a:tabLst>
            </a:pPr>
            <a:r>
              <a:rPr lang="de-AT" altLang="de-DE" sz="1500" b="1" dirty="0" smtClean="0">
                <a:ea typeface="MS PGothic" pitchFamily="34" charset="-128"/>
              </a:rPr>
              <a:t>Xrail Allianz</a:t>
            </a:r>
          </a:p>
          <a:p>
            <a:pPr marL="0" lvl="1" indent="0">
              <a:lnSpc>
                <a:spcPct val="90000"/>
              </a:lnSpc>
              <a:spcBef>
                <a:spcPct val="30000"/>
              </a:spcBef>
              <a:buSzPct val="120000"/>
              <a:tabLst>
                <a:tab pos="180975" algn="l"/>
              </a:tabLst>
            </a:pPr>
            <a:r>
              <a:rPr lang="de-AT" altLang="de-DE" sz="1500" dirty="0" smtClean="0">
                <a:ea typeface="MS PGothic" pitchFamily="34" charset="-128"/>
              </a:rPr>
              <a:t>	7 Partner-Eisenbahnverkehrsunternehmen</a:t>
            </a:r>
          </a:p>
          <a:p>
            <a:pPr marL="0" lvl="1" indent="0">
              <a:lnSpc>
                <a:spcPct val="90000"/>
              </a:lnSpc>
              <a:spcBef>
                <a:spcPct val="30000"/>
              </a:spcBef>
              <a:buSzPct val="120000"/>
              <a:tabLst>
                <a:tab pos="180975" algn="l"/>
              </a:tabLst>
            </a:pPr>
            <a:r>
              <a:rPr lang="de-AT" altLang="de-DE" sz="1500" dirty="0" smtClean="0">
                <a:ea typeface="MS PGothic" pitchFamily="34" charset="-128"/>
              </a:rPr>
              <a:t>	Erweiterungen geplant</a:t>
            </a:r>
            <a:endParaRPr lang="de-CH" altLang="de-DE" sz="1600" dirty="0" smtClean="0">
              <a:ea typeface="MS PGothic" pitchFamily="34" charset="-128"/>
            </a:endParaRPr>
          </a:p>
        </p:txBody>
      </p:sp>
      <p:sp>
        <p:nvSpPr>
          <p:cNvPr id="10243" name="Titel 2"/>
          <p:cNvSpPr>
            <a:spLocks noGrp="1"/>
          </p:cNvSpPr>
          <p:nvPr>
            <p:ph type="title"/>
          </p:nvPr>
        </p:nvSpPr>
        <p:spPr/>
        <p:txBody>
          <a:bodyPr/>
          <a:lstStyle/>
          <a:p>
            <a:r>
              <a:rPr lang="de-DE" altLang="de-DE" dirty="0" err="1" smtClean="0">
                <a:ea typeface="Geneva"/>
                <a:cs typeface="Geneva"/>
              </a:rPr>
              <a:t>Xrail</a:t>
            </a:r>
            <a:r>
              <a:rPr lang="de-DE" altLang="de-DE" dirty="0" smtClean="0">
                <a:ea typeface="Geneva"/>
                <a:cs typeface="Geneva"/>
              </a:rPr>
              <a:t> Allianz betreibt internationalen Einzelwagenverkehr in wettbewerbsfähiger Qualität</a:t>
            </a:r>
          </a:p>
        </p:txBody>
      </p:sp>
      <p:sp>
        <p:nvSpPr>
          <p:cNvPr id="10244" name="Textplatzhalter 3"/>
          <p:cNvSpPr>
            <a:spLocks noGrp="1"/>
          </p:cNvSpPr>
          <p:nvPr>
            <p:ph type="body" idx="1"/>
          </p:nvPr>
        </p:nvSpPr>
        <p:spPr>
          <a:xfrm>
            <a:off x="560388" y="1728790"/>
            <a:ext cx="8902700" cy="446087"/>
          </a:xfrm>
        </p:spPr>
        <p:txBody>
          <a:bodyPr>
            <a:normAutofit fontScale="92500" lnSpcReduction="20000"/>
          </a:bodyPr>
          <a:lstStyle/>
          <a:p>
            <a:pPr defTabSz="957263"/>
            <a:r>
              <a:rPr lang="de-CH" altLang="de-DE" dirty="0" smtClean="0">
                <a:solidFill>
                  <a:schemeClr val="bg2"/>
                </a:solidFill>
                <a:ea typeface="Geneva"/>
                <a:cs typeface="Geneva"/>
              </a:rPr>
              <a:t>7 Eisenbahnverkehrsunternehmen – ein Ziel</a:t>
            </a:r>
            <a:r>
              <a:rPr lang="de-CH" altLang="de-DE" dirty="0" smtClean="0">
                <a:ea typeface="Geneva"/>
                <a:cs typeface="Geneva"/>
              </a:rPr>
              <a:t/>
            </a:r>
            <a:br>
              <a:rPr lang="de-CH" altLang="de-DE" dirty="0" smtClean="0">
                <a:ea typeface="Geneva"/>
                <a:cs typeface="Geneva"/>
              </a:rPr>
            </a:br>
            <a:endParaRPr lang="de-AT" altLang="de-DE" dirty="0" smtClean="0">
              <a:solidFill>
                <a:schemeClr val="bg2"/>
              </a:solidFill>
              <a:ea typeface="Geneva"/>
              <a:cs typeface="Geneva"/>
            </a:endParaRPr>
          </a:p>
        </p:txBody>
      </p:sp>
      <p:sp>
        <p:nvSpPr>
          <p:cNvPr id="10245" name="Datumsplatzhalter 8"/>
          <p:cNvSpPr>
            <a:spLocks noGrp="1"/>
          </p:cNvSpPr>
          <p:nvPr>
            <p:ph type="dt" sz="quarter" idx="18"/>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Geneva"/>
                <a:cs typeface="Geneva"/>
              </a:defRPr>
            </a:lvl1pPr>
            <a:lvl2pPr marL="742950" indent="-285750" eaLnBrk="0" hangingPunct="0">
              <a:defRPr sz="2200">
                <a:solidFill>
                  <a:schemeClr val="tx1"/>
                </a:solidFill>
                <a:latin typeface="Arial" pitchFamily="34" charset="0"/>
                <a:ea typeface="Geneva"/>
                <a:cs typeface="Geneva"/>
              </a:defRPr>
            </a:lvl2pPr>
            <a:lvl3pPr marL="1143000" indent="-228600" eaLnBrk="0" hangingPunct="0">
              <a:defRPr sz="2200">
                <a:solidFill>
                  <a:schemeClr val="tx1"/>
                </a:solidFill>
                <a:latin typeface="Arial" pitchFamily="34" charset="0"/>
                <a:ea typeface="Geneva"/>
                <a:cs typeface="Geneva"/>
              </a:defRPr>
            </a:lvl3pPr>
            <a:lvl4pPr marL="1600200" indent="-228600" eaLnBrk="0" hangingPunct="0">
              <a:defRPr sz="2200">
                <a:solidFill>
                  <a:schemeClr val="tx1"/>
                </a:solidFill>
                <a:latin typeface="Arial" pitchFamily="34" charset="0"/>
                <a:ea typeface="Geneva"/>
                <a:cs typeface="Geneva"/>
              </a:defRPr>
            </a:lvl4pPr>
            <a:lvl5pPr marL="2057400" indent="-228600" eaLnBrk="0" hangingPunct="0">
              <a:defRPr sz="22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200">
                <a:solidFill>
                  <a:schemeClr val="tx1"/>
                </a:solidFill>
                <a:latin typeface="Arial" pitchFamily="34" charset="0"/>
                <a:ea typeface="Geneva"/>
                <a:cs typeface="Geneva"/>
              </a:defRPr>
            </a:lvl9pPr>
          </a:lstStyle>
          <a:p>
            <a:fld id="{916A2084-C08D-48F0-B616-4229BA6244F4}" type="datetime1">
              <a:rPr lang="de-DE" altLang="de-DE" sz="900" smtClean="0">
                <a:solidFill>
                  <a:srgbClr val="000000"/>
                </a:solidFill>
                <a:ea typeface="ヒラギノ角ゴ Pro W3" charset="-128"/>
              </a:rPr>
              <a:pPr/>
              <a:t>18.06.2015</a:t>
            </a:fld>
            <a:endParaRPr lang="de-DE" altLang="de-DE" sz="900" smtClean="0">
              <a:solidFill>
                <a:srgbClr val="000000"/>
              </a:solidFill>
              <a:ea typeface="ヒラギノ角ゴ Pro W3" charset="-128"/>
            </a:endParaRPr>
          </a:p>
        </p:txBody>
      </p:sp>
      <p:sp>
        <p:nvSpPr>
          <p:cNvPr id="10246" name="Foliennummernplatzhalter 9"/>
          <p:cNvSpPr>
            <a:spLocks noGrp="1"/>
          </p:cNvSpPr>
          <p:nvPr>
            <p:ph type="sldNum" sz="quarter" idx="2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Geneva"/>
                <a:cs typeface="Geneva"/>
              </a:defRPr>
            </a:lvl1pPr>
            <a:lvl2pPr marL="742950" indent="-285750" eaLnBrk="0" hangingPunct="0">
              <a:defRPr sz="2200">
                <a:solidFill>
                  <a:schemeClr val="tx1"/>
                </a:solidFill>
                <a:latin typeface="Arial" pitchFamily="34" charset="0"/>
                <a:ea typeface="Geneva"/>
                <a:cs typeface="Geneva"/>
              </a:defRPr>
            </a:lvl2pPr>
            <a:lvl3pPr marL="1143000" indent="-228600" eaLnBrk="0" hangingPunct="0">
              <a:defRPr sz="2200">
                <a:solidFill>
                  <a:schemeClr val="tx1"/>
                </a:solidFill>
                <a:latin typeface="Arial" pitchFamily="34" charset="0"/>
                <a:ea typeface="Geneva"/>
                <a:cs typeface="Geneva"/>
              </a:defRPr>
            </a:lvl3pPr>
            <a:lvl4pPr marL="1600200" indent="-228600" eaLnBrk="0" hangingPunct="0">
              <a:defRPr sz="2200">
                <a:solidFill>
                  <a:schemeClr val="tx1"/>
                </a:solidFill>
                <a:latin typeface="Arial" pitchFamily="34" charset="0"/>
                <a:ea typeface="Geneva"/>
                <a:cs typeface="Geneva"/>
              </a:defRPr>
            </a:lvl4pPr>
            <a:lvl5pPr marL="2057400" indent="-228600" eaLnBrk="0" hangingPunct="0">
              <a:defRPr sz="22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200">
                <a:solidFill>
                  <a:schemeClr val="tx1"/>
                </a:solidFill>
                <a:latin typeface="Arial" pitchFamily="34" charset="0"/>
                <a:ea typeface="Geneva"/>
                <a:cs typeface="Geneva"/>
              </a:defRPr>
            </a:lvl9pPr>
          </a:lstStyle>
          <a:p>
            <a:fld id="{60F18AD7-4654-4CFE-BC2E-BBC2D59E16F5}" type="slidenum">
              <a:rPr lang="de-DE" altLang="de-DE" sz="900" smtClean="0">
                <a:solidFill>
                  <a:srgbClr val="000000"/>
                </a:solidFill>
                <a:ea typeface="MS PGothic" pitchFamily="34" charset="-128"/>
              </a:rPr>
              <a:pPr/>
              <a:t>18</a:t>
            </a:fld>
            <a:endParaRPr lang="de-DE" altLang="de-DE" sz="900" smtClean="0">
              <a:solidFill>
                <a:srgbClr val="000000"/>
              </a:solidFill>
              <a:ea typeface="MS PGothic" pitchFamily="34" charset="-128"/>
            </a:endParaRPr>
          </a:p>
        </p:txBody>
      </p:sp>
      <p:sp>
        <p:nvSpPr>
          <p:cNvPr id="10247" name="Fußzeilenplatzhalter 10"/>
          <p:cNvSpPr>
            <a:spLocks noGrp="1"/>
          </p:cNvSpPr>
          <p:nvPr>
            <p:ph type="ftr" sz="quarter" idx="19"/>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Geneva"/>
                <a:cs typeface="Geneva"/>
              </a:defRPr>
            </a:lvl1pPr>
            <a:lvl2pPr marL="742950" indent="-285750" eaLnBrk="0" hangingPunct="0">
              <a:defRPr sz="2200">
                <a:solidFill>
                  <a:schemeClr val="tx1"/>
                </a:solidFill>
                <a:latin typeface="Arial" pitchFamily="34" charset="0"/>
                <a:ea typeface="Geneva"/>
                <a:cs typeface="Geneva"/>
              </a:defRPr>
            </a:lvl2pPr>
            <a:lvl3pPr marL="1143000" indent="-228600" eaLnBrk="0" hangingPunct="0">
              <a:defRPr sz="2200">
                <a:solidFill>
                  <a:schemeClr val="tx1"/>
                </a:solidFill>
                <a:latin typeface="Arial" pitchFamily="34" charset="0"/>
                <a:ea typeface="Geneva"/>
                <a:cs typeface="Geneva"/>
              </a:defRPr>
            </a:lvl3pPr>
            <a:lvl4pPr marL="1600200" indent="-228600" eaLnBrk="0" hangingPunct="0">
              <a:defRPr sz="2200">
                <a:solidFill>
                  <a:schemeClr val="tx1"/>
                </a:solidFill>
                <a:latin typeface="Arial" pitchFamily="34" charset="0"/>
                <a:ea typeface="Geneva"/>
                <a:cs typeface="Geneva"/>
              </a:defRPr>
            </a:lvl4pPr>
            <a:lvl5pPr marL="2057400" indent="-228600" eaLnBrk="0" hangingPunct="0">
              <a:defRPr sz="22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200">
                <a:solidFill>
                  <a:schemeClr val="tx1"/>
                </a:solidFill>
                <a:latin typeface="Arial" pitchFamily="34" charset="0"/>
                <a:ea typeface="Geneva"/>
                <a:cs typeface="Geneva"/>
              </a:defRPr>
            </a:lvl9pPr>
          </a:lstStyle>
          <a:p>
            <a:endParaRPr lang="de-AT" altLang="de-DE" sz="900" smtClean="0">
              <a:solidFill>
                <a:srgbClr val="000000"/>
              </a:solidFill>
              <a:ea typeface="MS PGothic" pitchFamily="34" charset="-128"/>
            </a:endParaRPr>
          </a:p>
        </p:txBody>
      </p:sp>
      <p:sp>
        <p:nvSpPr>
          <p:cNvPr id="10344" name="Oval 108"/>
          <p:cNvSpPr>
            <a:spLocks noChangeArrowheads="1"/>
          </p:cNvSpPr>
          <p:nvPr>
            <p:custDataLst>
              <p:tags r:id="rId1"/>
            </p:custDataLst>
          </p:nvPr>
        </p:nvSpPr>
        <p:spPr bwMode="gray">
          <a:xfrm rot="1387888" flipH="1">
            <a:off x="4967288" y="2693994"/>
            <a:ext cx="163512" cy="1873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91438" tIns="45718" rIns="91438" bIns="45718" anchor="ctr"/>
          <a:lstStyle>
            <a:lvl1pPr marL="341313" indent="-341313" defTabSz="912813" eaLnBrk="0" hangingPunct="0">
              <a:defRPr sz="2200">
                <a:solidFill>
                  <a:schemeClr val="tx1"/>
                </a:solidFill>
                <a:latin typeface="Arial" pitchFamily="34" charset="0"/>
                <a:ea typeface="Geneva"/>
                <a:cs typeface="Geneva"/>
              </a:defRPr>
            </a:lvl1pPr>
            <a:lvl2pPr marL="742950" indent="-285750" defTabSz="912813" eaLnBrk="0" hangingPunct="0">
              <a:defRPr sz="2200">
                <a:solidFill>
                  <a:schemeClr val="tx1"/>
                </a:solidFill>
                <a:latin typeface="Arial" pitchFamily="34" charset="0"/>
                <a:ea typeface="Geneva"/>
                <a:cs typeface="Geneva"/>
              </a:defRPr>
            </a:lvl2pPr>
            <a:lvl3pPr marL="1143000" indent="-228600" defTabSz="912813" eaLnBrk="0" hangingPunct="0">
              <a:defRPr sz="2200">
                <a:solidFill>
                  <a:schemeClr val="tx1"/>
                </a:solidFill>
                <a:latin typeface="Arial" pitchFamily="34" charset="0"/>
                <a:ea typeface="Geneva"/>
                <a:cs typeface="Geneva"/>
              </a:defRPr>
            </a:lvl3pPr>
            <a:lvl4pPr marL="1600200" indent="-228600" defTabSz="912813" eaLnBrk="0" hangingPunct="0">
              <a:defRPr sz="2200">
                <a:solidFill>
                  <a:schemeClr val="tx1"/>
                </a:solidFill>
                <a:latin typeface="Arial" pitchFamily="34" charset="0"/>
                <a:ea typeface="Geneva"/>
                <a:cs typeface="Geneva"/>
              </a:defRPr>
            </a:lvl4pPr>
            <a:lvl5pPr marL="2057400" indent="-228600" defTabSz="912813" eaLnBrk="0" hangingPunct="0">
              <a:defRPr sz="2200">
                <a:solidFill>
                  <a:schemeClr val="tx1"/>
                </a:solidFill>
                <a:latin typeface="Arial" pitchFamily="34" charset="0"/>
                <a:ea typeface="Geneva"/>
                <a:cs typeface="Geneva"/>
              </a:defRPr>
            </a:lvl5pPr>
            <a:lvl6pPr marL="2514600" indent="-228600" defTabSz="912813"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912813"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912813"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912813" eaLnBrk="0" fontAlgn="base" hangingPunct="0">
              <a:spcBef>
                <a:spcPct val="0"/>
              </a:spcBef>
              <a:spcAft>
                <a:spcPct val="0"/>
              </a:spcAft>
              <a:defRPr sz="2200">
                <a:solidFill>
                  <a:schemeClr val="tx1"/>
                </a:solidFill>
                <a:latin typeface="Arial" pitchFamily="34" charset="0"/>
                <a:ea typeface="Geneva"/>
                <a:cs typeface="Geneva"/>
              </a:defRPr>
            </a:lvl9pPr>
          </a:lstStyle>
          <a:p>
            <a:pPr algn="ctr" eaLnBrk="1" hangingPunct="1"/>
            <a:endParaRPr lang="de-AT" altLang="de-DE" sz="1400" smtClean="0">
              <a:solidFill>
                <a:srgbClr val="FFFFFF"/>
              </a:solidFill>
              <a:latin typeface="LTFrutiger Next Regular" pitchFamily="2" charset="0"/>
            </a:endParaRPr>
          </a:p>
        </p:txBody>
      </p:sp>
      <p:sp>
        <p:nvSpPr>
          <p:cNvPr id="10345" name="Text Box 109"/>
          <p:cNvSpPr txBox="1">
            <a:spLocks noChangeArrowheads="1"/>
          </p:cNvSpPr>
          <p:nvPr>
            <p:custDataLst>
              <p:tags r:id="rId2"/>
            </p:custDataLst>
          </p:nvPr>
        </p:nvSpPr>
        <p:spPr bwMode="auto">
          <a:xfrm>
            <a:off x="4986341" y="2320925"/>
            <a:ext cx="347821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7738" tIns="48869" rIns="97738" bIns="48869">
            <a:spAutoFit/>
          </a:bodyPr>
          <a:lstStyle>
            <a:lvl1pPr defTabSz="1065213" eaLnBrk="0" hangingPunct="0">
              <a:defRPr sz="2200">
                <a:solidFill>
                  <a:schemeClr val="tx1"/>
                </a:solidFill>
                <a:latin typeface="Arial" pitchFamily="34" charset="0"/>
                <a:ea typeface="Geneva"/>
                <a:cs typeface="Geneva"/>
              </a:defRPr>
            </a:lvl1pPr>
            <a:lvl2pPr marL="742950" indent="-285750" defTabSz="1065213" eaLnBrk="0" hangingPunct="0">
              <a:defRPr sz="2200">
                <a:solidFill>
                  <a:schemeClr val="tx1"/>
                </a:solidFill>
                <a:latin typeface="Arial" pitchFamily="34" charset="0"/>
                <a:ea typeface="Geneva"/>
                <a:cs typeface="Geneva"/>
              </a:defRPr>
            </a:lvl2pPr>
            <a:lvl3pPr marL="1143000" indent="-228600" defTabSz="1065213" eaLnBrk="0" hangingPunct="0">
              <a:defRPr sz="2200">
                <a:solidFill>
                  <a:schemeClr val="tx1"/>
                </a:solidFill>
                <a:latin typeface="Arial" pitchFamily="34" charset="0"/>
                <a:ea typeface="Geneva"/>
                <a:cs typeface="Geneva"/>
              </a:defRPr>
            </a:lvl3pPr>
            <a:lvl4pPr marL="1600200" indent="-228600" defTabSz="1065213" eaLnBrk="0" hangingPunct="0">
              <a:defRPr sz="2200">
                <a:solidFill>
                  <a:schemeClr val="tx1"/>
                </a:solidFill>
                <a:latin typeface="Arial" pitchFamily="34" charset="0"/>
                <a:ea typeface="Geneva"/>
                <a:cs typeface="Geneva"/>
              </a:defRPr>
            </a:lvl4pPr>
            <a:lvl5pPr marL="2057400" indent="-228600" defTabSz="1065213" eaLnBrk="0" hangingPunct="0">
              <a:defRPr sz="2200">
                <a:solidFill>
                  <a:schemeClr val="tx1"/>
                </a:solidFill>
                <a:latin typeface="Arial" pitchFamily="34" charset="0"/>
                <a:ea typeface="Geneva"/>
                <a:cs typeface="Geneva"/>
              </a:defRPr>
            </a:lvl5pPr>
            <a:lvl6pPr marL="2514600" indent="-228600" defTabSz="1065213"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1065213"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1065213"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1065213" eaLnBrk="0" fontAlgn="base" hangingPunct="0">
              <a:spcBef>
                <a:spcPct val="0"/>
              </a:spcBef>
              <a:spcAft>
                <a:spcPct val="0"/>
              </a:spcAft>
              <a:defRPr sz="2200">
                <a:solidFill>
                  <a:schemeClr val="tx1"/>
                </a:solidFill>
                <a:latin typeface="Arial" pitchFamily="34" charset="0"/>
                <a:ea typeface="Geneva"/>
                <a:cs typeface="Geneva"/>
              </a:defRPr>
            </a:lvl9pPr>
          </a:lstStyle>
          <a:p>
            <a:pPr eaLnBrk="1" hangingPunct="1">
              <a:spcBef>
                <a:spcPct val="50000"/>
              </a:spcBef>
            </a:pPr>
            <a:endParaRPr lang="en-US" altLang="de-DE" sz="1400" smtClean="0">
              <a:solidFill>
                <a:srgbClr val="000000"/>
              </a:solidFill>
              <a:ea typeface="ヒラギノ角ゴ Pro W3" charset="-128"/>
            </a:endParaRPr>
          </a:p>
        </p:txBody>
      </p:sp>
      <p:sp>
        <p:nvSpPr>
          <p:cNvPr id="10362" name="Text Box 128"/>
          <p:cNvSpPr txBox="1">
            <a:spLocks noChangeArrowheads="1"/>
          </p:cNvSpPr>
          <p:nvPr/>
        </p:nvSpPr>
        <p:spPr bwMode="auto">
          <a:xfrm>
            <a:off x="5507041" y="4886331"/>
            <a:ext cx="39433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90525" indent="-390525" defTabSz="1042988" eaLnBrk="0" hangingPunct="0">
              <a:defRPr sz="2200">
                <a:solidFill>
                  <a:schemeClr val="tx1"/>
                </a:solidFill>
                <a:latin typeface="Arial" pitchFamily="34" charset="0"/>
                <a:ea typeface="Geneva"/>
                <a:cs typeface="Geneva"/>
              </a:defRPr>
            </a:lvl1pPr>
            <a:lvl2pPr marL="742950" indent="-285750" defTabSz="1042988" eaLnBrk="0" hangingPunct="0">
              <a:defRPr sz="2200">
                <a:solidFill>
                  <a:schemeClr val="tx1"/>
                </a:solidFill>
                <a:latin typeface="Arial" pitchFamily="34" charset="0"/>
                <a:ea typeface="Geneva"/>
                <a:cs typeface="Geneva"/>
              </a:defRPr>
            </a:lvl2pPr>
            <a:lvl3pPr marL="1143000" indent="-228600" defTabSz="1042988" eaLnBrk="0" hangingPunct="0">
              <a:defRPr sz="2200">
                <a:solidFill>
                  <a:schemeClr val="tx1"/>
                </a:solidFill>
                <a:latin typeface="Arial" pitchFamily="34" charset="0"/>
                <a:ea typeface="Geneva"/>
                <a:cs typeface="Geneva"/>
              </a:defRPr>
            </a:lvl3pPr>
            <a:lvl4pPr marL="1600200" indent="-228600" defTabSz="1042988" eaLnBrk="0" hangingPunct="0">
              <a:defRPr sz="2200">
                <a:solidFill>
                  <a:schemeClr val="tx1"/>
                </a:solidFill>
                <a:latin typeface="Arial" pitchFamily="34" charset="0"/>
                <a:ea typeface="Geneva"/>
                <a:cs typeface="Geneva"/>
              </a:defRPr>
            </a:lvl4pPr>
            <a:lvl5pPr marL="2057400" indent="-228600" defTabSz="1042988" eaLnBrk="0" hangingPunct="0">
              <a:defRPr sz="2200">
                <a:solidFill>
                  <a:schemeClr val="tx1"/>
                </a:solidFill>
                <a:latin typeface="Arial" pitchFamily="34" charset="0"/>
                <a:ea typeface="Geneva"/>
                <a:cs typeface="Geneva"/>
              </a:defRPr>
            </a:lvl5pPr>
            <a:lvl6pPr marL="2514600" indent="-228600" defTabSz="1042988"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1042988"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1042988"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1042988" eaLnBrk="0" fontAlgn="base" hangingPunct="0">
              <a:spcBef>
                <a:spcPct val="0"/>
              </a:spcBef>
              <a:spcAft>
                <a:spcPct val="0"/>
              </a:spcAft>
              <a:defRPr sz="2200">
                <a:solidFill>
                  <a:schemeClr val="tx1"/>
                </a:solidFill>
                <a:latin typeface="Arial" pitchFamily="34" charset="0"/>
                <a:ea typeface="Geneva"/>
                <a:cs typeface="Geneva"/>
              </a:defRPr>
            </a:lvl9pPr>
          </a:lstStyle>
          <a:p>
            <a:pPr eaLnBrk="1" hangingPunct="1"/>
            <a:endParaRPr lang="de-CH" altLang="de-DE" sz="1500" dirty="0" smtClean="0">
              <a:solidFill>
                <a:srgbClr val="000000"/>
              </a:solidFill>
              <a:ea typeface="ヒラギノ角ゴ Pro W3" charset="-128"/>
            </a:endParaRPr>
          </a:p>
          <a:p>
            <a:pPr eaLnBrk="1" hangingPunct="1"/>
            <a:endParaRPr lang="de-CH" altLang="de-DE" sz="1500" dirty="0" smtClean="0">
              <a:solidFill>
                <a:srgbClr val="000000"/>
              </a:solidFill>
              <a:ea typeface="ヒラギノ角ゴ Pro W3" charset="-128"/>
            </a:endParaRPr>
          </a:p>
          <a:p>
            <a:pPr eaLnBrk="1" hangingPunct="1">
              <a:buFontTx/>
              <a:buChar char="•"/>
            </a:pPr>
            <a:endParaRPr lang="de-AT" altLang="de-DE" sz="1500" dirty="0" smtClean="0">
              <a:solidFill>
                <a:srgbClr val="000000"/>
              </a:solidFill>
              <a:ea typeface="ヒラギノ角ゴ Pro W3" charset="-128"/>
            </a:endParaRPr>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2734" y="1311910"/>
            <a:ext cx="4176713"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296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gray">
          <a:xfrm>
            <a:off x="2147891" y="3160713"/>
            <a:ext cx="7489825" cy="2398712"/>
          </a:xfrm>
          <a:prstGeom prst="rect">
            <a:avLst/>
          </a:prstGeom>
          <a:solidFill>
            <a:srgbClr val="EAEAE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9551" tIns="49775" rIns="99551" bIns="49775" anchor="ctr"/>
          <a:lstStyle>
            <a:lvl1pPr defTabSz="995363" eaLnBrk="0" hangingPunct="0">
              <a:defRPr sz="2200">
                <a:solidFill>
                  <a:schemeClr val="tx1"/>
                </a:solidFill>
                <a:latin typeface="Arial" pitchFamily="34" charset="0"/>
                <a:ea typeface="Geneva"/>
                <a:cs typeface="Geneva"/>
              </a:defRPr>
            </a:lvl1pPr>
            <a:lvl2pPr marL="742950" indent="-285750" defTabSz="995363" eaLnBrk="0" hangingPunct="0">
              <a:defRPr sz="2200">
                <a:solidFill>
                  <a:schemeClr val="tx1"/>
                </a:solidFill>
                <a:latin typeface="Arial" pitchFamily="34" charset="0"/>
                <a:ea typeface="Geneva"/>
                <a:cs typeface="Geneva"/>
              </a:defRPr>
            </a:lvl2pPr>
            <a:lvl3pPr marL="1143000" indent="-228600" defTabSz="995363" eaLnBrk="0" hangingPunct="0">
              <a:defRPr sz="2200">
                <a:solidFill>
                  <a:schemeClr val="tx1"/>
                </a:solidFill>
                <a:latin typeface="Arial" pitchFamily="34" charset="0"/>
                <a:ea typeface="Geneva"/>
                <a:cs typeface="Geneva"/>
              </a:defRPr>
            </a:lvl3pPr>
            <a:lvl4pPr marL="1600200" indent="-228600" defTabSz="995363" eaLnBrk="0" hangingPunct="0">
              <a:defRPr sz="2200">
                <a:solidFill>
                  <a:schemeClr val="tx1"/>
                </a:solidFill>
                <a:latin typeface="Arial" pitchFamily="34" charset="0"/>
                <a:ea typeface="Geneva"/>
                <a:cs typeface="Geneva"/>
              </a:defRPr>
            </a:lvl4pPr>
            <a:lvl5pPr marL="2057400" indent="-228600" defTabSz="995363" eaLnBrk="0" hangingPunct="0">
              <a:defRPr sz="2200">
                <a:solidFill>
                  <a:schemeClr val="tx1"/>
                </a:solidFill>
                <a:latin typeface="Arial" pitchFamily="34" charset="0"/>
                <a:ea typeface="Geneva"/>
                <a:cs typeface="Geneva"/>
              </a:defRPr>
            </a:lvl5pPr>
            <a:lvl6pPr marL="2514600" indent="-228600" defTabSz="995363"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995363"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995363"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995363" eaLnBrk="0" fontAlgn="base" hangingPunct="0">
              <a:spcBef>
                <a:spcPct val="0"/>
              </a:spcBef>
              <a:spcAft>
                <a:spcPct val="0"/>
              </a:spcAft>
              <a:defRPr sz="2200">
                <a:solidFill>
                  <a:schemeClr val="tx1"/>
                </a:solidFill>
                <a:latin typeface="Arial" pitchFamily="34" charset="0"/>
                <a:ea typeface="Geneva"/>
                <a:cs typeface="Geneva"/>
              </a:defRPr>
            </a:lvl9pPr>
          </a:lstStyle>
          <a:p>
            <a:pPr algn="ctr" eaLnBrk="1" hangingPunct="1"/>
            <a:endParaRPr lang="de-AT" altLang="de-DE" sz="1500" smtClean="0">
              <a:solidFill>
                <a:srgbClr val="FFFFFF"/>
              </a:solidFill>
            </a:endParaRPr>
          </a:p>
        </p:txBody>
      </p:sp>
      <p:sp>
        <p:nvSpPr>
          <p:cNvPr id="15363" name="Titel 2"/>
          <p:cNvSpPr>
            <a:spLocks noGrp="1"/>
          </p:cNvSpPr>
          <p:nvPr>
            <p:ph type="title"/>
          </p:nvPr>
        </p:nvSpPr>
        <p:spPr/>
        <p:txBody>
          <a:bodyPr/>
          <a:lstStyle/>
          <a:p>
            <a:r>
              <a:rPr lang="de-DE" altLang="de-DE" dirty="0" smtClean="0">
                <a:ea typeface="Geneva"/>
                <a:cs typeface="Geneva"/>
              </a:rPr>
              <a:t>Was X-</a:t>
            </a:r>
            <a:r>
              <a:rPr lang="de-DE" altLang="de-DE" dirty="0" err="1" smtClean="0">
                <a:ea typeface="Geneva"/>
                <a:cs typeface="Geneva"/>
              </a:rPr>
              <a:t>Rail</a:t>
            </a:r>
            <a:r>
              <a:rPr lang="de-DE" altLang="de-DE" dirty="0" smtClean="0">
                <a:ea typeface="Geneva"/>
                <a:cs typeface="Geneva"/>
              </a:rPr>
              <a:t> den Kunden liefert.</a:t>
            </a:r>
          </a:p>
        </p:txBody>
      </p:sp>
      <p:sp>
        <p:nvSpPr>
          <p:cNvPr id="15365" name="Datumsplatzhalter 8"/>
          <p:cNvSpPr>
            <a:spLocks noGrp="1"/>
          </p:cNvSpPr>
          <p:nvPr>
            <p:ph type="dt" sz="quarter" idx="18"/>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Geneva"/>
                <a:cs typeface="Geneva"/>
              </a:defRPr>
            </a:lvl1pPr>
            <a:lvl2pPr marL="742950" indent="-285750" eaLnBrk="0" hangingPunct="0">
              <a:defRPr sz="2200">
                <a:solidFill>
                  <a:schemeClr val="tx1"/>
                </a:solidFill>
                <a:latin typeface="Arial" pitchFamily="34" charset="0"/>
                <a:ea typeface="Geneva"/>
                <a:cs typeface="Geneva"/>
              </a:defRPr>
            </a:lvl2pPr>
            <a:lvl3pPr marL="1143000" indent="-228600" eaLnBrk="0" hangingPunct="0">
              <a:defRPr sz="2200">
                <a:solidFill>
                  <a:schemeClr val="tx1"/>
                </a:solidFill>
                <a:latin typeface="Arial" pitchFamily="34" charset="0"/>
                <a:ea typeface="Geneva"/>
                <a:cs typeface="Geneva"/>
              </a:defRPr>
            </a:lvl3pPr>
            <a:lvl4pPr marL="1600200" indent="-228600" eaLnBrk="0" hangingPunct="0">
              <a:defRPr sz="2200">
                <a:solidFill>
                  <a:schemeClr val="tx1"/>
                </a:solidFill>
                <a:latin typeface="Arial" pitchFamily="34" charset="0"/>
                <a:ea typeface="Geneva"/>
                <a:cs typeface="Geneva"/>
              </a:defRPr>
            </a:lvl4pPr>
            <a:lvl5pPr marL="2057400" indent="-228600" eaLnBrk="0" hangingPunct="0">
              <a:defRPr sz="22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200">
                <a:solidFill>
                  <a:schemeClr val="tx1"/>
                </a:solidFill>
                <a:latin typeface="Arial" pitchFamily="34" charset="0"/>
                <a:ea typeface="Geneva"/>
                <a:cs typeface="Geneva"/>
              </a:defRPr>
            </a:lvl9pPr>
          </a:lstStyle>
          <a:p>
            <a:fld id="{B49CFEE4-C71C-46B3-B2A8-6D806D4FB813}" type="datetime1">
              <a:rPr lang="de-DE" altLang="de-DE" sz="900" smtClean="0">
                <a:solidFill>
                  <a:srgbClr val="000000"/>
                </a:solidFill>
                <a:ea typeface="ヒラギノ角ゴ Pro W3" charset="-128"/>
              </a:rPr>
              <a:pPr/>
              <a:t>18.06.2015</a:t>
            </a:fld>
            <a:endParaRPr lang="de-DE" altLang="de-DE" sz="900" smtClean="0">
              <a:solidFill>
                <a:srgbClr val="000000"/>
              </a:solidFill>
              <a:ea typeface="ヒラギノ角ゴ Pro W3" charset="-128"/>
            </a:endParaRPr>
          </a:p>
        </p:txBody>
      </p:sp>
      <p:sp>
        <p:nvSpPr>
          <p:cNvPr id="15366" name="Foliennummernplatzhalter 9"/>
          <p:cNvSpPr>
            <a:spLocks noGrp="1"/>
          </p:cNvSpPr>
          <p:nvPr>
            <p:ph type="sldNum" sz="quarter" idx="2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Geneva"/>
                <a:cs typeface="Geneva"/>
              </a:defRPr>
            </a:lvl1pPr>
            <a:lvl2pPr marL="742950" indent="-285750" eaLnBrk="0" hangingPunct="0">
              <a:defRPr sz="2200">
                <a:solidFill>
                  <a:schemeClr val="tx1"/>
                </a:solidFill>
                <a:latin typeface="Arial" pitchFamily="34" charset="0"/>
                <a:ea typeface="Geneva"/>
                <a:cs typeface="Geneva"/>
              </a:defRPr>
            </a:lvl2pPr>
            <a:lvl3pPr marL="1143000" indent="-228600" eaLnBrk="0" hangingPunct="0">
              <a:defRPr sz="2200">
                <a:solidFill>
                  <a:schemeClr val="tx1"/>
                </a:solidFill>
                <a:latin typeface="Arial" pitchFamily="34" charset="0"/>
                <a:ea typeface="Geneva"/>
                <a:cs typeface="Geneva"/>
              </a:defRPr>
            </a:lvl3pPr>
            <a:lvl4pPr marL="1600200" indent="-228600" eaLnBrk="0" hangingPunct="0">
              <a:defRPr sz="2200">
                <a:solidFill>
                  <a:schemeClr val="tx1"/>
                </a:solidFill>
                <a:latin typeface="Arial" pitchFamily="34" charset="0"/>
                <a:ea typeface="Geneva"/>
                <a:cs typeface="Geneva"/>
              </a:defRPr>
            </a:lvl4pPr>
            <a:lvl5pPr marL="2057400" indent="-228600" eaLnBrk="0" hangingPunct="0">
              <a:defRPr sz="22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200">
                <a:solidFill>
                  <a:schemeClr val="tx1"/>
                </a:solidFill>
                <a:latin typeface="Arial" pitchFamily="34" charset="0"/>
                <a:ea typeface="Geneva"/>
                <a:cs typeface="Geneva"/>
              </a:defRPr>
            </a:lvl9pPr>
          </a:lstStyle>
          <a:p>
            <a:fld id="{29D3AB44-C1F0-4DEA-9B77-8DD8BE693C86}" type="slidenum">
              <a:rPr lang="de-DE" altLang="de-DE" sz="900" smtClean="0">
                <a:solidFill>
                  <a:srgbClr val="000000"/>
                </a:solidFill>
                <a:ea typeface="MS PGothic" pitchFamily="34" charset="-128"/>
              </a:rPr>
              <a:pPr/>
              <a:t>19</a:t>
            </a:fld>
            <a:endParaRPr lang="de-DE" altLang="de-DE" sz="900" smtClean="0">
              <a:solidFill>
                <a:srgbClr val="000000"/>
              </a:solidFill>
              <a:ea typeface="MS PGothic" pitchFamily="34" charset="-128"/>
            </a:endParaRPr>
          </a:p>
        </p:txBody>
      </p:sp>
      <p:sp>
        <p:nvSpPr>
          <p:cNvPr id="15367" name="Fußzeilenplatzhalter 10"/>
          <p:cNvSpPr>
            <a:spLocks noGrp="1"/>
          </p:cNvSpPr>
          <p:nvPr>
            <p:ph type="ftr" sz="quarter" idx="19"/>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Geneva"/>
                <a:cs typeface="Geneva"/>
              </a:defRPr>
            </a:lvl1pPr>
            <a:lvl2pPr marL="742950" indent="-285750" eaLnBrk="0" hangingPunct="0">
              <a:defRPr sz="2200">
                <a:solidFill>
                  <a:schemeClr val="tx1"/>
                </a:solidFill>
                <a:latin typeface="Arial" pitchFamily="34" charset="0"/>
                <a:ea typeface="Geneva"/>
                <a:cs typeface="Geneva"/>
              </a:defRPr>
            </a:lvl2pPr>
            <a:lvl3pPr marL="1143000" indent="-228600" eaLnBrk="0" hangingPunct="0">
              <a:defRPr sz="2200">
                <a:solidFill>
                  <a:schemeClr val="tx1"/>
                </a:solidFill>
                <a:latin typeface="Arial" pitchFamily="34" charset="0"/>
                <a:ea typeface="Geneva"/>
                <a:cs typeface="Geneva"/>
              </a:defRPr>
            </a:lvl3pPr>
            <a:lvl4pPr marL="1600200" indent="-228600" eaLnBrk="0" hangingPunct="0">
              <a:defRPr sz="2200">
                <a:solidFill>
                  <a:schemeClr val="tx1"/>
                </a:solidFill>
                <a:latin typeface="Arial" pitchFamily="34" charset="0"/>
                <a:ea typeface="Geneva"/>
                <a:cs typeface="Geneva"/>
              </a:defRPr>
            </a:lvl4pPr>
            <a:lvl5pPr marL="2057400" indent="-228600" eaLnBrk="0" hangingPunct="0">
              <a:defRPr sz="22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200">
                <a:solidFill>
                  <a:schemeClr val="tx1"/>
                </a:solidFill>
                <a:latin typeface="Arial" pitchFamily="34" charset="0"/>
                <a:ea typeface="Geneva"/>
                <a:cs typeface="Geneva"/>
              </a:defRPr>
            </a:lvl9pPr>
          </a:lstStyle>
          <a:p>
            <a:endParaRPr lang="de-AT" altLang="de-DE" sz="900" smtClean="0">
              <a:solidFill>
                <a:srgbClr val="000000"/>
              </a:solidFill>
              <a:ea typeface="MS PGothic" pitchFamily="34" charset="-128"/>
            </a:endParaRPr>
          </a:p>
        </p:txBody>
      </p:sp>
      <p:sp>
        <p:nvSpPr>
          <p:cNvPr id="15368" name="AutoShape 6"/>
          <p:cNvSpPr>
            <a:spLocks noChangeArrowheads="1"/>
          </p:cNvSpPr>
          <p:nvPr>
            <p:custDataLst>
              <p:tags r:id="rId2"/>
            </p:custDataLst>
          </p:nvPr>
        </p:nvSpPr>
        <p:spPr bwMode="gray">
          <a:xfrm rot="10800000">
            <a:off x="760416" y="2398713"/>
            <a:ext cx="1322387" cy="3929062"/>
          </a:xfrm>
          <a:prstGeom prst="rtTriangle">
            <a:avLst/>
          </a:prstGeom>
          <a:solidFill>
            <a:srgbClr val="99CCFF">
              <a:alpha val="55000"/>
            </a:srgbClr>
          </a:solidFill>
          <a:ln>
            <a:noFill/>
          </a:ln>
          <a:extLst/>
        </p:spPr>
        <p:txBody>
          <a:bodyPr vert="eaVert" wrap="none" lIns="0" tIns="851278" rIns="212819" bIns="0" anchor="ctr"/>
          <a:lstStyle>
            <a:lvl1pPr defTabSz="1065213" eaLnBrk="0" hangingPunct="0">
              <a:defRPr sz="2200">
                <a:solidFill>
                  <a:schemeClr val="tx1"/>
                </a:solidFill>
                <a:latin typeface="Arial" pitchFamily="34" charset="0"/>
                <a:ea typeface="Geneva"/>
                <a:cs typeface="Geneva"/>
              </a:defRPr>
            </a:lvl1pPr>
            <a:lvl2pPr marL="742950" indent="-285750" defTabSz="1065213" eaLnBrk="0" hangingPunct="0">
              <a:defRPr sz="2200">
                <a:solidFill>
                  <a:schemeClr val="tx1"/>
                </a:solidFill>
                <a:latin typeface="Arial" pitchFamily="34" charset="0"/>
                <a:ea typeface="Geneva"/>
                <a:cs typeface="Geneva"/>
              </a:defRPr>
            </a:lvl2pPr>
            <a:lvl3pPr marL="1143000" indent="-228600" defTabSz="1065213" eaLnBrk="0" hangingPunct="0">
              <a:defRPr sz="2200">
                <a:solidFill>
                  <a:schemeClr val="tx1"/>
                </a:solidFill>
                <a:latin typeface="Arial" pitchFamily="34" charset="0"/>
                <a:ea typeface="Geneva"/>
                <a:cs typeface="Geneva"/>
              </a:defRPr>
            </a:lvl3pPr>
            <a:lvl4pPr marL="1600200" indent="-228600" defTabSz="1065213" eaLnBrk="0" hangingPunct="0">
              <a:defRPr sz="2200">
                <a:solidFill>
                  <a:schemeClr val="tx1"/>
                </a:solidFill>
                <a:latin typeface="Arial" pitchFamily="34" charset="0"/>
                <a:ea typeface="Geneva"/>
                <a:cs typeface="Geneva"/>
              </a:defRPr>
            </a:lvl4pPr>
            <a:lvl5pPr marL="2057400" indent="-228600" defTabSz="1065213" eaLnBrk="0" hangingPunct="0">
              <a:defRPr sz="2200">
                <a:solidFill>
                  <a:schemeClr val="tx1"/>
                </a:solidFill>
                <a:latin typeface="Arial" pitchFamily="34" charset="0"/>
                <a:ea typeface="Geneva"/>
                <a:cs typeface="Geneva"/>
              </a:defRPr>
            </a:lvl5pPr>
            <a:lvl6pPr marL="2514600" indent="-228600" defTabSz="1065213"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1065213"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1065213"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1065213" eaLnBrk="0" fontAlgn="base" hangingPunct="0">
              <a:spcBef>
                <a:spcPct val="0"/>
              </a:spcBef>
              <a:spcAft>
                <a:spcPct val="0"/>
              </a:spcAft>
              <a:defRPr sz="2200">
                <a:solidFill>
                  <a:schemeClr val="tx1"/>
                </a:solidFill>
                <a:latin typeface="Arial" pitchFamily="34" charset="0"/>
                <a:ea typeface="Geneva"/>
                <a:cs typeface="Geneva"/>
              </a:defRPr>
            </a:lvl9pPr>
          </a:lstStyle>
          <a:p>
            <a:pPr algn="r" eaLnBrk="1" hangingPunct="1">
              <a:lnSpc>
                <a:spcPct val="80000"/>
              </a:lnSpc>
            </a:pPr>
            <a:r>
              <a:rPr lang="de-AT" altLang="de-DE" sz="1600" b="1" dirty="0" smtClean="0"/>
              <a:t> Gewichtung der </a:t>
            </a:r>
          </a:p>
          <a:p>
            <a:pPr algn="r" eaLnBrk="1" hangingPunct="1">
              <a:lnSpc>
                <a:spcPct val="80000"/>
              </a:lnSpc>
            </a:pPr>
            <a:r>
              <a:rPr lang="de-AT" altLang="de-DE" sz="1600" b="1" dirty="0" smtClean="0"/>
              <a:t>Kundenerwartungen</a:t>
            </a:r>
          </a:p>
        </p:txBody>
      </p:sp>
      <p:grpSp>
        <p:nvGrpSpPr>
          <p:cNvPr id="15372" name="Group 8"/>
          <p:cNvGrpSpPr>
            <a:grpSpLocks/>
          </p:cNvGrpSpPr>
          <p:nvPr/>
        </p:nvGrpSpPr>
        <p:grpSpPr bwMode="auto">
          <a:xfrm>
            <a:off x="2235203" y="3208338"/>
            <a:ext cx="1884363" cy="703262"/>
            <a:chOff x="1298" y="1766"/>
            <a:chExt cx="887" cy="366"/>
          </a:xfrm>
          <a:solidFill>
            <a:srgbClr val="99CCFF"/>
          </a:solidFill>
        </p:grpSpPr>
        <p:sp>
          <p:nvSpPr>
            <p:cNvPr id="15388" name="Rectangle 9"/>
            <p:cNvSpPr>
              <a:spLocks noChangeArrowheads="1"/>
            </p:cNvSpPr>
            <p:nvPr>
              <p:custDataLst>
                <p:tags r:id="rId12"/>
              </p:custDataLst>
            </p:nvPr>
          </p:nvSpPr>
          <p:spPr bwMode="gray">
            <a:xfrm>
              <a:off x="1298" y="1766"/>
              <a:ext cx="887" cy="366"/>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9551" tIns="49775" rIns="99551" bIns="49775" anchor="ctr"/>
            <a:lstStyle>
              <a:lvl1pPr defTabSz="995363" eaLnBrk="0" hangingPunct="0">
                <a:defRPr sz="2200">
                  <a:solidFill>
                    <a:schemeClr val="tx1"/>
                  </a:solidFill>
                  <a:latin typeface="Arial" pitchFamily="34" charset="0"/>
                  <a:ea typeface="Geneva"/>
                  <a:cs typeface="Geneva"/>
                </a:defRPr>
              </a:lvl1pPr>
              <a:lvl2pPr marL="742950" indent="-285750" defTabSz="995363" eaLnBrk="0" hangingPunct="0">
                <a:defRPr sz="2200">
                  <a:solidFill>
                    <a:schemeClr val="tx1"/>
                  </a:solidFill>
                  <a:latin typeface="Arial" pitchFamily="34" charset="0"/>
                  <a:ea typeface="Geneva"/>
                  <a:cs typeface="Geneva"/>
                </a:defRPr>
              </a:lvl2pPr>
              <a:lvl3pPr marL="1143000" indent="-228600" defTabSz="995363" eaLnBrk="0" hangingPunct="0">
                <a:defRPr sz="2200">
                  <a:solidFill>
                    <a:schemeClr val="tx1"/>
                  </a:solidFill>
                  <a:latin typeface="Arial" pitchFamily="34" charset="0"/>
                  <a:ea typeface="Geneva"/>
                  <a:cs typeface="Geneva"/>
                </a:defRPr>
              </a:lvl3pPr>
              <a:lvl4pPr marL="1600200" indent="-228600" defTabSz="995363" eaLnBrk="0" hangingPunct="0">
                <a:defRPr sz="2200">
                  <a:solidFill>
                    <a:schemeClr val="tx1"/>
                  </a:solidFill>
                  <a:latin typeface="Arial" pitchFamily="34" charset="0"/>
                  <a:ea typeface="Geneva"/>
                  <a:cs typeface="Geneva"/>
                </a:defRPr>
              </a:lvl4pPr>
              <a:lvl5pPr marL="2057400" indent="-228600" defTabSz="995363" eaLnBrk="0" hangingPunct="0">
                <a:defRPr sz="2200">
                  <a:solidFill>
                    <a:schemeClr val="tx1"/>
                  </a:solidFill>
                  <a:latin typeface="Arial" pitchFamily="34" charset="0"/>
                  <a:ea typeface="Geneva"/>
                  <a:cs typeface="Geneva"/>
                </a:defRPr>
              </a:lvl5pPr>
              <a:lvl6pPr marL="2514600" indent="-228600" defTabSz="995363"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995363"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995363"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995363" eaLnBrk="0" fontAlgn="base" hangingPunct="0">
                <a:spcBef>
                  <a:spcPct val="0"/>
                </a:spcBef>
                <a:spcAft>
                  <a:spcPct val="0"/>
                </a:spcAft>
                <a:defRPr sz="2200">
                  <a:solidFill>
                    <a:schemeClr val="tx1"/>
                  </a:solidFill>
                  <a:latin typeface="Arial" pitchFamily="34" charset="0"/>
                  <a:ea typeface="Geneva"/>
                  <a:cs typeface="Geneva"/>
                </a:defRPr>
              </a:lvl9pPr>
            </a:lstStyle>
            <a:p>
              <a:pPr algn="ctr" eaLnBrk="1" hangingPunct="1"/>
              <a:endParaRPr lang="de-AT" altLang="de-DE" sz="1500" smtClean="0">
                <a:solidFill>
                  <a:srgbClr val="FFFFFF"/>
                </a:solidFill>
              </a:endParaRPr>
            </a:p>
          </p:txBody>
        </p:sp>
        <p:sp>
          <p:nvSpPr>
            <p:cNvPr id="15389" name="Rectangle 10"/>
            <p:cNvSpPr>
              <a:spLocks noChangeArrowheads="1"/>
            </p:cNvSpPr>
            <p:nvPr>
              <p:custDataLst>
                <p:tags r:id="rId13"/>
              </p:custDataLst>
            </p:nvPr>
          </p:nvSpPr>
          <p:spPr bwMode="gray">
            <a:xfrm>
              <a:off x="1329" y="1810"/>
              <a:ext cx="839" cy="2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74725" eaLnBrk="0" hangingPunct="0">
                <a:defRPr sz="2200">
                  <a:solidFill>
                    <a:schemeClr val="tx1"/>
                  </a:solidFill>
                  <a:latin typeface="Arial" pitchFamily="34" charset="0"/>
                  <a:ea typeface="Geneva"/>
                  <a:cs typeface="Geneva"/>
                </a:defRPr>
              </a:lvl1pPr>
              <a:lvl2pPr marL="742950" indent="-285750" defTabSz="974725" eaLnBrk="0" hangingPunct="0">
                <a:defRPr sz="2200">
                  <a:solidFill>
                    <a:schemeClr val="tx1"/>
                  </a:solidFill>
                  <a:latin typeface="Arial" pitchFamily="34" charset="0"/>
                  <a:ea typeface="Geneva"/>
                  <a:cs typeface="Geneva"/>
                </a:defRPr>
              </a:lvl2pPr>
              <a:lvl3pPr marL="1143000" indent="-228600" defTabSz="974725" eaLnBrk="0" hangingPunct="0">
                <a:defRPr sz="2200">
                  <a:solidFill>
                    <a:schemeClr val="tx1"/>
                  </a:solidFill>
                  <a:latin typeface="Arial" pitchFamily="34" charset="0"/>
                  <a:ea typeface="Geneva"/>
                  <a:cs typeface="Geneva"/>
                </a:defRPr>
              </a:lvl3pPr>
              <a:lvl4pPr marL="1600200" indent="-228600" defTabSz="974725" eaLnBrk="0" hangingPunct="0">
                <a:defRPr sz="2200">
                  <a:solidFill>
                    <a:schemeClr val="tx1"/>
                  </a:solidFill>
                  <a:latin typeface="Arial" pitchFamily="34" charset="0"/>
                  <a:ea typeface="Geneva"/>
                  <a:cs typeface="Geneva"/>
                </a:defRPr>
              </a:lvl4pPr>
              <a:lvl5pPr marL="2057400" indent="-228600" defTabSz="974725" eaLnBrk="0" hangingPunct="0">
                <a:defRPr sz="2200">
                  <a:solidFill>
                    <a:schemeClr val="tx1"/>
                  </a:solidFill>
                  <a:latin typeface="Arial" pitchFamily="34" charset="0"/>
                  <a:ea typeface="Geneva"/>
                  <a:cs typeface="Geneva"/>
                </a:defRPr>
              </a:lvl5pPr>
              <a:lvl6pPr marL="2514600" indent="-228600" defTabSz="974725"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974725"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974725"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974725" eaLnBrk="0" fontAlgn="base" hangingPunct="0">
                <a:spcBef>
                  <a:spcPct val="0"/>
                </a:spcBef>
                <a:spcAft>
                  <a:spcPct val="0"/>
                </a:spcAft>
                <a:defRPr sz="2200">
                  <a:solidFill>
                    <a:schemeClr val="tx1"/>
                  </a:solidFill>
                  <a:latin typeface="Arial" pitchFamily="34" charset="0"/>
                  <a:ea typeface="Geneva"/>
                  <a:cs typeface="Geneva"/>
                </a:defRPr>
              </a:lvl9pPr>
            </a:lstStyle>
            <a:p>
              <a:pPr eaLnBrk="1" hangingPunct="1"/>
              <a:r>
                <a:rPr lang="de-DE" altLang="de-DE" sz="1600" b="1" dirty="0" smtClean="0">
                  <a:solidFill>
                    <a:srgbClr val="FFFFFF"/>
                  </a:solidFill>
                </a:rPr>
                <a:t>Transport Zuverlässigkeit</a:t>
              </a:r>
            </a:p>
          </p:txBody>
        </p:sp>
      </p:grpSp>
      <p:grpSp>
        <p:nvGrpSpPr>
          <p:cNvPr id="15374" name="Group 16"/>
          <p:cNvGrpSpPr>
            <a:grpSpLocks/>
          </p:cNvGrpSpPr>
          <p:nvPr/>
        </p:nvGrpSpPr>
        <p:grpSpPr bwMode="auto">
          <a:xfrm>
            <a:off x="2235203" y="4024315"/>
            <a:ext cx="1884363" cy="706437"/>
            <a:chOff x="1298" y="2239"/>
            <a:chExt cx="887" cy="366"/>
          </a:xfrm>
          <a:solidFill>
            <a:srgbClr val="99CCFF"/>
          </a:solidFill>
        </p:grpSpPr>
        <p:sp>
          <p:nvSpPr>
            <p:cNvPr id="15384" name="Rectangle 17"/>
            <p:cNvSpPr>
              <a:spLocks noChangeArrowheads="1"/>
            </p:cNvSpPr>
            <p:nvPr>
              <p:custDataLst>
                <p:tags r:id="rId10"/>
              </p:custDataLst>
            </p:nvPr>
          </p:nvSpPr>
          <p:spPr bwMode="gray">
            <a:xfrm>
              <a:off x="1298" y="2239"/>
              <a:ext cx="887" cy="366"/>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9551" tIns="49775" rIns="99551" bIns="49775" anchor="ctr"/>
            <a:lstStyle>
              <a:lvl1pPr defTabSz="995363" eaLnBrk="0" hangingPunct="0">
                <a:defRPr sz="2200">
                  <a:solidFill>
                    <a:schemeClr val="tx1"/>
                  </a:solidFill>
                  <a:latin typeface="Arial" pitchFamily="34" charset="0"/>
                  <a:ea typeface="Geneva"/>
                  <a:cs typeface="Geneva"/>
                </a:defRPr>
              </a:lvl1pPr>
              <a:lvl2pPr marL="742950" indent="-285750" defTabSz="995363" eaLnBrk="0" hangingPunct="0">
                <a:defRPr sz="2200">
                  <a:solidFill>
                    <a:schemeClr val="tx1"/>
                  </a:solidFill>
                  <a:latin typeface="Arial" pitchFamily="34" charset="0"/>
                  <a:ea typeface="Geneva"/>
                  <a:cs typeface="Geneva"/>
                </a:defRPr>
              </a:lvl2pPr>
              <a:lvl3pPr marL="1143000" indent="-228600" defTabSz="995363" eaLnBrk="0" hangingPunct="0">
                <a:defRPr sz="2200">
                  <a:solidFill>
                    <a:schemeClr val="tx1"/>
                  </a:solidFill>
                  <a:latin typeface="Arial" pitchFamily="34" charset="0"/>
                  <a:ea typeface="Geneva"/>
                  <a:cs typeface="Geneva"/>
                </a:defRPr>
              </a:lvl3pPr>
              <a:lvl4pPr marL="1600200" indent="-228600" defTabSz="995363" eaLnBrk="0" hangingPunct="0">
                <a:defRPr sz="2200">
                  <a:solidFill>
                    <a:schemeClr val="tx1"/>
                  </a:solidFill>
                  <a:latin typeface="Arial" pitchFamily="34" charset="0"/>
                  <a:ea typeface="Geneva"/>
                  <a:cs typeface="Geneva"/>
                </a:defRPr>
              </a:lvl4pPr>
              <a:lvl5pPr marL="2057400" indent="-228600" defTabSz="995363" eaLnBrk="0" hangingPunct="0">
                <a:defRPr sz="2200">
                  <a:solidFill>
                    <a:schemeClr val="tx1"/>
                  </a:solidFill>
                  <a:latin typeface="Arial" pitchFamily="34" charset="0"/>
                  <a:ea typeface="Geneva"/>
                  <a:cs typeface="Geneva"/>
                </a:defRPr>
              </a:lvl5pPr>
              <a:lvl6pPr marL="2514600" indent="-228600" defTabSz="995363"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995363"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995363"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995363" eaLnBrk="0" fontAlgn="base" hangingPunct="0">
                <a:spcBef>
                  <a:spcPct val="0"/>
                </a:spcBef>
                <a:spcAft>
                  <a:spcPct val="0"/>
                </a:spcAft>
                <a:defRPr sz="2200">
                  <a:solidFill>
                    <a:schemeClr val="tx1"/>
                  </a:solidFill>
                  <a:latin typeface="Arial" pitchFamily="34" charset="0"/>
                  <a:ea typeface="Geneva"/>
                  <a:cs typeface="Geneva"/>
                </a:defRPr>
              </a:lvl9pPr>
            </a:lstStyle>
            <a:p>
              <a:pPr algn="ctr" eaLnBrk="1" hangingPunct="1"/>
              <a:endParaRPr lang="de-AT" altLang="de-DE" sz="1500" smtClean="0">
                <a:solidFill>
                  <a:srgbClr val="FFFFFF"/>
                </a:solidFill>
              </a:endParaRPr>
            </a:p>
          </p:txBody>
        </p:sp>
        <p:sp>
          <p:nvSpPr>
            <p:cNvPr id="15385" name="Rectangle 18"/>
            <p:cNvSpPr>
              <a:spLocks noChangeArrowheads="1"/>
            </p:cNvSpPr>
            <p:nvPr>
              <p:custDataLst>
                <p:tags r:id="rId11"/>
              </p:custDataLst>
            </p:nvPr>
          </p:nvSpPr>
          <p:spPr bwMode="gray">
            <a:xfrm>
              <a:off x="1329" y="2283"/>
              <a:ext cx="839" cy="2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74725" eaLnBrk="0" hangingPunct="0">
                <a:defRPr sz="2200">
                  <a:solidFill>
                    <a:schemeClr val="tx1"/>
                  </a:solidFill>
                  <a:latin typeface="Arial" pitchFamily="34" charset="0"/>
                  <a:ea typeface="Geneva"/>
                  <a:cs typeface="Geneva"/>
                </a:defRPr>
              </a:lvl1pPr>
              <a:lvl2pPr marL="742950" indent="-285750" defTabSz="974725" eaLnBrk="0" hangingPunct="0">
                <a:defRPr sz="2200">
                  <a:solidFill>
                    <a:schemeClr val="tx1"/>
                  </a:solidFill>
                  <a:latin typeface="Arial" pitchFamily="34" charset="0"/>
                  <a:ea typeface="Geneva"/>
                  <a:cs typeface="Geneva"/>
                </a:defRPr>
              </a:lvl2pPr>
              <a:lvl3pPr marL="1143000" indent="-228600" defTabSz="974725" eaLnBrk="0" hangingPunct="0">
                <a:defRPr sz="2200">
                  <a:solidFill>
                    <a:schemeClr val="tx1"/>
                  </a:solidFill>
                  <a:latin typeface="Arial" pitchFamily="34" charset="0"/>
                  <a:ea typeface="Geneva"/>
                  <a:cs typeface="Geneva"/>
                </a:defRPr>
              </a:lvl3pPr>
              <a:lvl4pPr marL="1600200" indent="-228600" defTabSz="974725" eaLnBrk="0" hangingPunct="0">
                <a:defRPr sz="2200">
                  <a:solidFill>
                    <a:schemeClr val="tx1"/>
                  </a:solidFill>
                  <a:latin typeface="Arial" pitchFamily="34" charset="0"/>
                  <a:ea typeface="Geneva"/>
                  <a:cs typeface="Geneva"/>
                </a:defRPr>
              </a:lvl4pPr>
              <a:lvl5pPr marL="2057400" indent="-228600" defTabSz="974725" eaLnBrk="0" hangingPunct="0">
                <a:defRPr sz="2200">
                  <a:solidFill>
                    <a:schemeClr val="tx1"/>
                  </a:solidFill>
                  <a:latin typeface="Arial" pitchFamily="34" charset="0"/>
                  <a:ea typeface="Geneva"/>
                  <a:cs typeface="Geneva"/>
                </a:defRPr>
              </a:lvl5pPr>
              <a:lvl6pPr marL="2514600" indent="-228600" defTabSz="974725"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974725"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974725"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974725" eaLnBrk="0" fontAlgn="base" hangingPunct="0">
                <a:spcBef>
                  <a:spcPct val="0"/>
                </a:spcBef>
                <a:spcAft>
                  <a:spcPct val="0"/>
                </a:spcAft>
                <a:defRPr sz="2200">
                  <a:solidFill>
                    <a:schemeClr val="tx1"/>
                  </a:solidFill>
                  <a:latin typeface="Arial" pitchFamily="34" charset="0"/>
                  <a:ea typeface="Geneva"/>
                  <a:cs typeface="Geneva"/>
                </a:defRPr>
              </a:lvl9pPr>
            </a:lstStyle>
            <a:p>
              <a:pPr eaLnBrk="1" hangingPunct="1"/>
              <a:r>
                <a:rPr lang="en-US" altLang="de-DE" sz="1600" b="1" smtClean="0">
                  <a:solidFill>
                    <a:srgbClr val="FFFFFF"/>
                  </a:solidFill>
                </a:rPr>
                <a:t>Transport Information</a:t>
              </a:r>
            </a:p>
          </p:txBody>
        </p:sp>
      </p:grpSp>
      <p:sp>
        <p:nvSpPr>
          <p:cNvPr id="15377" name="Text Box 40"/>
          <p:cNvSpPr txBox="1">
            <a:spLocks noChangeArrowheads="1"/>
          </p:cNvSpPr>
          <p:nvPr/>
        </p:nvSpPr>
        <p:spPr bwMode="auto">
          <a:xfrm>
            <a:off x="4391025" y="4917764"/>
            <a:ext cx="28389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90525" indent="-390525" defTabSz="1042988" eaLnBrk="0" hangingPunct="0">
              <a:defRPr sz="2200">
                <a:solidFill>
                  <a:schemeClr val="tx1"/>
                </a:solidFill>
                <a:latin typeface="Arial" pitchFamily="34" charset="0"/>
                <a:ea typeface="Geneva"/>
                <a:cs typeface="Geneva"/>
              </a:defRPr>
            </a:lvl1pPr>
            <a:lvl2pPr marL="742950" indent="-285750" defTabSz="1042988" eaLnBrk="0" hangingPunct="0">
              <a:defRPr sz="2200">
                <a:solidFill>
                  <a:schemeClr val="tx1"/>
                </a:solidFill>
                <a:latin typeface="Arial" pitchFamily="34" charset="0"/>
                <a:ea typeface="Geneva"/>
                <a:cs typeface="Geneva"/>
              </a:defRPr>
            </a:lvl2pPr>
            <a:lvl3pPr marL="1143000" indent="-228600" defTabSz="1042988" eaLnBrk="0" hangingPunct="0">
              <a:defRPr sz="2200">
                <a:solidFill>
                  <a:schemeClr val="tx1"/>
                </a:solidFill>
                <a:latin typeface="Arial" pitchFamily="34" charset="0"/>
                <a:ea typeface="Geneva"/>
                <a:cs typeface="Geneva"/>
              </a:defRPr>
            </a:lvl3pPr>
            <a:lvl4pPr marL="1600200" indent="-228600" defTabSz="1042988" eaLnBrk="0" hangingPunct="0">
              <a:defRPr sz="2200">
                <a:solidFill>
                  <a:schemeClr val="tx1"/>
                </a:solidFill>
                <a:latin typeface="Arial" pitchFamily="34" charset="0"/>
                <a:ea typeface="Geneva"/>
                <a:cs typeface="Geneva"/>
              </a:defRPr>
            </a:lvl4pPr>
            <a:lvl5pPr marL="2057400" indent="-228600" defTabSz="1042988" eaLnBrk="0" hangingPunct="0">
              <a:defRPr sz="2200">
                <a:solidFill>
                  <a:schemeClr val="tx1"/>
                </a:solidFill>
                <a:latin typeface="Arial" pitchFamily="34" charset="0"/>
                <a:ea typeface="Geneva"/>
                <a:cs typeface="Geneva"/>
              </a:defRPr>
            </a:lvl5pPr>
            <a:lvl6pPr marL="2514600" indent="-228600" defTabSz="1042988"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1042988"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1042988"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1042988" eaLnBrk="0" fontAlgn="base" hangingPunct="0">
              <a:spcBef>
                <a:spcPct val="0"/>
              </a:spcBef>
              <a:spcAft>
                <a:spcPct val="0"/>
              </a:spcAft>
              <a:defRPr sz="2200">
                <a:solidFill>
                  <a:schemeClr val="tx1"/>
                </a:solidFill>
                <a:latin typeface="Arial" pitchFamily="34" charset="0"/>
                <a:ea typeface="Geneva"/>
                <a:cs typeface="Geneva"/>
              </a:defRPr>
            </a:lvl9pPr>
          </a:lstStyle>
          <a:p>
            <a:pPr eaLnBrk="1" hangingPunct="1"/>
            <a:r>
              <a:rPr lang="de-AT" altLang="de-DE" sz="1500" b="1" dirty="0" smtClean="0">
                <a:solidFill>
                  <a:srgbClr val="000000"/>
                </a:solidFill>
              </a:rPr>
              <a:t>schnell Angebote legen </a:t>
            </a:r>
            <a:r>
              <a:rPr lang="de-AT" altLang="de-DE" sz="1500" dirty="0" smtClean="0">
                <a:solidFill>
                  <a:srgbClr val="000000"/>
                </a:solidFill>
              </a:rPr>
              <a:t>und</a:t>
            </a:r>
          </a:p>
          <a:p>
            <a:pPr eaLnBrk="1" hangingPunct="1"/>
            <a:r>
              <a:rPr lang="de-AT" altLang="de-DE" sz="1500" dirty="0" smtClean="0">
                <a:solidFill>
                  <a:srgbClr val="000000"/>
                </a:solidFill>
              </a:rPr>
              <a:t>Preisanfragen rasch beantworten</a:t>
            </a:r>
          </a:p>
        </p:txBody>
      </p:sp>
      <p:sp>
        <p:nvSpPr>
          <p:cNvPr id="15378" name="Text Box 41"/>
          <p:cNvSpPr txBox="1">
            <a:spLocks noChangeArrowheads="1"/>
          </p:cNvSpPr>
          <p:nvPr/>
        </p:nvSpPr>
        <p:spPr bwMode="auto">
          <a:xfrm>
            <a:off x="4391025" y="4024633"/>
            <a:ext cx="408022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180975" indent="-180975" defTabSz="1042988" eaLnBrk="0" hangingPunct="0">
              <a:defRPr sz="2200">
                <a:solidFill>
                  <a:schemeClr val="tx1"/>
                </a:solidFill>
                <a:latin typeface="Arial" pitchFamily="34" charset="0"/>
                <a:ea typeface="Geneva"/>
                <a:cs typeface="Geneva"/>
              </a:defRPr>
            </a:lvl1pPr>
            <a:lvl2pPr marL="742950" indent="-285750" defTabSz="1042988" eaLnBrk="0" hangingPunct="0">
              <a:defRPr sz="2200">
                <a:solidFill>
                  <a:schemeClr val="tx1"/>
                </a:solidFill>
                <a:latin typeface="Arial" pitchFamily="34" charset="0"/>
                <a:ea typeface="Geneva"/>
                <a:cs typeface="Geneva"/>
              </a:defRPr>
            </a:lvl2pPr>
            <a:lvl3pPr marL="1143000" indent="-228600" defTabSz="1042988" eaLnBrk="0" hangingPunct="0">
              <a:defRPr sz="2200">
                <a:solidFill>
                  <a:schemeClr val="tx1"/>
                </a:solidFill>
                <a:latin typeface="Arial" pitchFamily="34" charset="0"/>
                <a:ea typeface="Geneva"/>
                <a:cs typeface="Geneva"/>
              </a:defRPr>
            </a:lvl3pPr>
            <a:lvl4pPr marL="1600200" indent="-228600" defTabSz="1042988" eaLnBrk="0" hangingPunct="0">
              <a:defRPr sz="2200">
                <a:solidFill>
                  <a:schemeClr val="tx1"/>
                </a:solidFill>
                <a:latin typeface="Arial" pitchFamily="34" charset="0"/>
                <a:ea typeface="Geneva"/>
                <a:cs typeface="Geneva"/>
              </a:defRPr>
            </a:lvl4pPr>
            <a:lvl5pPr marL="2057400" indent="-228600" defTabSz="1042988" eaLnBrk="0" hangingPunct="0">
              <a:defRPr sz="2200">
                <a:solidFill>
                  <a:schemeClr val="tx1"/>
                </a:solidFill>
                <a:latin typeface="Arial" pitchFamily="34" charset="0"/>
                <a:ea typeface="Geneva"/>
                <a:cs typeface="Geneva"/>
              </a:defRPr>
            </a:lvl5pPr>
            <a:lvl6pPr marL="2514600" indent="-228600" defTabSz="1042988"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1042988"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1042988"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1042988" eaLnBrk="0" fontAlgn="base" hangingPunct="0">
              <a:spcBef>
                <a:spcPct val="0"/>
              </a:spcBef>
              <a:spcAft>
                <a:spcPct val="0"/>
              </a:spcAft>
              <a:defRPr sz="2200">
                <a:solidFill>
                  <a:schemeClr val="tx1"/>
                </a:solidFill>
                <a:latin typeface="Arial" pitchFamily="34" charset="0"/>
                <a:ea typeface="Geneva"/>
                <a:cs typeface="Geneva"/>
              </a:defRPr>
            </a:lvl9pPr>
          </a:lstStyle>
          <a:p>
            <a:pPr eaLnBrk="1" hangingPunct="1"/>
            <a:r>
              <a:rPr lang="de-AT" altLang="de-DE" sz="1500" b="1" dirty="0" smtClean="0">
                <a:solidFill>
                  <a:srgbClr val="000000"/>
                </a:solidFill>
              </a:rPr>
              <a:t>lückenlose</a:t>
            </a:r>
            <a:r>
              <a:rPr lang="de-AT" altLang="de-DE" sz="1500" dirty="0" smtClean="0">
                <a:solidFill>
                  <a:srgbClr val="000000"/>
                </a:solidFill>
              </a:rPr>
              <a:t> </a:t>
            </a:r>
            <a:r>
              <a:rPr lang="de-AT" altLang="de-DE" sz="1500" b="1" dirty="0" smtClean="0">
                <a:solidFill>
                  <a:srgbClr val="000000"/>
                </a:solidFill>
              </a:rPr>
              <a:t>Transportinformationen </a:t>
            </a:r>
            <a:r>
              <a:rPr lang="de-AT" altLang="de-DE" sz="1500" dirty="0" smtClean="0">
                <a:solidFill>
                  <a:srgbClr val="000000"/>
                </a:solidFill>
              </a:rPr>
              <a:t>durch </a:t>
            </a:r>
          </a:p>
          <a:p>
            <a:pPr eaLnBrk="1" hangingPunct="1">
              <a:buClr>
                <a:srgbClr val="C00000"/>
              </a:buClr>
              <a:buFont typeface="Wingdings" pitchFamily="2" charset="2"/>
              <a:buChar char="§"/>
            </a:pPr>
            <a:r>
              <a:rPr lang="de-AT" altLang="de-DE" sz="1500" dirty="0" smtClean="0">
                <a:solidFill>
                  <a:srgbClr val="000000"/>
                </a:solidFill>
              </a:rPr>
              <a:t>Zugriff auf Online-Fahrpläne</a:t>
            </a:r>
          </a:p>
          <a:p>
            <a:pPr eaLnBrk="1" hangingPunct="1">
              <a:buClr>
                <a:srgbClr val="C00000"/>
              </a:buClr>
              <a:buFont typeface="Wingdings" pitchFamily="2" charset="2"/>
              <a:buChar char="§"/>
            </a:pPr>
            <a:r>
              <a:rPr lang="de-AT" altLang="de-DE" sz="1500" dirty="0" smtClean="0">
                <a:solidFill>
                  <a:srgbClr val="000000"/>
                </a:solidFill>
              </a:rPr>
              <a:t>Informationen über veränderte Ankunftszeiten</a:t>
            </a:r>
          </a:p>
        </p:txBody>
      </p:sp>
      <p:sp>
        <p:nvSpPr>
          <p:cNvPr id="15379" name="Text Box 42"/>
          <p:cNvSpPr txBox="1">
            <a:spLocks noChangeArrowheads="1"/>
          </p:cNvSpPr>
          <p:nvPr/>
        </p:nvSpPr>
        <p:spPr bwMode="auto">
          <a:xfrm>
            <a:off x="4322765" y="3199450"/>
            <a:ext cx="515778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042988" eaLnBrk="0" hangingPunct="0">
              <a:defRPr sz="2200">
                <a:solidFill>
                  <a:schemeClr val="tx1"/>
                </a:solidFill>
                <a:latin typeface="Arial" pitchFamily="34" charset="0"/>
                <a:ea typeface="Geneva"/>
                <a:cs typeface="Geneva"/>
              </a:defRPr>
            </a:lvl1pPr>
            <a:lvl2pPr marL="742950" indent="-285750" defTabSz="1042988" eaLnBrk="0" hangingPunct="0">
              <a:defRPr sz="2200">
                <a:solidFill>
                  <a:schemeClr val="tx1"/>
                </a:solidFill>
                <a:latin typeface="Arial" pitchFamily="34" charset="0"/>
                <a:ea typeface="Geneva"/>
                <a:cs typeface="Geneva"/>
              </a:defRPr>
            </a:lvl2pPr>
            <a:lvl3pPr marL="1143000" indent="-228600" defTabSz="1042988" eaLnBrk="0" hangingPunct="0">
              <a:defRPr sz="2200">
                <a:solidFill>
                  <a:schemeClr val="tx1"/>
                </a:solidFill>
                <a:latin typeface="Arial" pitchFamily="34" charset="0"/>
                <a:ea typeface="Geneva"/>
                <a:cs typeface="Geneva"/>
              </a:defRPr>
            </a:lvl3pPr>
            <a:lvl4pPr marL="1600200" indent="-228600" defTabSz="1042988" eaLnBrk="0" hangingPunct="0">
              <a:defRPr sz="2200">
                <a:solidFill>
                  <a:schemeClr val="tx1"/>
                </a:solidFill>
                <a:latin typeface="Arial" pitchFamily="34" charset="0"/>
                <a:ea typeface="Geneva"/>
                <a:cs typeface="Geneva"/>
              </a:defRPr>
            </a:lvl4pPr>
            <a:lvl5pPr marL="2057400" indent="-228600" defTabSz="1042988" eaLnBrk="0" hangingPunct="0">
              <a:defRPr sz="2200">
                <a:solidFill>
                  <a:schemeClr val="tx1"/>
                </a:solidFill>
                <a:latin typeface="Arial" pitchFamily="34" charset="0"/>
                <a:ea typeface="Geneva"/>
                <a:cs typeface="Geneva"/>
              </a:defRPr>
            </a:lvl5pPr>
            <a:lvl6pPr marL="2514600" indent="-228600" defTabSz="1042988"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1042988"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1042988"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1042988" eaLnBrk="0" fontAlgn="base" hangingPunct="0">
              <a:spcBef>
                <a:spcPct val="0"/>
              </a:spcBef>
              <a:spcAft>
                <a:spcPct val="0"/>
              </a:spcAft>
              <a:defRPr sz="2200">
                <a:solidFill>
                  <a:schemeClr val="tx1"/>
                </a:solidFill>
                <a:latin typeface="Arial" pitchFamily="34" charset="0"/>
                <a:ea typeface="Geneva"/>
                <a:cs typeface="Geneva"/>
              </a:defRPr>
            </a:lvl9pPr>
          </a:lstStyle>
          <a:p>
            <a:pPr marL="0" lvl="1" indent="0"/>
            <a:r>
              <a:rPr lang="de-DE" altLang="de-DE" sz="1500" dirty="0"/>
              <a:t>Produktionsallianz im EWV</a:t>
            </a:r>
          </a:p>
          <a:p>
            <a:pPr marL="285750" indent="-285750" eaLnBrk="1" hangingPunct="1">
              <a:buClr>
                <a:srgbClr val="C00000"/>
              </a:buClr>
              <a:buFont typeface="Wingdings" panose="05000000000000000000" pitchFamily="2" charset="2"/>
              <a:buChar char="§"/>
            </a:pPr>
            <a:r>
              <a:rPr lang="de-AT" altLang="de-DE" sz="1500" dirty="0" smtClean="0">
                <a:solidFill>
                  <a:srgbClr val="000000"/>
                </a:solidFill>
              </a:rPr>
              <a:t>Zuverlässige </a:t>
            </a:r>
            <a:r>
              <a:rPr lang="de-AT" altLang="de-DE" sz="1500" b="1" dirty="0" smtClean="0">
                <a:solidFill>
                  <a:srgbClr val="000000"/>
                </a:solidFill>
              </a:rPr>
              <a:t>Einhaltung</a:t>
            </a:r>
            <a:r>
              <a:rPr lang="de-AT" altLang="de-DE" sz="1500" dirty="0" smtClean="0">
                <a:solidFill>
                  <a:srgbClr val="000000"/>
                </a:solidFill>
              </a:rPr>
              <a:t> </a:t>
            </a:r>
            <a:r>
              <a:rPr lang="de-AT" altLang="de-DE" sz="1500" dirty="0">
                <a:solidFill>
                  <a:srgbClr val="000000"/>
                </a:solidFill>
              </a:rPr>
              <a:t>der vereinbarten </a:t>
            </a:r>
            <a:r>
              <a:rPr lang="de-AT" altLang="de-DE" sz="1500" b="1" dirty="0">
                <a:solidFill>
                  <a:srgbClr val="000000"/>
                </a:solidFill>
              </a:rPr>
              <a:t>Transportzeiten</a:t>
            </a:r>
            <a:r>
              <a:rPr lang="de-AT" altLang="de-DE" sz="1500" dirty="0">
                <a:solidFill>
                  <a:srgbClr val="000000"/>
                </a:solidFill>
              </a:rPr>
              <a:t> (</a:t>
            </a:r>
            <a:r>
              <a:rPr lang="de-AT" altLang="de-DE" sz="1500" dirty="0" err="1">
                <a:solidFill>
                  <a:srgbClr val="000000"/>
                </a:solidFill>
              </a:rPr>
              <a:t>Estimated</a:t>
            </a:r>
            <a:r>
              <a:rPr lang="de-AT" altLang="de-DE" sz="1500" dirty="0">
                <a:solidFill>
                  <a:srgbClr val="000000"/>
                </a:solidFill>
              </a:rPr>
              <a:t> Time </a:t>
            </a:r>
            <a:r>
              <a:rPr lang="de-AT" altLang="de-DE" sz="1500" dirty="0" err="1">
                <a:solidFill>
                  <a:srgbClr val="000000"/>
                </a:solidFill>
              </a:rPr>
              <a:t>of</a:t>
            </a:r>
            <a:r>
              <a:rPr lang="de-AT" altLang="de-DE" sz="1500" dirty="0">
                <a:solidFill>
                  <a:srgbClr val="000000"/>
                </a:solidFill>
              </a:rPr>
              <a:t> </a:t>
            </a:r>
            <a:r>
              <a:rPr lang="de-AT" altLang="de-DE" sz="1500" dirty="0" smtClean="0">
                <a:solidFill>
                  <a:srgbClr val="000000"/>
                </a:solidFill>
              </a:rPr>
              <a:t>Arrival: </a:t>
            </a:r>
            <a:r>
              <a:rPr lang="de-AT" altLang="de-DE" sz="1500" dirty="0">
                <a:solidFill>
                  <a:srgbClr val="000000"/>
                </a:solidFill>
              </a:rPr>
              <a:t>ETA) </a:t>
            </a:r>
          </a:p>
        </p:txBody>
      </p:sp>
      <p:sp>
        <p:nvSpPr>
          <p:cNvPr id="15380" name="Rectangle 17"/>
          <p:cNvSpPr>
            <a:spLocks noChangeArrowheads="1"/>
          </p:cNvSpPr>
          <p:nvPr>
            <p:custDataLst>
              <p:tags r:id="rId3"/>
            </p:custDataLst>
          </p:nvPr>
        </p:nvSpPr>
        <p:spPr bwMode="gray">
          <a:xfrm>
            <a:off x="2227263" y="4827594"/>
            <a:ext cx="1884362" cy="706437"/>
          </a:xfrm>
          <a:prstGeom prst="rect">
            <a:avLst/>
          </a:prstGeom>
          <a:solidFill>
            <a:srgbClr val="99CCFF"/>
          </a:solidFill>
          <a:ln>
            <a:noFill/>
          </a:ln>
          <a:extLst/>
        </p:spPr>
        <p:txBody>
          <a:bodyPr wrap="none" lIns="99551" tIns="49775" rIns="99551" bIns="49775" anchor="ctr"/>
          <a:lstStyle>
            <a:lvl1pPr defTabSz="995363" eaLnBrk="0" hangingPunct="0">
              <a:defRPr sz="2200">
                <a:solidFill>
                  <a:schemeClr val="tx1"/>
                </a:solidFill>
                <a:latin typeface="Arial" pitchFamily="34" charset="0"/>
                <a:ea typeface="Geneva"/>
                <a:cs typeface="Geneva"/>
              </a:defRPr>
            </a:lvl1pPr>
            <a:lvl2pPr marL="742950" indent="-285750" defTabSz="995363" eaLnBrk="0" hangingPunct="0">
              <a:defRPr sz="2200">
                <a:solidFill>
                  <a:schemeClr val="tx1"/>
                </a:solidFill>
                <a:latin typeface="Arial" pitchFamily="34" charset="0"/>
                <a:ea typeface="Geneva"/>
                <a:cs typeface="Geneva"/>
              </a:defRPr>
            </a:lvl2pPr>
            <a:lvl3pPr marL="1143000" indent="-228600" defTabSz="995363" eaLnBrk="0" hangingPunct="0">
              <a:defRPr sz="2200">
                <a:solidFill>
                  <a:schemeClr val="tx1"/>
                </a:solidFill>
                <a:latin typeface="Arial" pitchFamily="34" charset="0"/>
                <a:ea typeface="Geneva"/>
                <a:cs typeface="Geneva"/>
              </a:defRPr>
            </a:lvl3pPr>
            <a:lvl4pPr marL="1600200" indent="-228600" defTabSz="995363" eaLnBrk="0" hangingPunct="0">
              <a:defRPr sz="2200">
                <a:solidFill>
                  <a:schemeClr val="tx1"/>
                </a:solidFill>
                <a:latin typeface="Arial" pitchFamily="34" charset="0"/>
                <a:ea typeface="Geneva"/>
                <a:cs typeface="Geneva"/>
              </a:defRPr>
            </a:lvl4pPr>
            <a:lvl5pPr marL="2057400" indent="-228600" defTabSz="995363" eaLnBrk="0" hangingPunct="0">
              <a:defRPr sz="2200">
                <a:solidFill>
                  <a:schemeClr val="tx1"/>
                </a:solidFill>
                <a:latin typeface="Arial" pitchFamily="34" charset="0"/>
                <a:ea typeface="Geneva"/>
                <a:cs typeface="Geneva"/>
              </a:defRPr>
            </a:lvl5pPr>
            <a:lvl6pPr marL="2514600" indent="-228600" defTabSz="995363"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995363"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995363"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995363" eaLnBrk="0" fontAlgn="base" hangingPunct="0">
              <a:spcBef>
                <a:spcPct val="0"/>
              </a:spcBef>
              <a:spcAft>
                <a:spcPct val="0"/>
              </a:spcAft>
              <a:defRPr sz="2200">
                <a:solidFill>
                  <a:schemeClr val="tx1"/>
                </a:solidFill>
                <a:latin typeface="Arial" pitchFamily="34" charset="0"/>
                <a:ea typeface="Geneva"/>
                <a:cs typeface="Geneva"/>
              </a:defRPr>
            </a:lvl9pPr>
          </a:lstStyle>
          <a:p>
            <a:pPr algn="ctr" eaLnBrk="1" hangingPunct="1"/>
            <a:endParaRPr lang="de-AT" altLang="de-DE" sz="1500" smtClean="0">
              <a:solidFill>
                <a:srgbClr val="FFFFFF"/>
              </a:solidFill>
            </a:endParaRPr>
          </a:p>
        </p:txBody>
      </p:sp>
      <p:sp>
        <p:nvSpPr>
          <p:cNvPr id="15381" name="Rectangle 18"/>
          <p:cNvSpPr>
            <a:spLocks noChangeArrowheads="1"/>
          </p:cNvSpPr>
          <p:nvPr>
            <p:custDataLst>
              <p:tags r:id="rId4"/>
            </p:custDataLst>
          </p:nvPr>
        </p:nvSpPr>
        <p:spPr bwMode="gray">
          <a:xfrm>
            <a:off x="2293938" y="4913319"/>
            <a:ext cx="1782762" cy="492125"/>
          </a:xfrm>
          <a:prstGeom prst="rect">
            <a:avLst/>
          </a:prstGeom>
          <a:solidFill>
            <a:srgbClr val="99CCFF"/>
          </a:solidFill>
          <a:ln>
            <a:noFill/>
          </a:ln>
          <a:extLst/>
        </p:spPr>
        <p:txBody>
          <a:bodyPr lIns="0" tIns="0" rIns="0" bIns="0">
            <a:spAutoFit/>
          </a:bodyPr>
          <a:lstStyle>
            <a:lvl1pPr defTabSz="974725" eaLnBrk="0" hangingPunct="0">
              <a:defRPr sz="2200">
                <a:solidFill>
                  <a:schemeClr val="tx1"/>
                </a:solidFill>
                <a:latin typeface="Arial" pitchFamily="34" charset="0"/>
                <a:ea typeface="Geneva"/>
                <a:cs typeface="Geneva"/>
              </a:defRPr>
            </a:lvl1pPr>
            <a:lvl2pPr marL="742950" indent="-285750" defTabSz="974725" eaLnBrk="0" hangingPunct="0">
              <a:defRPr sz="2200">
                <a:solidFill>
                  <a:schemeClr val="tx1"/>
                </a:solidFill>
                <a:latin typeface="Arial" pitchFamily="34" charset="0"/>
                <a:ea typeface="Geneva"/>
                <a:cs typeface="Geneva"/>
              </a:defRPr>
            </a:lvl2pPr>
            <a:lvl3pPr marL="1143000" indent="-228600" defTabSz="974725" eaLnBrk="0" hangingPunct="0">
              <a:defRPr sz="2200">
                <a:solidFill>
                  <a:schemeClr val="tx1"/>
                </a:solidFill>
                <a:latin typeface="Arial" pitchFamily="34" charset="0"/>
                <a:ea typeface="Geneva"/>
                <a:cs typeface="Geneva"/>
              </a:defRPr>
            </a:lvl3pPr>
            <a:lvl4pPr marL="1600200" indent="-228600" defTabSz="974725" eaLnBrk="0" hangingPunct="0">
              <a:defRPr sz="2200">
                <a:solidFill>
                  <a:schemeClr val="tx1"/>
                </a:solidFill>
                <a:latin typeface="Arial" pitchFamily="34" charset="0"/>
                <a:ea typeface="Geneva"/>
                <a:cs typeface="Geneva"/>
              </a:defRPr>
            </a:lvl4pPr>
            <a:lvl5pPr marL="2057400" indent="-228600" defTabSz="974725" eaLnBrk="0" hangingPunct="0">
              <a:defRPr sz="2200">
                <a:solidFill>
                  <a:schemeClr val="tx1"/>
                </a:solidFill>
                <a:latin typeface="Arial" pitchFamily="34" charset="0"/>
                <a:ea typeface="Geneva"/>
                <a:cs typeface="Geneva"/>
              </a:defRPr>
            </a:lvl5pPr>
            <a:lvl6pPr marL="2514600" indent="-228600" defTabSz="974725"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974725"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974725"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974725" eaLnBrk="0" fontAlgn="base" hangingPunct="0">
              <a:spcBef>
                <a:spcPct val="0"/>
              </a:spcBef>
              <a:spcAft>
                <a:spcPct val="0"/>
              </a:spcAft>
              <a:defRPr sz="2200">
                <a:solidFill>
                  <a:schemeClr val="tx1"/>
                </a:solidFill>
                <a:latin typeface="Arial" pitchFamily="34" charset="0"/>
                <a:ea typeface="Geneva"/>
                <a:cs typeface="Geneva"/>
              </a:defRPr>
            </a:lvl9pPr>
          </a:lstStyle>
          <a:p>
            <a:pPr eaLnBrk="1" hangingPunct="1"/>
            <a:r>
              <a:rPr lang="en-US" altLang="de-DE" sz="1600" b="1" dirty="0" err="1" smtClean="0">
                <a:solidFill>
                  <a:srgbClr val="FFFFFF"/>
                </a:solidFill>
              </a:rPr>
              <a:t>Prozess</a:t>
            </a:r>
            <a:r>
              <a:rPr lang="en-US" altLang="de-DE" sz="1600" b="1" dirty="0" smtClean="0">
                <a:solidFill>
                  <a:srgbClr val="FFFFFF"/>
                </a:solidFill>
              </a:rPr>
              <a:t> </a:t>
            </a:r>
            <a:r>
              <a:rPr lang="en-US" altLang="de-DE" sz="1600" b="1" dirty="0" err="1" smtClean="0">
                <a:solidFill>
                  <a:srgbClr val="FFFFFF"/>
                </a:solidFill>
              </a:rPr>
              <a:t>Angebotslegung</a:t>
            </a:r>
            <a:endParaRPr lang="en-US" altLang="de-DE" sz="1600" b="1" dirty="0" smtClean="0">
              <a:solidFill>
                <a:srgbClr val="FFFFFF"/>
              </a:solidFill>
            </a:endParaRPr>
          </a:p>
        </p:txBody>
      </p:sp>
      <p:sp>
        <p:nvSpPr>
          <p:cNvPr id="22" name="Textplatzhalter 3"/>
          <p:cNvSpPr>
            <a:spLocks noGrp="1"/>
          </p:cNvSpPr>
          <p:nvPr>
            <p:ph type="body" idx="1"/>
          </p:nvPr>
        </p:nvSpPr>
        <p:spPr>
          <a:xfrm>
            <a:off x="560391" y="1728790"/>
            <a:ext cx="8859837" cy="446087"/>
          </a:xfrm>
        </p:spPr>
        <p:txBody>
          <a:bodyPr>
            <a:normAutofit/>
          </a:bodyPr>
          <a:lstStyle/>
          <a:p>
            <a:pPr defTabSz="1042988"/>
            <a:r>
              <a:rPr lang="de-AT" altLang="de-DE" dirty="0" smtClean="0">
                <a:solidFill>
                  <a:schemeClr val="bg2"/>
                </a:solidFill>
                <a:ea typeface="Geneva"/>
                <a:cs typeface="Geneva"/>
              </a:rPr>
              <a:t>Kundenwünsche und -erwartungen stehen im Zentrum: </a:t>
            </a:r>
          </a:p>
        </p:txBody>
      </p:sp>
      <p:sp>
        <p:nvSpPr>
          <p:cNvPr id="23" name="Rectangle 11"/>
          <p:cNvSpPr>
            <a:spLocks noChangeArrowheads="1"/>
          </p:cNvSpPr>
          <p:nvPr>
            <p:custDataLst>
              <p:tags r:id="rId5"/>
            </p:custDataLst>
          </p:nvPr>
        </p:nvSpPr>
        <p:spPr bwMode="gray">
          <a:xfrm>
            <a:off x="4322765" y="2590094"/>
            <a:ext cx="3510555" cy="36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974725" eaLnBrk="0" hangingPunct="0">
              <a:defRPr sz="2200">
                <a:solidFill>
                  <a:schemeClr val="tx1"/>
                </a:solidFill>
                <a:latin typeface="Arial" pitchFamily="34" charset="0"/>
                <a:ea typeface="Geneva"/>
                <a:cs typeface="Geneva"/>
              </a:defRPr>
            </a:lvl1pPr>
            <a:lvl2pPr marL="157163" indent="-155575" defTabSz="974725" eaLnBrk="0" hangingPunct="0">
              <a:defRPr sz="2200">
                <a:solidFill>
                  <a:schemeClr val="tx1"/>
                </a:solidFill>
                <a:latin typeface="Arial" pitchFamily="34" charset="0"/>
                <a:ea typeface="Geneva"/>
                <a:cs typeface="Geneva"/>
              </a:defRPr>
            </a:lvl2pPr>
            <a:lvl3pPr marL="1143000" indent="-228600" defTabSz="974725" eaLnBrk="0" hangingPunct="0">
              <a:defRPr sz="2200">
                <a:solidFill>
                  <a:schemeClr val="tx1"/>
                </a:solidFill>
                <a:latin typeface="Arial" pitchFamily="34" charset="0"/>
                <a:ea typeface="Geneva"/>
                <a:cs typeface="Geneva"/>
              </a:defRPr>
            </a:lvl3pPr>
            <a:lvl4pPr marL="1600200" indent="-228600" defTabSz="974725" eaLnBrk="0" hangingPunct="0">
              <a:defRPr sz="2200">
                <a:solidFill>
                  <a:schemeClr val="tx1"/>
                </a:solidFill>
                <a:latin typeface="Arial" pitchFamily="34" charset="0"/>
                <a:ea typeface="Geneva"/>
                <a:cs typeface="Geneva"/>
              </a:defRPr>
            </a:lvl4pPr>
            <a:lvl5pPr marL="2057400" indent="-228600" defTabSz="974725" eaLnBrk="0" hangingPunct="0">
              <a:defRPr sz="2200">
                <a:solidFill>
                  <a:schemeClr val="tx1"/>
                </a:solidFill>
                <a:latin typeface="Arial" pitchFamily="34" charset="0"/>
                <a:ea typeface="Geneva"/>
                <a:cs typeface="Geneva"/>
              </a:defRPr>
            </a:lvl5pPr>
            <a:lvl6pPr marL="2514600" indent="-228600" defTabSz="974725"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974725"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974725"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974725" eaLnBrk="0" fontAlgn="base" hangingPunct="0">
              <a:spcBef>
                <a:spcPct val="0"/>
              </a:spcBef>
              <a:spcAft>
                <a:spcPct val="0"/>
              </a:spcAft>
              <a:defRPr sz="2200">
                <a:solidFill>
                  <a:schemeClr val="tx1"/>
                </a:solidFill>
                <a:latin typeface="Arial" pitchFamily="34" charset="0"/>
                <a:ea typeface="Geneva"/>
                <a:cs typeface="Geneva"/>
              </a:defRPr>
            </a:lvl9pPr>
          </a:lstStyle>
          <a:p>
            <a:pPr lvl="1" eaLnBrk="1" hangingPunct="1">
              <a:spcBef>
                <a:spcPct val="20000"/>
              </a:spcBef>
            </a:pPr>
            <a:r>
              <a:rPr lang="de-DE" altLang="de-DE" sz="1500" dirty="0" smtClean="0">
                <a:solidFill>
                  <a:srgbClr val="000000"/>
                </a:solidFill>
              </a:rPr>
              <a:t>Adäquater Preis für definierte Qualität  </a:t>
            </a:r>
          </a:p>
          <a:p>
            <a:pPr lvl="1" eaLnBrk="1" hangingPunct="1">
              <a:spcBef>
                <a:spcPct val="20000"/>
              </a:spcBef>
            </a:pPr>
            <a:endParaRPr lang="de-DE" altLang="de-DE" sz="1600" dirty="0" smtClean="0">
              <a:solidFill>
                <a:srgbClr val="000000"/>
              </a:solidFill>
            </a:endParaRPr>
          </a:p>
        </p:txBody>
      </p:sp>
      <p:grpSp>
        <p:nvGrpSpPr>
          <p:cNvPr id="24" name="Group 12"/>
          <p:cNvGrpSpPr>
            <a:grpSpLocks/>
          </p:cNvGrpSpPr>
          <p:nvPr/>
        </p:nvGrpSpPr>
        <p:grpSpPr bwMode="auto">
          <a:xfrm>
            <a:off x="2235202" y="2548950"/>
            <a:ext cx="1828800" cy="526452"/>
            <a:chOff x="1298" y="1395"/>
            <a:chExt cx="896" cy="366"/>
          </a:xfrm>
        </p:grpSpPr>
        <p:sp>
          <p:nvSpPr>
            <p:cNvPr id="25" name="Rectangle 13"/>
            <p:cNvSpPr>
              <a:spLocks noChangeArrowheads="1"/>
            </p:cNvSpPr>
            <p:nvPr>
              <p:custDataLst>
                <p:tags r:id="rId8"/>
              </p:custDataLst>
            </p:nvPr>
          </p:nvSpPr>
          <p:spPr bwMode="gray">
            <a:xfrm>
              <a:off x="1298" y="1395"/>
              <a:ext cx="896" cy="366"/>
            </a:xfrm>
            <a:prstGeom prst="rect">
              <a:avLst/>
            </a:prstGeom>
            <a:noFill/>
            <a:ln w="9525" algn="ctr">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9551" tIns="49775" rIns="99551" bIns="49775" anchor="ctr"/>
            <a:lstStyle>
              <a:lvl1pPr defTabSz="995363" eaLnBrk="0" hangingPunct="0">
                <a:defRPr sz="2200">
                  <a:solidFill>
                    <a:schemeClr val="tx1"/>
                  </a:solidFill>
                  <a:latin typeface="Arial" pitchFamily="34" charset="0"/>
                  <a:ea typeface="Geneva"/>
                  <a:cs typeface="Geneva"/>
                </a:defRPr>
              </a:lvl1pPr>
              <a:lvl2pPr marL="742950" indent="-285750" defTabSz="995363" eaLnBrk="0" hangingPunct="0">
                <a:defRPr sz="2200">
                  <a:solidFill>
                    <a:schemeClr val="tx1"/>
                  </a:solidFill>
                  <a:latin typeface="Arial" pitchFamily="34" charset="0"/>
                  <a:ea typeface="Geneva"/>
                  <a:cs typeface="Geneva"/>
                </a:defRPr>
              </a:lvl2pPr>
              <a:lvl3pPr marL="1143000" indent="-228600" defTabSz="995363" eaLnBrk="0" hangingPunct="0">
                <a:defRPr sz="2200">
                  <a:solidFill>
                    <a:schemeClr val="tx1"/>
                  </a:solidFill>
                  <a:latin typeface="Arial" pitchFamily="34" charset="0"/>
                  <a:ea typeface="Geneva"/>
                  <a:cs typeface="Geneva"/>
                </a:defRPr>
              </a:lvl3pPr>
              <a:lvl4pPr marL="1600200" indent="-228600" defTabSz="995363" eaLnBrk="0" hangingPunct="0">
                <a:defRPr sz="2200">
                  <a:solidFill>
                    <a:schemeClr val="tx1"/>
                  </a:solidFill>
                  <a:latin typeface="Arial" pitchFamily="34" charset="0"/>
                  <a:ea typeface="Geneva"/>
                  <a:cs typeface="Geneva"/>
                </a:defRPr>
              </a:lvl4pPr>
              <a:lvl5pPr marL="2057400" indent="-228600" defTabSz="995363" eaLnBrk="0" hangingPunct="0">
                <a:defRPr sz="2200">
                  <a:solidFill>
                    <a:schemeClr val="tx1"/>
                  </a:solidFill>
                  <a:latin typeface="Arial" pitchFamily="34" charset="0"/>
                  <a:ea typeface="Geneva"/>
                  <a:cs typeface="Geneva"/>
                </a:defRPr>
              </a:lvl5pPr>
              <a:lvl6pPr marL="2514600" indent="-228600" defTabSz="995363"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995363"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995363"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995363" eaLnBrk="0" fontAlgn="base" hangingPunct="0">
                <a:spcBef>
                  <a:spcPct val="0"/>
                </a:spcBef>
                <a:spcAft>
                  <a:spcPct val="0"/>
                </a:spcAft>
                <a:defRPr sz="2200">
                  <a:solidFill>
                    <a:schemeClr val="tx1"/>
                  </a:solidFill>
                  <a:latin typeface="Arial" pitchFamily="34" charset="0"/>
                  <a:ea typeface="Geneva"/>
                  <a:cs typeface="Geneva"/>
                </a:defRPr>
              </a:lvl9pPr>
            </a:lstStyle>
            <a:p>
              <a:pPr algn="ctr" eaLnBrk="1" hangingPunct="1"/>
              <a:endParaRPr lang="de-AT" altLang="de-DE" sz="1500" smtClean="0">
                <a:solidFill>
                  <a:srgbClr val="FFFFFF"/>
                </a:solidFill>
              </a:endParaRPr>
            </a:p>
          </p:txBody>
        </p:sp>
        <p:sp>
          <p:nvSpPr>
            <p:cNvPr id="26" name="Rectangle 14"/>
            <p:cNvSpPr>
              <a:spLocks noChangeArrowheads="1"/>
            </p:cNvSpPr>
            <p:nvPr>
              <p:custDataLst>
                <p:tags r:id="rId9"/>
              </p:custDataLst>
            </p:nvPr>
          </p:nvSpPr>
          <p:spPr bwMode="gray">
            <a:xfrm>
              <a:off x="1329" y="1509"/>
              <a:ext cx="83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74725" eaLnBrk="0" hangingPunct="0">
                <a:defRPr sz="2200">
                  <a:solidFill>
                    <a:schemeClr val="tx1"/>
                  </a:solidFill>
                  <a:latin typeface="Arial" pitchFamily="34" charset="0"/>
                  <a:ea typeface="Geneva"/>
                  <a:cs typeface="Geneva"/>
                </a:defRPr>
              </a:lvl1pPr>
              <a:lvl2pPr marL="742950" indent="-285750" defTabSz="974725" eaLnBrk="0" hangingPunct="0">
                <a:defRPr sz="2200">
                  <a:solidFill>
                    <a:schemeClr val="tx1"/>
                  </a:solidFill>
                  <a:latin typeface="Arial" pitchFamily="34" charset="0"/>
                  <a:ea typeface="Geneva"/>
                  <a:cs typeface="Geneva"/>
                </a:defRPr>
              </a:lvl2pPr>
              <a:lvl3pPr marL="1143000" indent="-228600" defTabSz="974725" eaLnBrk="0" hangingPunct="0">
                <a:defRPr sz="2200">
                  <a:solidFill>
                    <a:schemeClr val="tx1"/>
                  </a:solidFill>
                  <a:latin typeface="Arial" pitchFamily="34" charset="0"/>
                  <a:ea typeface="Geneva"/>
                  <a:cs typeface="Geneva"/>
                </a:defRPr>
              </a:lvl3pPr>
              <a:lvl4pPr marL="1600200" indent="-228600" defTabSz="974725" eaLnBrk="0" hangingPunct="0">
                <a:defRPr sz="2200">
                  <a:solidFill>
                    <a:schemeClr val="tx1"/>
                  </a:solidFill>
                  <a:latin typeface="Arial" pitchFamily="34" charset="0"/>
                  <a:ea typeface="Geneva"/>
                  <a:cs typeface="Geneva"/>
                </a:defRPr>
              </a:lvl4pPr>
              <a:lvl5pPr marL="2057400" indent="-228600" defTabSz="974725" eaLnBrk="0" hangingPunct="0">
                <a:defRPr sz="2200">
                  <a:solidFill>
                    <a:schemeClr val="tx1"/>
                  </a:solidFill>
                  <a:latin typeface="Arial" pitchFamily="34" charset="0"/>
                  <a:ea typeface="Geneva"/>
                  <a:cs typeface="Geneva"/>
                </a:defRPr>
              </a:lvl5pPr>
              <a:lvl6pPr marL="2514600" indent="-228600" defTabSz="974725"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974725"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974725"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974725" eaLnBrk="0" fontAlgn="base" hangingPunct="0">
                <a:spcBef>
                  <a:spcPct val="0"/>
                </a:spcBef>
                <a:spcAft>
                  <a:spcPct val="0"/>
                </a:spcAft>
                <a:defRPr sz="2200">
                  <a:solidFill>
                    <a:schemeClr val="tx1"/>
                  </a:solidFill>
                  <a:latin typeface="Arial" pitchFamily="34" charset="0"/>
                  <a:ea typeface="Geneva"/>
                  <a:cs typeface="Geneva"/>
                </a:defRPr>
              </a:lvl9pPr>
            </a:lstStyle>
            <a:p>
              <a:pPr eaLnBrk="1" hangingPunct="1"/>
              <a:r>
                <a:rPr lang="de-DE" altLang="de-DE" sz="1600" b="1" dirty="0" smtClean="0">
                  <a:solidFill>
                    <a:srgbClr val="000000"/>
                  </a:solidFill>
                </a:rPr>
                <a:t>Preis</a:t>
              </a:r>
            </a:p>
          </p:txBody>
        </p:sp>
      </p:grpSp>
      <p:grpSp>
        <p:nvGrpSpPr>
          <p:cNvPr id="27" name="Group 134"/>
          <p:cNvGrpSpPr>
            <a:grpSpLocks/>
          </p:cNvGrpSpPr>
          <p:nvPr/>
        </p:nvGrpSpPr>
        <p:grpSpPr bwMode="auto">
          <a:xfrm>
            <a:off x="2247901" y="5648325"/>
            <a:ext cx="1830388" cy="649288"/>
            <a:chOff x="1298" y="1100"/>
            <a:chExt cx="939" cy="366"/>
          </a:xfrm>
        </p:grpSpPr>
        <p:sp>
          <p:nvSpPr>
            <p:cNvPr id="28" name="Rectangle 135"/>
            <p:cNvSpPr>
              <a:spLocks noChangeArrowheads="1"/>
            </p:cNvSpPr>
            <p:nvPr>
              <p:custDataLst>
                <p:tags r:id="rId6"/>
              </p:custDataLst>
            </p:nvPr>
          </p:nvSpPr>
          <p:spPr bwMode="gray">
            <a:xfrm>
              <a:off x="1298" y="1100"/>
              <a:ext cx="939" cy="366"/>
            </a:xfrm>
            <a:prstGeom prst="rect">
              <a:avLst/>
            </a:prstGeom>
            <a:noFill/>
            <a:ln w="9525" algn="ctr">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200">
                  <a:solidFill>
                    <a:schemeClr val="tx1"/>
                  </a:solidFill>
                  <a:latin typeface="Arial" pitchFamily="34" charset="0"/>
                  <a:ea typeface="Geneva"/>
                  <a:cs typeface="Geneva"/>
                </a:defRPr>
              </a:lvl1pPr>
              <a:lvl2pPr marL="742950" indent="-285750" eaLnBrk="0" hangingPunct="0">
                <a:defRPr sz="2200">
                  <a:solidFill>
                    <a:schemeClr val="tx1"/>
                  </a:solidFill>
                  <a:latin typeface="Arial" pitchFamily="34" charset="0"/>
                  <a:ea typeface="Geneva"/>
                  <a:cs typeface="Geneva"/>
                </a:defRPr>
              </a:lvl2pPr>
              <a:lvl3pPr marL="1143000" indent="-228600" eaLnBrk="0" hangingPunct="0">
                <a:defRPr sz="2200">
                  <a:solidFill>
                    <a:schemeClr val="tx1"/>
                  </a:solidFill>
                  <a:latin typeface="Arial" pitchFamily="34" charset="0"/>
                  <a:ea typeface="Geneva"/>
                  <a:cs typeface="Geneva"/>
                </a:defRPr>
              </a:lvl3pPr>
              <a:lvl4pPr marL="1600200" indent="-228600" eaLnBrk="0" hangingPunct="0">
                <a:defRPr sz="2200">
                  <a:solidFill>
                    <a:schemeClr val="tx1"/>
                  </a:solidFill>
                  <a:latin typeface="Arial" pitchFamily="34" charset="0"/>
                  <a:ea typeface="Geneva"/>
                  <a:cs typeface="Geneva"/>
                </a:defRPr>
              </a:lvl4pPr>
              <a:lvl5pPr marL="2057400" indent="-228600" eaLnBrk="0" hangingPunct="0">
                <a:defRPr sz="22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200">
                  <a:solidFill>
                    <a:schemeClr val="tx1"/>
                  </a:solidFill>
                  <a:latin typeface="Arial" pitchFamily="34" charset="0"/>
                  <a:ea typeface="Geneva"/>
                  <a:cs typeface="Geneva"/>
                </a:defRPr>
              </a:lvl9pPr>
            </a:lstStyle>
            <a:p>
              <a:pPr algn="ctr" eaLnBrk="1" hangingPunct="1"/>
              <a:endParaRPr lang="fr-FR" altLang="de-DE" sz="1400" smtClean="0">
                <a:solidFill>
                  <a:srgbClr val="000000"/>
                </a:solidFill>
              </a:endParaRPr>
            </a:p>
          </p:txBody>
        </p:sp>
        <p:sp>
          <p:nvSpPr>
            <p:cNvPr id="29" name="Rectangle 136"/>
            <p:cNvSpPr>
              <a:spLocks noChangeArrowheads="1"/>
            </p:cNvSpPr>
            <p:nvPr>
              <p:custDataLst>
                <p:tags r:id="rId7"/>
              </p:custDataLst>
            </p:nvPr>
          </p:nvSpPr>
          <p:spPr bwMode="gray">
            <a:xfrm>
              <a:off x="1329" y="1223"/>
              <a:ext cx="83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eaLnBrk="0" hangingPunct="0">
                <a:defRPr sz="2200">
                  <a:solidFill>
                    <a:schemeClr val="tx1"/>
                  </a:solidFill>
                  <a:latin typeface="Arial" pitchFamily="34" charset="0"/>
                  <a:ea typeface="Geneva"/>
                  <a:cs typeface="Geneva"/>
                </a:defRPr>
              </a:lvl1pPr>
              <a:lvl2pPr marL="742950" indent="-285750" defTabSz="895350" eaLnBrk="0" hangingPunct="0">
                <a:defRPr sz="2200">
                  <a:solidFill>
                    <a:schemeClr val="tx1"/>
                  </a:solidFill>
                  <a:latin typeface="Arial" pitchFamily="34" charset="0"/>
                  <a:ea typeface="Geneva"/>
                  <a:cs typeface="Geneva"/>
                </a:defRPr>
              </a:lvl2pPr>
              <a:lvl3pPr marL="1143000" indent="-228600" defTabSz="895350" eaLnBrk="0" hangingPunct="0">
                <a:defRPr sz="2200">
                  <a:solidFill>
                    <a:schemeClr val="tx1"/>
                  </a:solidFill>
                  <a:latin typeface="Arial" pitchFamily="34" charset="0"/>
                  <a:ea typeface="Geneva"/>
                  <a:cs typeface="Geneva"/>
                </a:defRPr>
              </a:lvl3pPr>
              <a:lvl4pPr marL="1600200" indent="-228600" defTabSz="895350" eaLnBrk="0" hangingPunct="0">
                <a:defRPr sz="2200">
                  <a:solidFill>
                    <a:schemeClr val="tx1"/>
                  </a:solidFill>
                  <a:latin typeface="Arial" pitchFamily="34" charset="0"/>
                  <a:ea typeface="Geneva"/>
                  <a:cs typeface="Geneva"/>
                </a:defRPr>
              </a:lvl4pPr>
              <a:lvl5pPr marL="2057400" indent="-228600" defTabSz="895350" eaLnBrk="0" hangingPunct="0">
                <a:defRPr sz="2200">
                  <a:solidFill>
                    <a:schemeClr val="tx1"/>
                  </a:solidFill>
                  <a:latin typeface="Arial" pitchFamily="34" charset="0"/>
                  <a:ea typeface="Geneva"/>
                  <a:cs typeface="Geneva"/>
                </a:defRPr>
              </a:lvl5pPr>
              <a:lvl6pPr marL="2514600" indent="-228600" defTabSz="895350"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895350"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895350"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895350" eaLnBrk="0" fontAlgn="base" hangingPunct="0">
                <a:spcBef>
                  <a:spcPct val="0"/>
                </a:spcBef>
                <a:spcAft>
                  <a:spcPct val="0"/>
                </a:spcAft>
                <a:defRPr sz="2200">
                  <a:solidFill>
                    <a:schemeClr val="tx1"/>
                  </a:solidFill>
                  <a:latin typeface="Arial" pitchFamily="34" charset="0"/>
                  <a:ea typeface="Geneva"/>
                  <a:cs typeface="Geneva"/>
                </a:defRPr>
              </a:lvl9pPr>
            </a:lstStyle>
            <a:p>
              <a:pPr eaLnBrk="1" hangingPunct="1">
                <a:lnSpc>
                  <a:spcPct val="90000"/>
                </a:lnSpc>
                <a:buSzPct val="120000"/>
              </a:pPr>
              <a:r>
                <a:rPr lang="de-AT" altLang="de-DE" sz="1600" b="1" smtClean="0">
                  <a:solidFill>
                    <a:srgbClr val="000000"/>
                  </a:solidFill>
                </a:rPr>
                <a:t>Ökologie</a:t>
              </a:r>
            </a:p>
          </p:txBody>
        </p:sp>
      </p:grpSp>
      <p:sp>
        <p:nvSpPr>
          <p:cNvPr id="30" name="Rectangle 30"/>
          <p:cNvSpPr>
            <a:spLocks noChangeArrowheads="1"/>
          </p:cNvSpPr>
          <p:nvPr/>
        </p:nvSpPr>
        <p:spPr bwMode="auto">
          <a:xfrm>
            <a:off x="4392613" y="5837238"/>
            <a:ext cx="307135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90525" indent="-390525" defTabSz="1042988" eaLnBrk="0" hangingPunct="0">
              <a:defRPr sz="2200">
                <a:solidFill>
                  <a:schemeClr val="tx1"/>
                </a:solidFill>
                <a:latin typeface="Arial" pitchFamily="34" charset="0"/>
                <a:ea typeface="Geneva"/>
                <a:cs typeface="Geneva"/>
              </a:defRPr>
            </a:lvl1pPr>
            <a:lvl2pPr marL="742950" indent="-285750" defTabSz="1042988" eaLnBrk="0" hangingPunct="0">
              <a:defRPr sz="2200">
                <a:solidFill>
                  <a:schemeClr val="tx1"/>
                </a:solidFill>
                <a:latin typeface="Arial" pitchFamily="34" charset="0"/>
                <a:ea typeface="Geneva"/>
                <a:cs typeface="Geneva"/>
              </a:defRPr>
            </a:lvl2pPr>
            <a:lvl3pPr marL="1143000" indent="-228600" defTabSz="1042988" eaLnBrk="0" hangingPunct="0">
              <a:defRPr sz="2200">
                <a:solidFill>
                  <a:schemeClr val="tx1"/>
                </a:solidFill>
                <a:latin typeface="Arial" pitchFamily="34" charset="0"/>
                <a:ea typeface="Geneva"/>
                <a:cs typeface="Geneva"/>
              </a:defRPr>
            </a:lvl3pPr>
            <a:lvl4pPr marL="1600200" indent="-228600" defTabSz="1042988" eaLnBrk="0" hangingPunct="0">
              <a:defRPr sz="2200">
                <a:solidFill>
                  <a:schemeClr val="tx1"/>
                </a:solidFill>
                <a:latin typeface="Arial" pitchFamily="34" charset="0"/>
                <a:ea typeface="Geneva"/>
                <a:cs typeface="Geneva"/>
              </a:defRPr>
            </a:lvl4pPr>
            <a:lvl5pPr marL="2057400" indent="-228600" defTabSz="1042988" eaLnBrk="0" hangingPunct="0">
              <a:defRPr sz="2200">
                <a:solidFill>
                  <a:schemeClr val="tx1"/>
                </a:solidFill>
                <a:latin typeface="Arial" pitchFamily="34" charset="0"/>
                <a:ea typeface="Geneva"/>
                <a:cs typeface="Geneva"/>
              </a:defRPr>
            </a:lvl5pPr>
            <a:lvl6pPr marL="2514600" indent="-228600" defTabSz="1042988" eaLnBrk="0" fontAlgn="base" hangingPunct="0">
              <a:spcBef>
                <a:spcPct val="0"/>
              </a:spcBef>
              <a:spcAft>
                <a:spcPct val="0"/>
              </a:spcAft>
              <a:defRPr sz="2200">
                <a:solidFill>
                  <a:schemeClr val="tx1"/>
                </a:solidFill>
                <a:latin typeface="Arial" pitchFamily="34" charset="0"/>
                <a:ea typeface="Geneva"/>
                <a:cs typeface="Geneva"/>
              </a:defRPr>
            </a:lvl6pPr>
            <a:lvl7pPr marL="2971800" indent="-228600" defTabSz="1042988" eaLnBrk="0" fontAlgn="base" hangingPunct="0">
              <a:spcBef>
                <a:spcPct val="0"/>
              </a:spcBef>
              <a:spcAft>
                <a:spcPct val="0"/>
              </a:spcAft>
              <a:defRPr sz="2200">
                <a:solidFill>
                  <a:schemeClr val="tx1"/>
                </a:solidFill>
                <a:latin typeface="Arial" pitchFamily="34" charset="0"/>
                <a:ea typeface="Geneva"/>
                <a:cs typeface="Geneva"/>
              </a:defRPr>
            </a:lvl7pPr>
            <a:lvl8pPr marL="3429000" indent="-228600" defTabSz="1042988" eaLnBrk="0" fontAlgn="base" hangingPunct="0">
              <a:spcBef>
                <a:spcPct val="0"/>
              </a:spcBef>
              <a:spcAft>
                <a:spcPct val="0"/>
              </a:spcAft>
              <a:defRPr sz="2200">
                <a:solidFill>
                  <a:schemeClr val="tx1"/>
                </a:solidFill>
                <a:latin typeface="Arial" pitchFamily="34" charset="0"/>
                <a:ea typeface="Geneva"/>
                <a:cs typeface="Geneva"/>
              </a:defRPr>
            </a:lvl8pPr>
            <a:lvl9pPr marL="3886200" indent="-228600" defTabSz="1042988" eaLnBrk="0" fontAlgn="base" hangingPunct="0">
              <a:spcBef>
                <a:spcPct val="0"/>
              </a:spcBef>
              <a:spcAft>
                <a:spcPct val="0"/>
              </a:spcAft>
              <a:defRPr sz="2200">
                <a:solidFill>
                  <a:schemeClr val="tx1"/>
                </a:solidFill>
                <a:latin typeface="Arial" pitchFamily="34" charset="0"/>
                <a:ea typeface="Geneva"/>
                <a:cs typeface="Geneva"/>
              </a:defRPr>
            </a:lvl9pPr>
          </a:lstStyle>
          <a:p>
            <a:pPr eaLnBrk="1" hangingPunct="1"/>
            <a:r>
              <a:rPr lang="de-AT" altLang="de-DE" sz="1500" dirty="0" smtClean="0">
                <a:solidFill>
                  <a:srgbClr val="000000"/>
                </a:solidFill>
              </a:rPr>
              <a:t>Positiver Beitrag zum Umweltschutz</a:t>
            </a:r>
          </a:p>
        </p:txBody>
      </p:sp>
    </p:spTree>
    <p:extLst>
      <p:ext uri="{BB962C8B-B14F-4D97-AF65-F5344CB8AC3E}">
        <p14:creationId xmlns:p14="http://schemas.microsoft.com/office/powerpoint/2010/main" val="3590120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smtClean="0"/>
              <a:t>Inhalt:</a:t>
            </a:r>
            <a:endParaRPr lang="de-AT" dirty="0"/>
          </a:p>
        </p:txBody>
      </p:sp>
      <p:sp>
        <p:nvSpPr>
          <p:cNvPr id="6" name="Foliennummernplatzhalter 5"/>
          <p:cNvSpPr>
            <a:spLocks noGrp="1"/>
          </p:cNvSpPr>
          <p:nvPr>
            <p:ph type="sldNum" sz="quarter" idx="20"/>
          </p:nvPr>
        </p:nvSpPr>
        <p:spPr/>
        <p:txBody>
          <a:bodyPr/>
          <a:lstStyle/>
          <a:p>
            <a:pPr>
              <a:defRPr/>
            </a:pPr>
            <a:fld id="{B9187927-6C3C-4601-A92C-414E4D132CE6}" type="slidenum">
              <a:rPr lang="de-DE" smtClean="0"/>
              <a:pPr>
                <a:defRPr/>
              </a:pPr>
              <a:t>2</a:t>
            </a:fld>
            <a:endParaRPr lang="de-DE"/>
          </a:p>
        </p:txBody>
      </p:sp>
      <p:sp>
        <p:nvSpPr>
          <p:cNvPr id="7" name="Datumsplatzhalter 6"/>
          <p:cNvSpPr>
            <a:spLocks noGrp="1"/>
          </p:cNvSpPr>
          <p:nvPr>
            <p:ph type="dt" sz="half" idx="18"/>
          </p:nvPr>
        </p:nvSpPr>
        <p:spPr/>
        <p:txBody>
          <a:bodyPr/>
          <a:lstStyle/>
          <a:p>
            <a:pPr>
              <a:defRPr/>
            </a:pPr>
            <a:r>
              <a:rPr lang="de-DE" smtClean="0"/>
              <a:t>June 2015</a:t>
            </a:r>
            <a:endParaRPr lang="de-DE" dirty="0"/>
          </a:p>
        </p:txBody>
      </p:sp>
      <p:sp>
        <p:nvSpPr>
          <p:cNvPr id="10" name="Rectangle 3"/>
          <p:cNvSpPr>
            <a:spLocks noGrp="1" noChangeArrowheads="1"/>
          </p:cNvSpPr>
          <p:nvPr/>
        </p:nvSpPr>
        <p:spPr bwMode="auto">
          <a:xfrm>
            <a:off x="632520" y="1412776"/>
            <a:ext cx="8568952" cy="45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79413" indent="-379413" algn="l" defTabSz="1012825" rtl="0" eaLnBrk="0" fontAlgn="base" hangingPunct="0">
              <a:spcBef>
                <a:spcPct val="20000"/>
              </a:spcBef>
              <a:spcAft>
                <a:spcPct val="0"/>
              </a:spcAft>
              <a:defRPr sz="2200">
                <a:solidFill>
                  <a:schemeClr val="tx1"/>
                </a:solidFill>
                <a:latin typeface="+mn-lt"/>
                <a:ea typeface="MS PGothic" pitchFamily="34" charset="-128"/>
                <a:cs typeface="+mn-cs"/>
              </a:defRPr>
            </a:lvl1pPr>
            <a:lvl2pPr marL="822325" indent="-315913" algn="l" defTabSz="1012825" rtl="0" eaLnBrk="0" fontAlgn="base" hangingPunct="0">
              <a:spcBef>
                <a:spcPct val="20000"/>
              </a:spcBef>
              <a:spcAft>
                <a:spcPct val="0"/>
              </a:spcAft>
              <a:defRPr sz="2200">
                <a:solidFill>
                  <a:schemeClr val="tx1"/>
                </a:solidFill>
                <a:latin typeface="+mn-lt"/>
                <a:ea typeface="MS PGothic" pitchFamily="34" charset="-128"/>
              </a:defRPr>
            </a:lvl2pPr>
            <a:lvl3pPr marL="1266825" indent="-252413" algn="l" defTabSz="1012825" rtl="0" eaLnBrk="0" fontAlgn="base" hangingPunct="0">
              <a:spcBef>
                <a:spcPct val="20000"/>
              </a:spcBef>
              <a:spcAft>
                <a:spcPct val="0"/>
              </a:spcAft>
              <a:defRPr sz="2200">
                <a:solidFill>
                  <a:schemeClr val="tx1"/>
                </a:solidFill>
                <a:latin typeface="+mn-lt"/>
                <a:ea typeface="MS PGothic" pitchFamily="34" charset="-128"/>
              </a:defRPr>
            </a:lvl3pPr>
            <a:lvl4pPr marL="1773238" indent="-252413" algn="l" defTabSz="1012825" rtl="0" eaLnBrk="0" fontAlgn="base" hangingPunct="0">
              <a:spcBef>
                <a:spcPct val="20000"/>
              </a:spcBef>
              <a:spcAft>
                <a:spcPct val="0"/>
              </a:spcAft>
              <a:defRPr>
                <a:solidFill>
                  <a:schemeClr val="tx1"/>
                </a:solidFill>
                <a:latin typeface="+mn-lt"/>
                <a:ea typeface="MS PGothic" pitchFamily="34" charset="-128"/>
              </a:defRPr>
            </a:lvl4pPr>
            <a:lvl5pPr marL="2281238" indent="-252413" algn="l" defTabSz="1012825" rtl="0" eaLnBrk="0" fontAlgn="base" hangingPunct="0">
              <a:spcBef>
                <a:spcPct val="20000"/>
              </a:spcBef>
              <a:spcAft>
                <a:spcPct val="0"/>
              </a:spcAft>
              <a:buChar char="»"/>
              <a:defRPr>
                <a:solidFill>
                  <a:schemeClr val="tx1"/>
                </a:solidFill>
                <a:latin typeface="+mn-lt"/>
                <a:ea typeface="MS PGothic" pitchFamily="34" charset="-128"/>
              </a:defRPr>
            </a:lvl5pPr>
            <a:lvl6pPr marL="2738052" indent="-253376" algn="l" defTabSz="1013505" rtl="0" fontAlgn="base">
              <a:spcBef>
                <a:spcPct val="20000"/>
              </a:spcBef>
              <a:spcAft>
                <a:spcPct val="0"/>
              </a:spcAft>
              <a:buChar char="»"/>
              <a:defRPr sz="2200">
                <a:solidFill>
                  <a:schemeClr val="tx1"/>
                </a:solidFill>
                <a:latin typeface="+mn-lt"/>
                <a:ea typeface="+mn-ea"/>
              </a:defRPr>
            </a:lvl6pPr>
            <a:lvl7pPr marL="3194133" indent="-253376" algn="l" defTabSz="1013505" rtl="0" fontAlgn="base">
              <a:spcBef>
                <a:spcPct val="20000"/>
              </a:spcBef>
              <a:spcAft>
                <a:spcPct val="0"/>
              </a:spcAft>
              <a:buChar char="»"/>
              <a:defRPr sz="2200">
                <a:solidFill>
                  <a:schemeClr val="tx1"/>
                </a:solidFill>
                <a:latin typeface="+mn-lt"/>
                <a:ea typeface="+mn-ea"/>
              </a:defRPr>
            </a:lvl7pPr>
            <a:lvl8pPr marL="3650207" indent="-253376" algn="l" defTabSz="1013505" rtl="0" fontAlgn="base">
              <a:spcBef>
                <a:spcPct val="20000"/>
              </a:spcBef>
              <a:spcAft>
                <a:spcPct val="0"/>
              </a:spcAft>
              <a:buChar char="»"/>
              <a:defRPr sz="2200">
                <a:solidFill>
                  <a:schemeClr val="tx1"/>
                </a:solidFill>
                <a:latin typeface="+mn-lt"/>
                <a:ea typeface="+mn-ea"/>
              </a:defRPr>
            </a:lvl8pPr>
            <a:lvl9pPr marL="4106287" indent="-253376" algn="l" defTabSz="1013505" rtl="0" fontAlgn="base">
              <a:spcBef>
                <a:spcPct val="20000"/>
              </a:spcBef>
              <a:spcAft>
                <a:spcPct val="0"/>
              </a:spcAft>
              <a:buChar char="»"/>
              <a:defRPr sz="2200">
                <a:solidFill>
                  <a:schemeClr val="tx1"/>
                </a:solidFill>
                <a:latin typeface="+mn-lt"/>
                <a:ea typeface="+mn-ea"/>
              </a:defRPr>
            </a:lvl9pPr>
          </a:lstStyle>
          <a:p>
            <a:pPr marL="0" indent="0">
              <a:buClr>
                <a:srgbClr val="CC082A"/>
              </a:buClr>
              <a:buFont typeface="Wingdings" pitchFamily="2" charset="2"/>
              <a:buChar char="§"/>
            </a:pPr>
            <a:r>
              <a:rPr lang="de-AT" sz="2600" dirty="0" smtClean="0"/>
              <a:t>Volkswirtschaftliche Sicht auf Bahn- und Straßenverkehr</a:t>
            </a:r>
          </a:p>
          <a:p>
            <a:pPr marL="0" indent="0">
              <a:buClr>
                <a:srgbClr val="CC082A"/>
              </a:buClr>
              <a:buFont typeface="Wingdings" pitchFamily="2" charset="2"/>
              <a:buChar char="§"/>
            </a:pPr>
            <a:r>
              <a:rPr lang="de-AT" sz="2600" dirty="0" smtClean="0"/>
              <a:t>Wie gesetzliche Rahmenbedingungen und die Verkehrspolitik den Verkehrsmarkt beeinflussen. </a:t>
            </a:r>
          </a:p>
          <a:p>
            <a:pPr marL="0" indent="0">
              <a:buClr>
                <a:srgbClr val="CC082A"/>
              </a:buClr>
              <a:buFont typeface="Wingdings" pitchFamily="2" charset="2"/>
              <a:buChar char="§"/>
            </a:pPr>
            <a:r>
              <a:rPr lang="de-AT" sz="2600" dirty="0" smtClean="0"/>
              <a:t>Wie Bahnverkehr und Bahn-Infrastruktur in Österreich finanziert werden (Markterträge und öffentliche Mittel).</a:t>
            </a:r>
          </a:p>
          <a:p>
            <a:pPr marL="0" indent="0">
              <a:buClr>
                <a:srgbClr val="CC082A"/>
              </a:buClr>
              <a:buFont typeface="Wingdings" pitchFamily="2" charset="2"/>
              <a:buChar char="§"/>
            </a:pPr>
            <a:r>
              <a:rPr lang="de-AT" sz="2600" dirty="0" smtClean="0"/>
              <a:t>Die aktuelle Entwicklung des Bahnverkehrs in Österreich und den Nachbarländern und ihre Ursachen.</a:t>
            </a:r>
          </a:p>
          <a:p>
            <a:pPr marL="0" indent="0">
              <a:buClr>
                <a:srgbClr val="CC082A"/>
              </a:buClr>
              <a:buFont typeface="Wingdings" pitchFamily="2" charset="2"/>
              <a:buChar char="§"/>
            </a:pPr>
            <a:r>
              <a:rPr lang="de-AT" sz="2600" dirty="0" smtClean="0"/>
              <a:t>Zukunftsperspektiven für den Bahn-Güterverkehr</a:t>
            </a:r>
          </a:p>
          <a:p>
            <a:pPr marL="0" indent="0">
              <a:buClr>
                <a:srgbClr val="CC082A"/>
              </a:buClr>
              <a:buFont typeface="Wingdings" pitchFamily="2" charset="2"/>
              <a:buChar char="§"/>
            </a:pPr>
            <a:r>
              <a:rPr lang="de-AT" sz="2600" dirty="0" smtClean="0"/>
              <a:t>Zukunftsperspektiven für den Bahn-Personenverkehr (integrierte Mobilität)</a:t>
            </a:r>
          </a:p>
        </p:txBody>
      </p:sp>
    </p:spTree>
    <p:extLst>
      <p:ext uri="{BB962C8B-B14F-4D97-AF65-F5344CB8AC3E}">
        <p14:creationId xmlns:p14="http://schemas.microsoft.com/office/powerpoint/2010/main" val="1962246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Personenverkehr: Der Preis ist nur eines von vielen Entscheidungskriterien potentieller Fahrgäste</a:t>
            </a:r>
            <a:endParaRPr lang="de-AT" dirty="0"/>
          </a:p>
        </p:txBody>
      </p:sp>
      <p:sp>
        <p:nvSpPr>
          <p:cNvPr id="3" name="Foliennummernplatzhalter 2"/>
          <p:cNvSpPr>
            <a:spLocks noGrp="1"/>
          </p:cNvSpPr>
          <p:nvPr>
            <p:ph type="sldNum" sz="quarter" idx="12"/>
          </p:nvPr>
        </p:nvSpPr>
        <p:spPr/>
        <p:txBody>
          <a:bodyPr/>
          <a:lstStyle/>
          <a:p>
            <a:pPr>
              <a:defRPr/>
            </a:pPr>
            <a:fld id="{18AF2FDB-B714-45F6-A318-DECA2BE6E5FB}" type="slidenum">
              <a:rPr lang="de-DE" smtClean="0"/>
              <a:pPr>
                <a:defRPr/>
              </a:pPr>
              <a:t>20</a:t>
            </a:fld>
            <a:endParaRPr lang="de-DE"/>
          </a:p>
        </p:txBody>
      </p:sp>
      <p:sp>
        <p:nvSpPr>
          <p:cNvPr id="4" name="Datumsplatzhalter 3"/>
          <p:cNvSpPr>
            <a:spLocks noGrp="1"/>
          </p:cNvSpPr>
          <p:nvPr>
            <p:ph type="dt" sz="half" idx="18"/>
          </p:nvPr>
        </p:nvSpPr>
        <p:spPr/>
        <p:txBody>
          <a:bodyPr/>
          <a:lstStyle/>
          <a:p>
            <a:pPr>
              <a:defRPr/>
            </a:pPr>
            <a:r>
              <a:rPr lang="de-DE" smtClean="0"/>
              <a:t>June 2015</a:t>
            </a:r>
            <a:endParaRPr lang="de-DE" dirty="0"/>
          </a:p>
        </p:txBody>
      </p:sp>
      <p:graphicFrame>
        <p:nvGraphicFramePr>
          <p:cNvPr id="6" name="Diagramm 5"/>
          <p:cNvGraphicFramePr>
            <a:graphicFrameLocks/>
          </p:cNvGraphicFramePr>
          <p:nvPr>
            <p:extLst>
              <p:ext uri="{D42A27DB-BD31-4B8C-83A1-F6EECF244321}">
                <p14:modId xmlns:p14="http://schemas.microsoft.com/office/powerpoint/2010/main" val="2928415188"/>
              </p:ext>
            </p:extLst>
          </p:nvPr>
        </p:nvGraphicFramePr>
        <p:xfrm>
          <a:off x="920552" y="1700808"/>
          <a:ext cx="7423919" cy="39586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3777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p:cNvGraphicFramePr>
          <p:nvPr>
            <p:custDataLst>
              <p:tags r:id="rId2"/>
            </p:custDataLst>
            <p:extLst>
              <p:ext uri="{D42A27DB-BD31-4B8C-83A1-F6EECF244321}">
                <p14:modId xmlns:p14="http://schemas.microsoft.com/office/powerpoint/2010/main" val="1429094495"/>
              </p:ext>
            </p:extLst>
          </p:nvPr>
        </p:nvGraphicFramePr>
        <p:xfrm>
          <a:off x="5" y="0"/>
          <a:ext cx="158750" cy="158750"/>
        </p:xfrm>
        <a:graphic>
          <a:graphicData uri="http://schemas.openxmlformats.org/presentationml/2006/ole">
            <mc:AlternateContent xmlns:mc="http://schemas.openxmlformats.org/markup-compatibility/2006">
              <mc:Choice xmlns:v="urn:schemas-microsoft-com:vml" Requires="v">
                <p:oleObj spid="_x0000_s94238" name="think-cell Folie" r:id="rId5" imgW="500" imgH="500" progId="TCLayout.ActiveDocument.1">
                  <p:embed/>
                </p:oleObj>
              </mc:Choice>
              <mc:Fallback>
                <p:oleObj name="think-cell Folie" r:id="rId5" imgW="500" imgH="500" progId="TCLayout.ActiveDocument.1">
                  <p:embed/>
                  <p:pic>
                    <p:nvPicPr>
                      <p:cNvPr id="0" name=""/>
                      <p:cNvPicPr/>
                      <p:nvPr/>
                    </p:nvPicPr>
                    <p:blipFill>
                      <a:blip r:embed="rId6"/>
                      <a:stretch>
                        <a:fillRect/>
                      </a:stretch>
                    </p:blipFill>
                    <p:spPr>
                      <a:xfrm>
                        <a:off x="5" y="0"/>
                        <a:ext cx="158750" cy="158750"/>
                      </a:xfrm>
                      <a:prstGeom prst="rect">
                        <a:avLst/>
                      </a:prstGeom>
                    </p:spPr>
                  </p:pic>
                </p:oleObj>
              </mc:Fallback>
            </mc:AlternateContent>
          </a:graphicData>
        </a:graphic>
      </p:graphicFrame>
      <p:cxnSp>
        <p:nvCxnSpPr>
          <p:cNvPr id="56" name="Gerade Verbindung 55"/>
          <p:cNvCxnSpPr/>
          <p:nvPr/>
        </p:nvCxnSpPr>
        <p:spPr bwMode="auto">
          <a:xfrm flipV="1">
            <a:off x="2880862" y="1504812"/>
            <a:ext cx="0" cy="982489"/>
          </a:xfrm>
          <a:prstGeom prst="line">
            <a:avLst/>
          </a:prstGeom>
          <a:solidFill>
            <a:schemeClr val="accent1"/>
          </a:solidFill>
          <a:ln w="19050" cap="flat" cmpd="sng" algn="ctr">
            <a:solidFill>
              <a:schemeClr val="accent4"/>
            </a:solidFill>
            <a:prstDash val="dash"/>
            <a:round/>
            <a:headEnd type="none" w="med" len="med"/>
            <a:tailEnd type="none" w="med" len="med"/>
          </a:ln>
          <a:effectLst/>
        </p:spPr>
      </p:cxnSp>
      <p:cxnSp>
        <p:nvCxnSpPr>
          <p:cNvPr id="57" name="Gerade Verbindung 56"/>
          <p:cNvCxnSpPr/>
          <p:nvPr/>
        </p:nvCxnSpPr>
        <p:spPr bwMode="auto">
          <a:xfrm flipV="1">
            <a:off x="4299464" y="1504811"/>
            <a:ext cx="0" cy="2324180"/>
          </a:xfrm>
          <a:prstGeom prst="line">
            <a:avLst/>
          </a:prstGeom>
          <a:solidFill>
            <a:schemeClr val="accent1"/>
          </a:solidFill>
          <a:ln w="19050" cap="flat" cmpd="sng" algn="ctr">
            <a:solidFill>
              <a:schemeClr val="accent4"/>
            </a:solidFill>
            <a:prstDash val="dash"/>
            <a:round/>
            <a:headEnd type="none" w="med" len="med"/>
            <a:tailEnd type="none" w="med" len="med"/>
          </a:ln>
          <a:effectLst/>
        </p:spPr>
      </p:cxnSp>
      <p:cxnSp>
        <p:nvCxnSpPr>
          <p:cNvPr id="58" name="Gerade Verbindung 57"/>
          <p:cNvCxnSpPr/>
          <p:nvPr/>
        </p:nvCxnSpPr>
        <p:spPr bwMode="auto">
          <a:xfrm flipV="1">
            <a:off x="5666926" y="1631221"/>
            <a:ext cx="0" cy="2846696"/>
          </a:xfrm>
          <a:prstGeom prst="line">
            <a:avLst/>
          </a:prstGeom>
          <a:solidFill>
            <a:schemeClr val="accent1"/>
          </a:solidFill>
          <a:ln w="19050" cap="flat" cmpd="sng" algn="ctr">
            <a:solidFill>
              <a:schemeClr val="accent4"/>
            </a:solidFill>
            <a:prstDash val="dash"/>
            <a:round/>
            <a:headEnd type="none" w="med" len="med"/>
            <a:tailEnd type="none" w="med" len="med"/>
          </a:ln>
          <a:effectLst/>
        </p:spPr>
      </p:cxnSp>
      <p:cxnSp>
        <p:nvCxnSpPr>
          <p:cNvPr id="59" name="Gerade Verbindung 58"/>
          <p:cNvCxnSpPr/>
          <p:nvPr/>
        </p:nvCxnSpPr>
        <p:spPr bwMode="auto">
          <a:xfrm flipV="1">
            <a:off x="7093164" y="2348884"/>
            <a:ext cx="0" cy="2508829"/>
          </a:xfrm>
          <a:prstGeom prst="line">
            <a:avLst/>
          </a:prstGeom>
          <a:solidFill>
            <a:schemeClr val="accent1"/>
          </a:solidFill>
          <a:ln w="19050" cap="flat" cmpd="sng" algn="ctr">
            <a:solidFill>
              <a:schemeClr val="accent4"/>
            </a:solidFill>
            <a:prstDash val="dash"/>
            <a:round/>
            <a:headEnd type="none" w="med" len="med"/>
            <a:tailEnd type="none" w="med" len="med"/>
          </a:ln>
          <a:effectLst/>
        </p:spPr>
      </p:cxnSp>
      <p:cxnSp>
        <p:nvCxnSpPr>
          <p:cNvPr id="60" name="Gerade Verbindung 59"/>
          <p:cNvCxnSpPr/>
          <p:nvPr/>
        </p:nvCxnSpPr>
        <p:spPr bwMode="auto">
          <a:xfrm flipV="1">
            <a:off x="7093164" y="4857713"/>
            <a:ext cx="0" cy="640926"/>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61" name="Gerade Verbindung mit Pfeil 19"/>
          <p:cNvCxnSpPr>
            <a:cxnSpLocks noChangeShapeType="1"/>
          </p:cNvCxnSpPr>
          <p:nvPr/>
        </p:nvCxnSpPr>
        <p:spPr bwMode="auto">
          <a:xfrm flipH="1" flipV="1">
            <a:off x="925310" y="1504816"/>
            <a:ext cx="11588" cy="4013539"/>
          </a:xfrm>
          <a:prstGeom prst="straightConnector1">
            <a:avLst/>
          </a:prstGeom>
          <a:noFill/>
          <a:ln w="38100" algn="ctr">
            <a:solidFill>
              <a:schemeClr val="bg2"/>
            </a:solidFill>
            <a:round/>
            <a:headEnd type="none" w="med" len="med"/>
            <a:tailEnd type="triangle" w="med" len="med"/>
          </a:ln>
          <a:extLst>
            <a:ext uri="{909E8E84-426E-40DD-AFC4-6F175D3DCCD1}">
              <a14:hiddenFill xmlns:a14="http://schemas.microsoft.com/office/drawing/2010/main">
                <a:noFill/>
              </a14:hiddenFill>
            </a:ext>
          </a:extLst>
        </p:spPr>
      </p:cxnSp>
      <p:cxnSp>
        <p:nvCxnSpPr>
          <p:cNvPr id="62" name="Gerade Verbindung mit Pfeil 20"/>
          <p:cNvCxnSpPr>
            <a:cxnSpLocks noChangeShapeType="1"/>
          </p:cNvCxnSpPr>
          <p:nvPr/>
        </p:nvCxnSpPr>
        <p:spPr bwMode="auto">
          <a:xfrm>
            <a:off x="3249418" y="6123505"/>
            <a:ext cx="5229829" cy="0"/>
          </a:xfrm>
          <a:prstGeom prst="straightConnector1">
            <a:avLst/>
          </a:prstGeom>
          <a:noFill/>
          <a:ln w="38100" algn="ctr">
            <a:solidFill>
              <a:schemeClr val="bg2"/>
            </a:solidFill>
            <a:round/>
            <a:headEnd type="none" w="med" len="med"/>
            <a:tailEnd type="triangle" w="med" len="med"/>
          </a:ln>
          <a:extLst>
            <a:ext uri="{909E8E84-426E-40DD-AFC4-6F175D3DCCD1}">
              <a14:hiddenFill xmlns:a14="http://schemas.microsoft.com/office/drawing/2010/main">
                <a:noFill/>
              </a14:hiddenFill>
            </a:ext>
          </a:extLst>
        </p:spPr>
      </p:cxnSp>
      <p:sp>
        <p:nvSpPr>
          <p:cNvPr id="63" name="Textfeld 46"/>
          <p:cNvSpPr txBox="1">
            <a:spLocks noChangeArrowheads="1"/>
          </p:cNvSpPr>
          <p:nvPr/>
        </p:nvSpPr>
        <p:spPr bwMode="auto">
          <a:xfrm>
            <a:off x="488504" y="5550790"/>
            <a:ext cx="985621" cy="4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47" tIns="41974" rIns="83947" bIns="41974">
            <a:spAutoFit/>
          </a:bodyPr>
          <a:lstStyle>
            <a:lvl1pPr eaLnBrk="0" hangingPunct="0">
              <a:defRPr kumimoji="1" sz="1600">
                <a:solidFill>
                  <a:schemeClr val="tx1"/>
                </a:solidFill>
                <a:latin typeface="Arial" pitchFamily="34" charset="0"/>
              </a:defRPr>
            </a:lvl1pPr>
            <a:lvl2pPr marL="742950" indent="-285750" eaLnBrk="0" hangingPunct="0">
              <a:defRPr kumimoji="1" sz="1600">
                <a:solidFill>
                  <a:schemeClr val="tx1"/>
                </a:solidFill>
                <a:latin typeface="Arial" pitchFamily="34" charset="0"/>
              </a:defRPr>
            </a:lvl2pPr>
            <a:lvl3pPr marL="1143000" indent="-228600" eaLnBrk="0" hangingPunct="0">
              <a:defRPr kumimoji="1" sz="1600">
                <a:solidFill>
                  <a:schemeClr val="tx1"/>
                </a:solidFill>
                <a:latin typeface="Arial" pitchFamily="34" charset="0"/>
              </a:defRPr>
            </a:lvl3pPr>
            <a:lvl4pPr marL="1600200" indent="-228600" eaLnBrk="0" hangingPunct="0">
              <a:defRPr kumimoji="1" sz="1600">
                <a:solidFill>
                  <a:schemeClr val="tx1"/>
                </a:solidFill>
                <a:latin typeface="Arial" pitchFamily="34" charset="0"/>
              </a:defRPr>
            </a:lvl4pPr>
            <a:lvl5pPr marL="2057400" indent="-228600" eaLnBrk="0" hangingPunct="0">
              <a:defRPr kumimoji="1" sz="1600">
                <a:solidFill>
                  <a:schemeClr val="tx1"/>
                </a:solidFill>
                <a:latin typeface="Arial" pitchFamily="34" charset="0"/>
              </a:defRPr>
            </a:lvl5pPr>
            <a:lvl6pPr marL="25146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6pPr>
            <a:lvl7pPr marL="29718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7pPr>
            <a:lvl8pPr marL="34290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8pPr>
            <a:lvl9pPr marL="38862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9pPr>
          </a:lstStyle>
          <a:p>
            <a:r>
              <a:rPr kumimoji="0" lang="de-AT" sz="1100" b="1" dirty="0">
                <a:solidFill>
                  <a:srgbClr val="000000"/>
                </a:solidFill>
                <a:latin typeface="Arial"/>
              </a:rPr>
              <a:t>Tiefe der Integration</a:t>
            </a:r>
          </a:p>
        </p:txBody>
      </p:sp>
      <p:sp>
        <p:nvSpPr>
          <p:cNvPr id="64" name="Textfeld 47"/>
          <p:cNvSpPr txBox="1">
            <a:spLocks noChangeArrowheads="1"/>
          </p:cNvSpPr>
          <p:nvPr/>
        </p:nvSpPr>
        <p:spPr bwMode="auto">
          <a:xfrm>
            <a:off x="1497701" y="5927228"/>
            <a:ext cx="3710338" cy="4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47" tIns="41974" rIns="83947" bIns="41974">
            <a:spAutoFit/>
          </a:bodyPr>
          <a:lstStyle>
            <a:lvl1pPr eaLnBrk="0" hangingPunct="0">
              <a:defRPr kumimoji="1" sz="1600">
                <a:solidFill>
                  <a:schemeClr val="tx1"/>
                </a:solidFill>
                <a:latin typeface="Arial" pitchFamily="34" charset="0"/>
              </a:defRPr>
            </a:lvl1pPr>
            <a:lvl2pPr marL="742950" indent="-285750" eaLnBrk="0" hangingPunct="0">
              <a:defRPr kumimoji="1" sz="1600">
                <a:solidFill>
                  <a:schemeClr val="tx1"/>
                </a:solidFill>
                <a:latin typeface="Arial" pitchFamily="34" charset="0"/>
              </a:defRPr>
            </a:lvl2pPr>
            <a:lvl3pPr marL="1143000" indent="-228600" eaLnBrk="0" hangingPunct="0">
              <a:defRPr kumimoji="1" sz="1600">
                <a:solidFill>
                  <a:schemeClr val="tx1"/>
                </a:solidFill>
                <a:latin typeface="Arial" pitchFamily="34" charset="0"/>
              </a:defRPr>
            </a:lvl3pPr>
            <a:lvl4pPr marL="1600200" indent="-228600" eaLnBrk="0" hangingPunct="0">
              <a:defRPr kumimoji="1" sz="1600">
                <a:solidFill>
                  <a:schemeClr val="tx1"/>
                </a:solidFill>
                <a:latin typeface="Arial" pitchFamily="34" charset="0"/>
              </a:defRPr>
            </a:lvl4pPr>
            <a:lvl5pPr marL="2057400" indent="-228600" eaLnBrk="0" hangingPunct="0">
              <a:defRPr kumimoji="1" sz="1600">
                <a:solidFill>
                  <a:schemeClr val="tx1"/>
                </a:solidFill>
                <a:latin typeface="Arial" pitchFamily="34" charset="0"/>
              </a:defRPr>
            </a:lvl5pPr>
            <a:lvl6pPr marL="25146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6pPr>
            <a:lvl7pPr marL="29718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7pPr>
            <a:lvl8pPr marL="34290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8pPr>
            <a:lvl9pPr marL="38862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9pPr>
          </a:lstStyle>
          <a:p>
            <a:r>
              <a:rPr kumimoji="0" lang="de-AT" sz="1100" b="1" dirty="0">
                <a:solidFill>
                  <a:srgbClr val="000000"/>
                </a:solidFill>
                <a:latin typeface="Arial"/>
              </a:rPr>
              <a:t>Breite der Integration</a:t>
            </a:r>
            <a:br>
              <a:rPr kumimoji="0" lang="de-AT" sz="1100" b="1" dirty="0">
                <a:solidFill>
                  <a:srgbClr val="000000"/>
                </a:solidFill>
                <a:latin typeface="Arial"/>
              </a:rPr>
            </a:br>
            <a:r>
              <a:rPr kumimoji="0" lang="de-AT" sz="1100" dirty="0">
                <a:solidFill>
                  <a:srgbClr val="000000"/>
                </a:solidFill>
                <a:latin typeface="Arial"/>
              </a:rPr>
              <a:t>Anzahl Modi/ Anbieter</a:t>
            </a:r>
          </a:p>
        </p:txBody>
      </p:sp>
      <p:sp>
        <p:nvSpPr>
          <p:cNvPr id="70" name="Textfeld 29"/>
          <p:cNvSpPr txBox="1">
            <a:spLocks noChangeArrowheads="1"/>
          </p:cNvSpPr>
          <p:nvPr/>
        </p:nvSpPr>
        <p:spPr bwMode="auto">
          <a:xfrm rot="16200000">
            <a:off x="673383" y="4614578"/>
            <a:ext cx="1100879" cy="4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947" tIns="41974" rIns="83947" bIns="41974">
            <a:spAutoFit/>
          </a:bodyPr>
          <a:lstStyle>
            <a:lvl1pPr eaLnBrk="0" hangingPunct="0">
              <a:defRPr kumimoji="1" sz="1600">
                <a:solidFill>
                  <a:schemeClr val="tx1"/>
                </a:solidFill>
                <a:latin typeface="Arial" pitchFamily="34" charset="0"/>
              </a:defRPr>
            </a:lvl1pPr>
            <a:lvl2pPr marL="742950" indent="-285750" eaLnBrk="0" hangingPunct="0">
              <a:defRPr kumimoji="1" sz="1600">
                <a:solidFill>
                  <a:schemeClr val="tx1"/>
                </a:solidFill>
                <a:latin typeface="Arial" pitchFamily="34" charset="0"/>
              </a:defRPr>
            </a:lvl2pPr>
            <a:lvl3pPr marL="1143000" indent="-228600" eaLnBrk="0" hangingPunct="0">
              <a:defRPr kumimoji="1" sz="1600">
                <a:solidFill>
                  <a:schemeClr val="tx1"/>
                </a:solidFill>
                <a:latin typeface="Arial" pitchFamily="34" charset="0"/>
              </a:defRPr>
            </a:lvl3pPr>
            <a:lvl4pPr marL="1600200" indent="-228600" eaLnBrk="0" hangingPunct="0">
              <a:defRPr kumimoji="1" sz="1600">
                <a:solidFill>
                  <a:schemeClr val="tx1"/>
                </a:solidFill>
                <a:latin typeface="Arial" pitchFamily="34" charset="0"/>
              </a:defRPr>
            </a:lvl4pPr>
            <a:lvl5pPr marL="2057400" indent="-228600" eaLnBrk="0" hangingPunct="0">
              <a:defRPr kumimoji="1" sz="1600">
                <a:solidFill>
                  <a:schemeClr val="tx1"/>
                </a:solidFill>
                <a:latin typeface="Arial" pitchFamily="34" charset="0"/>
              </a:defRPr>
            </a:lvl5pPr>
            <a:lvl6pPr marL="25146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6pPr>
            <a:lvl7pPr marL="29718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7pPr>
            <a:lvl8pPr marL="34290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8pPr>
            <a:lvl9pPr marL="38862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9pPr>
          </a:lstStyle>
          <a:p>
            <a:r>
              <a:rPr kumimoji="0" lang="de-AT" sz="1100" b="1" dirty="0">
                <a:solidFill>
                  <a:srgbClr val="000000"/>
                </a:solidFill>
                <a:latin typeface="Arial"/>
              </a:rPr>
              <a:t>Information</a:t>
            </a:r>
            <a:br>
              <a:rPr kumimoji="0" lang="de-AT" sz="1100" b="1" dirty="0">
                <a:solidFill>
                  <a:srgbClr val="000000"/>
                </a:solidFill>
                <a:latin typeface="Arial"/>
              </a:rPr>
            </a:br>
            <a:r>
              <a:rPr kumimoji="0" lang="de-AT" sz="1100" dirty="0">
                <a:solidFill>
                  <a:srgbClr val="000000"/>
                </a:solidFill>
                <a:latin typeface="Arial"/>
              </a:rPr>
              <a:t>(z.B. Fahrplan)</a:t>
            </a:r>
          </a:p>
        </p:txBody>
      </p:sp>
      <p:sp>
        <p:nvSpPr>
          <p:cNvPr id="71" name="Textfeld 31"/>
          <p:cNvSpPr txBox="1">
            <a:spLocks noChangeArrowheads="1"/>
          </p:cNvSpPr>
          <p:nvPr/>
        </p:nvSpPr>
        <p:spPr bwMode="auto">
          <a:xfrm rot="16200000">
            <a:off x="762357" y="1789093"/>
            <a:ext cx="922945" cy="4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947" tIns="41974" rIns="83947" bIns="41974">
            <a:spAutoFit/>
          </a:bodyPr>
          <a:lstStyle>
            <a:lvl1pPr eaLnBrk="0" hangingPunct="0">
              <a:defRPr kumimoji="1" sz="1600">
                <a:solidFill>
                  <a:schemeClr val="tx1"/>
                </a:solidFill>
                <a:latin typeface="Arial" pitchFamily="34" charset="0"/>
              </a:defRPr>
            </a:lvl1pPr>
            <a:lvl2pPr marL="742950" indent="-285750" eaLnBrk="0" hangingPunct="0">
              <a:defRPr kumimoji="1" sz="1600">
                <a:solidFill>
                  <a:schemeClr val="tx1"/>
                </a:solidFill>
                <a:latin typeface="Arial" pitchFamily="34" charset="0"/>
              </a:defRPr>
            </a:lvl2pPr>
            <a:lvl3pPr marL="1143000" indent="-228600" eaLnBrk="0" hangingPunct="0">
              <a:defRPr kumimoji="1" sz="1600">
                <a:solidFill>
                  <a:schemeClr val="tx1"/>
                </a:solidFill>
                <a:latin typeface="Arial" pitchFamily="34" charset="0"/>
              </a:defRPr>
            </a:lvl3pPr>
            <a:lvl4pPr marL="1600200" indent="-228600" eaLnBrk="0" hangingPunct="0">
              <a:defRPr kumimoji="1" sz="1600">
                <a:solidFill>
                  <a:schemeClr val="tx1"/>
                </a:solidFill>
                <a:latin typeface="Arial" pitchFamily="34" charset="0"/>
              </a:defRPr>
            </a:lvl4pPr>
            <a:lvl5pPr marL="2057400" indent="-228600" eaLnBrk="0" hangingPunct="0">
              <a:defRPr kumimoji="1" sz="1600">
                <a:solidFill>
                  <a:schemeClr val="tx1"/>
                </a:solidFill>
                <a:latin typeface="Arial" pitchFamily="34" charset="0"/>
              </a:defRPr>
            </a:lvl5pPr>
            <a:lvl6pPr marL="25146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6pPr>
            <a:lvl7pPr marL="29718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7pPr>
            <a:lvl8pPr marL="34290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8pPr>
            <a:lvl9pPr marL="38862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9pPr>
          </a:lstStyle>
          <a:p>
            <a:r>
              <a:rPr kumimoji="0" lang="de-AT" sz="1100" b="1" dirty="0">
                <a:solidFill>
                  <a:srgbClr val="000000"/>
                </a:solidFill>
                <a:latin typeface="Arial"/>
              </a:rPr>
              <a:t>Bezahlung/</a:t>
            </a:r>
          </a:p>
          <a:p>
            <a:r>
              <a:rPr kumimoji="0" lang="de-AT" sz="1100" b="1" dirty="0">
                <a:solidFill>
                  <a:srgbClr val="000000"/>
                </a:solidFill>
                <a:latin typeface="Arial"/>
              </a:rPr>
              <a:t>Clearing</a:t>
            </a:r>
          </a:p>
        </p:txBody>
      </p:sp>
      <p:sp>
        <p:nvSpPr>
          <p:cNvPr id="72" name="Textfeld 32"/>
          <p:cNvSpPr txBox="1">
            <a:spLocks noChangeArrowheads="1"/>
          </p:cNvSpPr>
          <p:nvPr/>
        </p:nvSpPr>
        <p:spPr bwMode="auto">
          <a:xfrm rot="16200000">
            <a:off x="668574" y="3208655"/>
            <a:ext cx="1110497" cy="4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947" tIns="41974" rIns="83947" bIns="41974">
            <a:spAutoFit/>
          </a:bodyPr>
          <a:lstStyle>
            <a:lvl1pPr eaLnBrk="0" hangingPunct="0">
              <a:defRPr kumimoji="1" sz="1600">
                <a:solidFill>
                  <a:schemeClr val="tx1"/>
                </a:solidFill>
                <a:latin typeface="Arial" pitchFamily="34" charset="0"/>
              </a:defRPr>
            </a:lvl1pPr>
            <a:lvl2pPr marL="742950" indent="-285750" eaLnBrk="0" hangingPunct="0">
              <a:defRPr kumimoji="1" sz="1600">
                <a:solidFill>
                  <a:schemeClr val="tx1"/>
                </a:solidFill>
                <a:latin typeface="Arial" pitchFamily="34" charset="0"/>
              </a:defRPr>
            </a:lvl2pPr>
            <a:lvl3pPr marL="1143000" indent="-228600" eaLnBrk="0" hangingPunct="0">
              <a:defRPr kumimoji="1" sz="1600">
                <a:solidFill>
                  <a:schemeClr val="tx1"/>
                </a:solidFill>
                <a:latin typeface="Arial" pitchFamily="34" charset="0"/>
              </a:defRPr>
            </a:lvl3pPr>
            <a:lvl4pPr marL="1600200" indent="-228600" eaLnBrk="0" hangingPunct="0">
              <a:defRPr kumimoji="1" sz="1600">
                <a:solidFill>
                  <a:schemeClr val="tx1"/>
                </a:solidFill>
                <a:latin typeface="Arial" pitchFamily="34" charset="0"/>
              </a:defRPr>
            </a:lvl4pPr>
            <a:lvl5pPr marL="2057400" indent="-228600" eaLnBrk="0" hangingPunct="0">
              <a:defRPr kumimoji="1" sz="1600">
                <a:solidFill>
                  <a:schemeClr val="tx1"/>
                </a:solidFill>
                <a:latin typeface="Arial" pitchFamily="34" charset="0"/>
              </a:defRPr>
            </a:lvl5pPr>
            <a:lvl6pPr marL="25146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6pPr>
            <a:lvl7pPr marL="29718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7pPr>
            <a:lvl8pPr marL="34290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8pPr>
            <a:lvl9pPr marL="3886200" indent="-228600" eaLnBrk="0" fontAlgn="base" hangingPunct="0">
              <a:spcBef>
                <a:spcPct val="20000"/>
              </a:spcBef>
              <a:spcAft>
                <a:spcPct val="0"/>
              </a:spcAft>
              <a:buFont typeface="Monotype Sorts" pitchFamily="2" charset="2"/>
              <a:buChar char="•"/>
              <a:defRPr kumimoji="1" sz="1600">
                <a:solidFill>
                  <a:schemeClr val="tx1"/>
                </a:solidFill>
                <a:latin typeface="Arial" pitchFamily="34" charset="0"/>
              </a:defRPr>
            </a:lvl9pPr>
          </a:lstStyle>
          <a:p>
            <a:r>
              <a:rPr kumimoji="0" lang="de-AT" sz="1100" b="1" dirty="0">
                <a:solidFill>
                  <a:srgbClr val="000000"/>
                </a:solidFill>
                <a:latin typeface="Arial"/>
              </a:rPr>
              <a:t>Buchung/ </a:t>
            </a:r>
            <a:br>
              <a:rPr kumimoji="0" lang="de-AT" sz="1100" b="1" dirty="0">
                <a:solidFill>
                  <a:srgbClr val="000000"/>
                </a:solidFill>
                <a:latin typeface="Arial"/>
              </a:rPr>
            </a:br>
            <a:r>
              <a:rPr kumimoji="0" lang="de-AT" sz="1100" b="1" dirty="0">
                <a:solidFill>
                  <a:srgbClr val="000000"/>
                </a:solidFill>
                <a:latin typeface="Arial"/>
              </a:rPr>
              <a:t>Reservierung </a:t>
            </a:r>
            <a:endParaRPr kumimoji="0" lang="de-AT" sz="1100" dirty="0">
              <a:solidFill>
                <a:srgbClr val="000000"/>
              </a:solidFill>
              <a:latin typeface="Arial"/>
            </a:endParaRPr>
          </a:p>
        </p:txBody>
      </p:sp>
      <p:sp>
        <p:nvSpPr>
          <p:cNvPr id="73" name="Textfeld 72"/>
          <p:cNvSpPr txBox="1"/>
          <p:nvPr/>
        </p:nvSpPr>
        <p:spPr>
          <a:xfrm>
            <a:off x="1550393" y="1961100"/>
            <a:ext cx="1118381" cy="261586"/>
          </a:xfrm>
          <a:prstGeom prst="rect">
            <a:avLst/>
          </a:prstGeom>
          <a:noFill/>
        </p:spPr>
        <p:txBody>
          <a:bodyPr wrap="square" lIns="91416" tIns="45708" rIns="91416" bIns="45708" rtlCol="0">
            <a:spAutoFit/>
          </a:bodyPr>
          <a:lstStyle/>
          <a:p>
            <a:pPr eaLnBrk="0" hangingPunct="0"/>
            <a:r>
              <a:rPr lang="de-AT" sz="1100" b="1" dirty="0">
                <a:solidFill>
                  <a:srgbClr val="000000"/>
                </a:solidFill>
                <a:latin typeface="Arial"/>
              </a:rPr>
              <a:t>Bahnangebot</a:t>
            </a:r>
          </a:p>
        </p:txBody>
      </p:sp>
      <p:sp>
        <p:nvSpPr>
          <p:cNvPr id="74" name="Textfeld 73"/>
          <p:cNvSpPr txBox="1"/>
          <p:nvPr/>
        </p:nvSpPr>
        <p:spPr>
          <a:xfrm>
            <a:off x="3064501" y="4212022"/>
            <a:ext cx="1118381" cy="430863"/>
          </a:xfrm>
          <a:prstGeom prst="rect">
            <a:avLst/>
          </a:prstGeom>
          <a:noFill/>
        </p:spPr>
        <p:txBody>
          <a:bodyPr wrap="square" lIns="91416" tIns="45708" rIns="91416" bIns="45708" rtlCol="0">
            <a:spAutoFit/>
          </a:bodyPr>
          <a:lstStyle/>
          <a:p>
            <a:pPr eaLnBrk="0" hangingPunct="0"/>
            <a:r>
              <a:rPr lang="de-AT" sz="1100" b="1" dirty="0">
                <a:solidFill>
                  <a:srgbClr val="000000"/>
                </a:solidFill>
                <a:latin typeface="Arial"/>
              </a:rPr>
              <a:t>Bahnangebot</a:t>
            </a:r>
          </a:p>
          <a:p>
            <a:pPr eaLnBrk="0" hangingPunct="0"/>
            <a:r>
              <a:rPr lang="de-AT" sz="1100" b="1" dirty="0">
                <a:solidFill>
                  <a:srgbClr val="000000"/>
                </a:solidFill>
                <a:latin typeface="Arial"/>
              </a:rPr>
              <a:t>+ Postbus</a:t>
            </a:r>
          </a:p>
        </p:txBody>
      </p:sp>
      <p:sp>
        <p:nvSpPr>
          <p:cNvPr id="75" name="Textfeld 74"/>
          <p:cNvSpPr txBox="1"/>
          <p:nvPr/>
        </p:nvSpPr>
        <p:spPr>
          <a:xfrm>
            <a:off x="4451865" y="5062886"/>
            <a:ext cx="1118381" cy="430863"/>
          </a:xfrm>
          <a:prstGeom prst="rect">
            <a:avLst/>
          </a:prstGeom>
          <a:noFill/>
        </p:spPr>
        <p:txBody>
          <a:bodyPr wrap="square" lIns="91416" tIns="45708" rIns="91416" bIns="45708" rtlCol="0">
            <a:spAutoFit/>
          </a:bodyPr>
          <a:lstStyle/>
          <a:p>
            <a:pPr eaLnBrk="0" hangingPunct="0"/>
            <a:r>
              <a:rPr lang="de-AT" sz="1100" b="1" dirty="0">
                <a:solidFill>
                  <a:srgbClr val="000000"/>
                </a:solidFill>
                <a:latin typeface="Arial"/>
              </a:rPr>
              <a:t>Carsharing.at</a:t>
            </a:r>
          </a:p>
          <a:p>
            <a:pPr eaLnBrk="0" hangingPunct="0"/>
            <a:r>
              <a:rPr lang="de-AT" sz="1100" b="1" dirty="0">
                <a:solidFill>
                  <a:srgbClr val="000000"/>
                </a:solidFill>
                <a:latin typeface="Arial"/>
              </a:rPr>
              <a:t>Kooperation</a:t>
            </a:r>
          </a:p>
        </p:txBody>
      </p:sp>
      <p:sp>
        <p:nvSpPr>
          <p:cNvPr id="76" name="Textfeld 75"/>
          <p:cNvSpPr txBox="1"/>
          <p:nvPr/>
        </p:nvSpPr>
        <p:spPr>
          <a:xfrm>
            <a:off x="6179298" y="5232137"/>
            <a:ext cx="1827734" cy="261586"/>
          </a:xfrm>
          <a:prstGeom prst="rect">
            <a:avLst/>
          </a:prstGeom>
          <a:solidFill>
            <a:schemeClr val="bg1"/>
          </a:solidFill>
        </p:spPr>
        <p:txBody>
          <a:bodyPr wrap="square" lIns="91416" tIns="45708" rIns="91416" bIns="45708" rtlCol="0">
            <a:spAutoFit/>
          </a:bodyPr>
          <a:lstStyle/>
          <a:p>
            <a:pPr algn="ctr" eaLnBrk="0" hangingPunct="0"/>
            <a:r>
              <a:rPr lang="de-AT" sz="1100" b="1" dirty="0">
                <a:solidFill>
                  <a:srgbClr val="000000"/>
                </a:solidFill>
                <a:latin typeface="Arial"/>
              </a:rPr>
              <a:t>Zusatzangebote</a:t>
            </a:r>
          </a:p>
        </p:txBody>
      </p:sp>
      <p:cxnSp>
        <p:nvCxnSpPr>
          <p:cNvPr id="78" name="Gerade Verbindung 77"/>
          <p:cNvCxnSpPr/>
          <p:nvPr/>
        </p:nvCxnSpPr>
        <p:spPr bwMode="auto">
          <a:xfrm>
            <a:off x="3496633" y="2689255"/>
            <a:ext cx="4982608" cy="0"/>
          </a:xfrm>
          <a:prstGeom prst="line">
            <a:avLst/>
          </a:prstGeom>
          <a:solidFill>
            <a:schemeClr val="accent1"/>
          </a:solidFill>
          <a:ln w="19050" cap="flat" cmpd="sng" algn="ctr">
            <a:solidFill>
              <a:schemeClr val="accent4"/>
            </a:solidFill>
            <a:prstDash val="dash"/>
            <a:round/>
            <a:headEnd type="none" w="med" len="med"/>
            <a:tailEnd type="none" w="med" len="med"/>
          </a:ln>
          <a:effectLst/>
        </p:spPr>
      </p:cxnSp>
      <p:cxnSp>
        <p:nvCxnSpPr>
          <p:cNvPr id="79" name="Gerade Verbindung 78"/>
          <p:cNvCxnSpPr/>
          <p:nvPr/>
        </p:nvCxnSpPr>
        <p:spPr bwMode="auto">
          <a:xfrm>
            <a:off x="4712428" y="4103803"/>
            <a:ext cx="3766818" cy="0"/>
          </a:xfrm>
          <a:prstGeom prst="line">
            <a:avLst/>
          </a:prstGeom>
          <a:solidFill>
            <a:schemeClr val="accent1"/>
          </a:solidFill>
          <a:ln w="19050" cap="flat" cmpd="sng" algn="ctr">
            <a:solidFill>
              <a:schemeClr val="accent4"/>
            </a:solidFill>
            <a:prstDash val="dash"/>
            <a:round/>
            <a:headEnd type="none" w="med" len="med"/>
            <a:tailEnd type="none" w="med" len="med"/>
          </a:ln>
          <a:effectLst/>
        </p:spPr>
      </p:cxnSp>
      <p:cxnSp>
        <p:nvCxnSpPr>
          <p:cNvPr id="80" name="Gerade Verbindung 79"/>
          <p:cNvCxnSpPr/>
          <p:nvPr/>
        </p:nvCxnSpPr>
        <p:spPr bwMode="auto">
          <a:xfrm>
            <a:off x="1497699" y="4103803"/>
            <a:ext cx="3084084" cy="0"/>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81" name="Gerade Verbindung 80"/>
          <p:cNvCxnSpPr/>
          <p:nvPr/>
        </p:nvCxnSpPr>
        <p:spPr bwMode="auto">
          <a:xfrm flipV="1">
            <a:off x="2880862" y="2612713"/>
            <a:ext cx="0" cy="2885918"/>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82" name="Gerade Verbindung 81"/>
          <p:cNvCxnSpPr/>
          <p:nvPr/>
        </p:nvCxnSpPr>
        <p:spPr bwMode="auto">
          <a:xfrm flipV="1">
            <a:off x="4299464" y="3902816"/>
            <a:ext cx="0" cy="1595845"/>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83" name="Gerade Verbindung 82"/>
          <p:cNvCxnSpPr/>
          <p:nvPr/>
        </p:nvCxnSpPr>
        <p:spPr bwMode="auto">
          <a:xfrm flipV="1">
            <a:off x="5666926" y="4537029"/>
            <a:ext cx="0" cy="961651"/>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84" name="Rechteck 120"/>
          <p:cNvSpPr/>
          <p:nvPr/>
        </p:nvSpPr>
        <p:spPr bwMode="auto">
          <a:xfrm>
            <a:off x="1497725" y="1504811"/>
            <a:ext cx="6981543" cy="4013538"/>
          </a:xfrm>
          <a:custGeom>
            <a:avLst/>
            <a:gdLst/>
            <a:ahLst/>
            <a:cxnLst/>
            <a:rect l="l" t="t" r="r" b="b"/>
            <a:pathLst>
              <a:path w="6981543" h="4234708">
                <a:moveTo>
                  <a:pt x="0" y="0"/>
                </a:moveTo>
                <a:lnTo>
                  <a:pt x="1031853" y="0"/>
                </a:lnTo>
                <a:cubicBezTo>
                  <a:pt x="1036322" y="2016706"/>
                  <a:pt x="3694249" y="3650674"/>
                  <a:pt x="6972294" y="3650674"/>
                </a:cubicBezTo>
                <a:cubicBezTo>
                  <a:pt x="6975378" y="3650674"/>
                  <a:pt x="6978461" y="3650673"/>
                  <a:pt x="6981543" y="3650530"/>
                </a:cubicBezTo>
                <a:lnTo>
                  <a:pt x="6981543" y="4234708"/>
                </a:lnTo>
                <a:lnTo>
                  <a:pt x="0" y="4234708"/>
                </a:lnTo>
                <a:close/>
              </a:path>
            </a:pathLst>
          </a:custGeom>
          <a:noFill/>
          <a:ln w="38100" cap="flat" cmpd="sng" algn="ctr">
            <a:solidFill>
              <a:schemeClr val="accent1"/>
            </a:solidFill>
            <a:prstDash val="solid"/>
            <a:round/>
            <a:headEnd type="none" w="med" len="med"/>
            <a:tailEnd type="none" w="med" len="med"/>
          </a:ln>
          <a:effectLst/>
        </p:spPr>
        <p:txBody>
          <a:bodyPr vert="horz" wrap="none" lIns="91416" tIns="45708" rIns="91416" bIns="45708" numCol="1" rtlCol="0" anchor="ctr" anchorCtr="0" compatLnSpc="1">
            <a:prstTxWarp prst="textNoShape">
              <a:avLst/>
            </a:prstTxWarp>
          </a:bodyPr>
          <a:lstStyle/>
          <a:p>
            <a:pPr algn="ctr" defTabSz="914159" eaLnBrk="0" hangingPunct="0"/>
            <a:endParaRPr lang="de-AT" sz="2200">
              <a:solidFill>
                <a:srgbClr val="000000"/>
              </a:solidFill>
              <a:latin typeface="Arial"/>
            </a:endParaRPr>
          </a:p>
        </p:txBody>
      </p:sp>
      <p:grpSp>
        <p:nvGrpSpPr>
          <p:cNvPr id="8" name="Gruppieren 7"/>
          <p:cNvGrpSpPr/>
          <p:nvPr/>
        </p:nvGrpSpPr>
        <p:grpSpPr>
          <a:xfrm rot="225353">
            <a:off x="2893335" y="2380441"/>
            <a:ext cx="701157" cy="784673"/>
            <a:chOff x="2976703" y="2431509"/>
            <a:chExt cx="701157" cy="784673"/>
          </a:xfrm>
        </p:grpSpPr>
        <p:sp>
          <p:nvSpPr>
            <p:cNvPr id="86" name="Pfeil nach rechts 85"/>
            <p:cNvSpPr/>
            <p:nvPr/>
          </p:nvSpPr>
          <p:spPr bwMode="auto">
            <a:xfrm rot="19412396">
              <a:off x="3029788" y="2431509"/>
              <a:ext cx="648072" cy="756915"/>
            </a:xfrm>
            <a:prstGeom prst="rightArrow">
              <a:avLst/>
            </a:prstGeom>
            <a:solidFill>
              <a:schemeClr val="bg1"/>
            </a:solid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159" eaLnBrk="0" hangingPunct="0"/>
              <a:endParaRPr lang="de-AT" sz="2200">
                <a:solidFill>
                  <a:srgbClr val="000000"/>
                </a:solidFill>
                <a:latin typeface="Arial"/>
              </a:endParaRPr>
            </a:p>
          </p:txBody>
        </p:sp>
        <p:cxnSp>
          <p:nvCxnSpPr>
            <p:cNvPr id="87" name="Gerade Verbindung 86"/>
            <p:cNvCxnSpPr/>
            <p:nvPr/>
          </p:nvCxnSpPr>
          <p:spPr bwMode="auto">
            <a:xfrm rot="21374647">
              <a:off x="2976703" y="2826601"/>
              <a:ext cx="260184" cy="389581"/>
            </a:xfrm>
            <a:prstGeom prst="line">
              <a:avLst/>
            </a:prstGeom>
            <a:solidFill>
              <a:schemeClr val="bg1"/>
            </a:solidFill>
            <a:ln w="76200" cap="flat" cmpd="sng" algn="ctr">
              <a:solidFill>
                <a:schemeClr val="bg1"/>
              </a:solidFill>
              <a:prstDash val="solid"/>
              <a:round/>
              <a:headEnd type="none" w="med" len="med"/>
              <a:tailEnd type="none" w="med" len="med"/>
            </a:ln>
            <a:effectLst/>
          </p:spPr>
        </p:cxnSp>
      </p:grpSp>
      <p:grpSp>
        <p:nvGrpSpPr>
          <p:cNvPr id="7" name="Gruppieren 6"/>
          <p:cNvGrpSpPr/>
          <p:nvPr/>
        </p:nvGrpSpPr>
        <p:grpSpPr>
          <a:xfrm>
            <a:off x="4969925" y="3828991"/>
            <a:ext cx="756915" cy="648072"/>
            <a:chOff x="5053870" y="4019086"/>
            <a:chExt cx="756915" cy="648072"/>
          </a:xfrm>
        </p:grpSpPr>
        <p:sp>
          <p:nvSpPr>
            <p:cNvPr id="89" name="Pfeil nach rechts 88"/>
            <p:cNvSpPr/>
            <p:nvPr/>
          </p:nvSpPr>
          <p:spPr bwMode="auto">
            <a:xfrm rot="17479423">
              <a:off x="5108292" y="3964664"/>
              <a:ext cx="648072" cy="756915"/>
            </a:xfrm>
            <a:prstGeom prst="rightArrow">
              <a:avLst/>
            </a:prstGeom>
            <a:solidFill>
              <a:schemeClr val="bg1"/>
            </a:solid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159" eaLnBrk="0" hangingPunct="0"/>
              <a:endParaRPr lang="de-AT" sz="2200">
                <a:solidFill>
                  <a:srgbClr val="000000"/>
                </a:solidFill>
                <a:latin typeface="Arial"/>
              </a:endParaRPr>
            </a:p>
          </p:txBody>
        </p:sp>
        <p:cxnSp>
          <p:nvCxnSpPr>
            <p:cNvPr id="90" name="Gerade Verbindung 89"/>
            <p:cNvCxnSpPr/>
            <p:nvPr/>
          </p:nvCxnSpPr>
          <p:spPr bwMode="auto">
            <a:xfrm rot="1279423">
              <a:off x="5098473" y="4644975"/>
              <a:ext cx="432048" cy="0"/>
            </a:xfrm>
            <a:prstGeom prst="line">
              <a:avLst/>
            </a:prstGeom>
            <a:solidFill>
              <a:schemeClr val="bg1"/>
            </a:solidFill>
            <a:ln w="76200" cap="flat" cmpd="sng" algn="ctr">
              <a:solidFill>
                <a:schemeClr val="bg1"/>
              </a:solidFill>
              <a:prstDash val="solid"/>
              <a:round/>
              <a:headEnd type="none" w="med" len="med"/>
              <a:tailEnd type="none" w="med" len="med"/>
            </a:ln>
            <a:effectLst/>
          </p:spPr>
        </p:cxnSp>
      </p:grpSp>
      <p:grpSp>
        <p:nvGrpSpPr>
          <p:cNvPr id="6" name="Gruppieren 5"/>
          <p:cNvGrpSpPr/>
          <p:nvPr/>
        </p:nvGrpSpPr>
        <p:grpSpPr>
          <a:xfrm>
            <a:off x="7531631" y="4361573"/>
            <a:ext cx="756915" cy="648072"/>
            <a:chOff x="7615576" y="4569641"/>
            <a:chExt cx="756915" cy="648072"/>
          </a:xfrm>
        </p:grpSpPr>
        <p:sp>
          <p:nvSpPr>
            <p:cNvPr id="92" name="Pfeil nach rechts 91"/>
            <p:cNvSpPr/>
            <p:nvPr/>
          </p:nvSpPr>
          <p:spPr bwMode="auto">
            <a:xfrm rot="16428025">
              <a:off x="7669998" y="4515219"/>
              <a:ext cx="648072" cy="756915"/>
            </a:xfrm>
            <a:prstGeom prst="rightArrow">
              <a:avLst/>
            </a:prstGeom>
            <a:solidFill>
              <a:schemeClr val="bg1"/>
            </a:solidFill>
            <a:ln w="381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159" eaLnBrk="0" hangingPunct="0"/>
              <a:endParaRPr lang="de-AT" sz="2200">
                <a:solidFill>
                  <a:srgbClr val="000000"/>
                </a:solidFill>
                <a:latin typeface="Arial"/>
              </a:endParaRPr>
            </a:p>
          </p:txBody>
        </p:sp>
        <p:cxnSp>
          <p:nvCxnSpPr>
            <p:cNvPr id="93" name="Gerade Verbindung 92"/>
            <p:cNvCxnSpPr/>
            <p:nvPr/>
          </p:nvCxnSpPr>
          <p:spPr bwMode="auto">
            <a:xfrm rot="228025">
              <a:off x="7756533" y="5217000"/>
              <a:ext cx="432048" cy="0"/>
            </a:xfrm>
            <a:prstGeom prst="line">
              <a:avLst/>
            </a:prstGeom>
            <a:solidFill>
              <a:schemeClr val="bg1"/>
            </a:solidFill>
            <a:ln w="76200" cap="flat" cmpd="sng" algn="ctr">
              <a:solidFill>
                <a:schemeClr val="bg1"/>
              </a:solidFill>
              <a:prstDash val="solid"/>
              <a:round/>
              <a:headEnd type="none" w="med" len="med"/>
              <a:tailEnd type="none" w="med" len="med"/>
            </a:ln>
            <a:effectLst/>
          </p:spPr>
        </p:cxnSp>
      </p:grpSp>
      <p:cxnSp>
        <p:nvCxnSpPr>
          <p:cNvPr id="96" name="Gerade Verbindung 95"/>
          <p:cNvCxnSpPr/>
          <p:nvPr/>
        </p:nvCxnSpPr>
        <p:spPr bwMode="auto">
          <a:xfrm>
            <a:off x="1497701" y="2689255"/>
            <a:ext cx="1383168" cy="0"/>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98" name="Textfeld 97"/>
          <p:cNvSpPr txBox="1"/>
          <p:nvPr/>
        </p:nvSpPr>
        <p:spPr>
          <a:xfrm>
            <a:off x="6146221" y="1700808"/>
            <a:ext cx="2022263" cy="584751"/>
          </a:xfrm>
          <a:prstGeom prst="rect">
            <a:avLst/>
          </a:prstGeom>
          <a:noFill/>
        </p:spPr>
        <p:txBody>
          <a:bodyPr wrap="square" lIns="91416" tIns="45708" rIns="91416" bIns="45708" rtlCol="0">
            <a:spAutoFit/>
          </a:bodyPr>
          <a:lstStyle/>
          <a:p>
            <a:pPr algn="ctr" eaLnBrk="0" hangingPunct="0"/>
            <a:r>
              <a:rPr lang="de-AT" b="1" dirty="0">
                <a:solidFill>
                  <a:srgbClr val="C00000"/>
                </a:solidFill>
                <a:latin typeface="Arial"/>
                <a:cs typeface="Arial"/>
              </a:rPr>
              <a:t>Integrierte </a:t>
            </a:r>
            <a:endParaRPr lang="de-AT" b="1" dirty="0" smtClean="0">
              <a:solidFill>
                <a:srgbClr val="C00000"/>
              </a:solidFill>
              <a:latin typeface="Arial"/>
              <a:cs typeface="Arial"/>
            </a:endParaRPr>
          </a:p>
          <a:p>
            <a:pPr algn="ctr" eaLnBrk="0" hangingPunct="0"/>
            <a:r>
              <a:rPr lang="de-AT" b="1" dirty="0" smtClean="0">
                <a:solidFill>
                  <a:srgbClr val="C00000"/>
                </a:solidFill>
                <a:latin typeface="Arial"/>
                <a:cs typeface="Arial"/>
              </a:rPr>
              <a:t>Mobilität</a:t>
            </a:r>
            <a:endParaRPr lang="de-AT" dirty="0">
              <a:solidFill>
                <a:srgbClr val="C00000"/>
              </a:solidFill>
              <a:latin typeface="Arial"/>
              <a:cs typeface="Arial"/>
            </a:endParaRPr>
          </a:p>
        </p:txBody>
      </p:sp>
      <p:sp>
        <p:nvSpPr>
          <p:cNvPr id="99" name="Textfeld 98"/>
          <p:cNvSpPr txBox="1"/>
          <p:nvPr/>
        </p:nvSpPr>
        <p:spPr>
          <a:xfrm>
            <a:off x="2791334" y="5594227"/>
            <a:ext cx="349727" cy="430863"/>
          </a:xfrm>
          <a:prstGeom prst="rect">
            <a:avLst/>
          </a:prstGeom>
          <a:noFill/>
        </p:spPr>
        <p:txBody>
          <a:bodyPr wrap="none" lIns="91416" tIns="45708" rIns="91416" bIns="45708" rtlCol="0">
            <a:spAutoFit/>
          </a:bodyPr>
          <a:lstStyle/>
          <a:p>
            <a:pPr eaLnBrk="0" hangingPunct="0"/>
            <a:r>
              <a:rPr lang="de-AT" sz="2200" dirty="0" smtClean="0">
                <a:solidFill>
                  <a:srgbClr val="000000"/>
                </a:solidFill>
                <a:latin typeface="Arial"/>
              </a:rPr>
              <a:t>+</a:t>
            </a:r>
            <a:endParaRPr lang="de-AT" sz="2200" dirty="0">
              <a:solidFill>
                <a:srgbClr val="000000"/>
              </a:solidFill>
              <a:latin typeface="Arial"/>
            </a:endParaRPr>
          </a:p>
        </p:txBody>
      </p:sp>
      <p:sp>
        <p:nvSpPr>
          <p:cNvPr id="100" name="Textfeld 99"/>
          <p:cNvSpPr txBox="1"/>
          <p:nvPr/>
        </p:nvSpPr>
        <p:spPr>
          <a:xfrm>
            <a:off x="4180461" y="5562487"/>
            <a:ext cx="349727" cy="430863"/>
          </a:xfrm>
          <a:prstGeom prst="rect">
            <a:avLst/>
          </a:prstGeom>
          <a:noFill/>
        </p:spPr>
        <p:txBody>
          <a:bodyPr wrap="none" lIns="91416" tIns="45708" rIns="91416" bIns="45708" rtlCol="0">
            <a:spAutoFit/>
          </a:bodyPr>
          <a:lstStyle/>
          <a:p>
            <a:pPr eaLnBrk="0" hangingPunct="0"/>
            <a:r>
              <a:rPr lang="de-AT" sz="2200" dirty="0" smtClean="0">
                <a:solidFill>
                  <a:srgbClr val="000000"/>
                </a:solidFill>
                <a:latin typeface="Arial"/>
              </a:rPr>
              <a:t>+</a:t>
            </a:r>
            <a:endParaRPr lang="de-AT" sz="2200" dirty="0">
              <a:solidFill>
                <a:srgbClr val="000000"/>
              </a:solidFill>
              <a:latin typeface="Arial"/>
            </a:endParaRPr>
          </a:p>
        </p:txBody>
      </p:sp>
      <p:sp>
        <p:nvSpPr>
          <p:cNvPr id="101" name="Textfeld 100"/>
          <p:cNvSpPr txBox="1"/>
          <p:nvPr/>
        </p:nvSpPr>
        <p:spPr>
          <a:xfrm>
            <a:off x="5499445" y="5562487"/>
            <a:ext cx="349727" cy="430863"/>
          </a:xfrm>
          <a:prstGeom prst="rect">
            <a:avLst/>
          </a:prstGeom>
          <a:noFill/>
        </p:spPr>
        <p:txBody>
          <a:bodyPr wrap="none" lIns="91416" tIns="45708" rIns="91416" bIns="45708" rtlCol="0">
            <a:spAutoFit/>
          </a:bodyPr>
          <a:lstStyle/>
          <a:p>
            <a:pPr eaLnBrk="0" hangingPunct="0"/>
            <a:r>
              <a:rPr lang="de-AT" sz="2200" dirty="0" smtClean="0">
                <a:solidFill>
                  <a:srgbClr val="000000"/>
                </a:solidFill>
                <a:latin typeface="Arial"/>
              </a:rPr>
              <a:t>+</a:t>
            </a:r>
            <a:endParaRPr lang="de-AT" sz="2200" dirty="0">
              <a:solidFill>
                <a:srgbClr val="000000"/>
              </a:solidFill>
              <a:latin typeface="Arial"/>
            </a:endParaRPr>
          </a:p>
        </p:txBody>
      </p:sp>
      <p:sp>
        <p:nvSpPr>
          <p:cNvPr id="102" name="Textfeld 101"/>
          <p:cNvSpPr txBox="1"/>
          <p:nvPr/>
        </p:nvSpPr>
        <p:spPr>
          <a:xfrm>
            <a:off x="6933533" y="5562487"/>
            <a:ext cx="349727" cy="430863"/>
          </a:xfrm>
          <a:prstGeom prst="rect">
            <a:avLst/>
          </a:prstGeom>
          <a:noFill/>
        </p:spPr>
        <p:txBody>
          <a:bodyPr wrap="none" lIns="91416" tIns="45708" rIns="91416" bIns="45708" rtlCol="0">
            <a:spAutoFit/>
          </a:bodyPr>
          <a:lstStyle/>
          <a:p>
            <a:pPr eaLnBrk="0" hangingPunct="0"/>
            <a:r>
              <a:rPr lang="de-AT" sz="2200" dirty="0" smtClean="0">
                <a:solidFill>
                  <a:srgbClr val="000000"/>
                </a:solidFill>
                <a:latin typeface="Arial"/>
              </a:rPr>
              <a:t>+</a:t>
            </a:r>
            <a:endParaRPr lang="de-AT" sz="2200" dirty="0">
              <a:solidFill>
                <a:srgbClr val="000000"/>
              </a:solidFill>
              <a:latin typeface="Arial"/>
            </a:endParaRPr>
          </a:p>
        </p:txBody>
      </p:sp>
      <p:pic>
        <p:nvPicPr>
          <p:cNvPr id="65" name="Bild 1" descr="OeBB_HLDG_rgb226-0-42.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628666" y="1769709"/>
            <a:ext cx="719156" cy="236435"/>
          </a:xfrm>
          <a:prstGeom prst="rect">
            <a:avLst/>
          </a:prstGeom>
        </p:spPr>
      </p:pic>
      <p:pic>
        <p:nvPicPr>
          <p:cNvPr id="66" name="Bild 1" descr="OeBB_HLDG_rgb226-0-42.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161570" y="3996869"/>
            <a:ext cx="719156" cy="236435"/>
          </a:xfrm>
          <a:prstGeom prst="rect">
            <a:avLst/>
          </a:prstGeom>
        </p:spPr>
      </p:pic>
      <p:pic>
        <p:nvPicPr>
          <p:cNvPr id="67" name="Bild 1" descr="OeBB_HLDG_rgb226-0-42.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543160" y="4853209"/>
            <a:ext cx="719156" cy="236435"/>
          </a:xfrm>
          <a:prstGeom prst="rect">
            <a:avLst/>
          </a:prstGeom>
        </p:spPr>
      </p:pic>
      <p:pic>
        <p:nvPicPr>
          <p:cNvPr id="85"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09569" y="5594227"/>
            <a:ext cx="359431" cy="359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45428" y="5610236"/>
            <a:ext cx="335363" cy="3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05448" y="5498681"/>
            <a:ext cx="425235" cy="42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9"/>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380793" y="5563471"/>
            <a:ext cx="360445" cy="360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10"/>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797589" y="5575325"/>
            <a:ext cx="379082" cy="37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388235" y="5594185"/>
            <a:ext cx="360222" cy="360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liennummernplatzhalter 3"/>
          <p:cNvSpPr>
            <a:spLocks noGrp="1"/>
          </p:cNvSpPr>
          <p:nvPr>
            <p:ph type="sldNum" sz="quarter" idx="12"/>
          </p:nvPr>
        </p:nvSpPr>
        <p:spPr/>
        <p:txBody>
          <a:bodyPr/>
          <a:lstStyle/>
          <a:p>
            <a:pPr>
              <a:defRPr/>
            </a:pPr>
            <a:fld id="{ED5B9D2D-BDFC-E34F-B3E5-BF677FD8A5D6}" type="slidenum">
              <a:rPr lang="de-DE" smtClean="0">
                <a:solidFill>
                  <a:srgbClr val="000000"/>
                </a:solidFill>
              </a:rPr>
              <a:pPr>
                <a:defRPr/>
              </a:pPr>
              <a:t>21</a:t>
            </a:fld>
            <a:endParaRPr lang="de-DE">
              <a:solidFill>
                <a:srgbClr val="000000"/>
              </a:solidFill>
            </a:endParaRPr>
          </a:p>
        </p:txBody>
      </p:sp>
      <p:sp>
        <p:nvSpPr>
          <p:cNvPr id="52" name="Titel 1"/>
          <p:cNvSpPr txBox="1">
            <a:spLocks/>
          </p:cNvSpPr>
          <p:nvPr/>
        </p:nvSpPr>
        <p:spPr bwMode="auto">
          <a:xfrm>
            <a:off x="560393" y="504825"/>
            <a:ext cx="712628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l" defTabSz="928557" rtl="0" eaLnBrk="0" fontAlgn="base" hangingPunct="0">
              <a:spcBef>
                <a:spcPct val="0"/>
              </a:spcBef>
              <a:spcAft>
                <a:spcPct val="0"/>
              </a:spcAft>
              <a:defRPr b="1">
                <a:solidFill>
                  <a:schemeClr val="bg2"/>
                </a:solidFill>
                <a:latin typeface="+mj-lt"/>
                <a:ea typeface="Geneva" charset="0"/>
                <a:cs typeface="Geneva" charset="0"/>
              </a:defRPr>
            </a:lvl1pPr>
            <a:lvl2pPr algn="l" defTabSz="928557" rtl="0" eaLnBrk="0" fontAlgn="base" hangingPunct="0">
              <a:spcBef>
                <a:spcPct val="0"/>
              </a:spcBef>
              <a:spcAft>
                <a:spcPct val="0"/>
              </a:spcAft>
              <a:defRPr b="1">
                <a:solidFill>
                  <a:schemeClr val="bg2"/>
                </a:solidFill>
                <a:latin typeface="Arial" charset="0"/>
                <a:ea typeface="Geneva" charset="0"/>
                <a:cs typeface="Geneva" charset="0"/>
              </a:defRPr>
            </a:lvl2pPr>
            <a:lvl3pPr algn="l" defTabSz="928557" rtl="0" eaLnBrk="0" fontAlgn="base" hangingPunct="0">
              <a:spcBef>
                <a:spcPct val="0"/>
              </a:spcBef>
              <a:spcAft>
                <a:spcPct val="0"/>
              </a:spcAft>
              <a:defRPr b="1">
                <a:solidFill>
                  <a:schemeClr val="bg2"/>
                </a:solidFill>
                <a:latin typeface="Arial" charset="0"/>
                <a:ea typeface="Geneva" charset="0"/>
                <a:cs typeface="Geneva" charset="0"/>
              </a:defRPr>
            </a:lvl3pPr>
            <a:lvl4pPr algn="l" defTabSz="928557" rtl="0" eaLnBrk="0" fontAlgn="base" hangingPunct="0">
              <a:spcBef>
                <a:spcPct val="0"/>
              </a:spcBef>
              <a:spcAft>
                <a:spcPct val="0"/>
              </a:spcAft>
              <a:defRPr b="1">
                <a:solidFill>
                  <a:schemeClr val="bg2"/>
                </a:solidFill>
                <a:latin typeface="Arial" charset="0"/>
                <a:ea typeface="Geneva" charset="0"/>
                <a:cs typeface="Geneva" charset="0"/>
              </a:defRPr>
            </a:lvl4pPr>
            <a:lvl5pPr algn="l" defTabSz="928557" rtl="0" eaLnBrk="0" fontAlgn="base" hangingPunct="0">
              <a:spcBef>
                <a:spcPct val="0"/>
              </a:spcBef>
              <a:spcAft>
                <a:spcPct val="0"/>
              </a:spcAft>
              <a:defRPr b="1">
                <a:solidFill>
                  <a:schemeClr val="bg2"/>
                </a:solidFill>
                <a:latin typeface="Arial" charset="0"/>
                <a:ea typeface="Geneva" charset="0"/>
                <a:cs typeface="Geneva" charset="0"/>
              </a:defRPr>
            </a:lvl5pPr>
            <a:lvl6pPr marL="419149" algn="l" defTabSz="931435" rtl="0" fontAlgn="base">
              <a:spcBef>
                <a:spcPct val="0"/>
              </a:spcBef>
              <a:spcAft>
                <a:spcPct val="0"/>
              </a:spcAft>
              <a:defRPr sz="3300" b="1">
                <a:solidFill>
                  <a:schemeClr val="bg2"/>
                </a:solidFill>
                <a:latin typeface="Arial" charset="0"/>
                <a:ea typeface="ＭＳ Ｐゴシック" charset="-128"/>
                <a:cs typeface="ＭＳ Ｐゴシック" charset="-128"/>
              </a:defRPr>
            </a:lvl6pPr>
            <a:lvl7pPr marL="838301" algn="l" defTabSz="931435" rtl="0" fontAlgn="base">
              <a:spcBef>
                <a:spcPct val="0"/>
              </a:spcBef>
              <a:spcAft>
                <a:spcPct val="0"/>
              </a:spcAft>
              <a:defRPr sz="3300" b="1">
                <a:solidFill>
                  <a:schemeClr val="bg2"/>
                </a:solidFill>
                <a:latin typeface="Arial" charset="0"/>
                <a:ea typeface="ＭＳ Ｐゴシック" charset="-128"/>
                <a:cs typeface="ＭＳ Ｐゴシック" charset="-128"/>
              </a:defRPr>
            </a:lvl7pPr>
            <a:lvl8pPr marL="1257450" algn="l" defTabSz="931435" rtl="0" fontAlgn="base">
              <a:spcBef>
                <a:spcPct val="0"/>
              </a:spcBef>
              <a:spcAft>
                <a:spcPct val="0"/>
              </a:spcAft>
              <a:defRPr sz="3300" b="1">
                <a:solidFill>
                  <a:schemeClr val="bg2"/>
                </a:solidFill>
                <a:latin typeface="Arial" charset="0"/>
                <a:ea typeface="ＭＳ Ｐゴシック" charset="-128"/>
                <a:cs typeface="ＭＳ Ｐゴシック" charset="-128"/>
              </a:defRPr>
            </a:lvl8pPr>
            <a:lvl9pPr marL="1676603" algn="l" defTabSz="931435" rtl="0" fontAlgn="base">
              <a:spcBef>
                <a:spcPct val="0"/>
              </a:spcBef>
              <a:spcAft>
                <a:spcPct val="0"/>
              </a:spcAft>
              <a:defRPr sz="3300" b="1">
                <a:solidFill>
                  <a:schemeClr val="bg2"/>
                </a:solidFill>
                <a:latin typeface="Arial" charset="0"/>
                <a:ea typeface="ＭＳ Ｐゴシック" charset="-128"/>
                <a:cs typeface="ＭＳ Ｐゴシック" charset="-128"/>
              </a:defRPr>
            </a:lvl9pPr>
          </a:lstStyle>
          <a:p>
            <a:r>
              <a:rPr lang="de-AT" sz="1800" kern="0" dirty="0">
                <a:solidFill>
                  <a:srgbClr val="959595"/>
                </a:solidFill>
              </a:rPr>
              <a:t>Die klassische Zweiteilung im IV-ÖV-Mix ist Vergangenheit: </a:t>
            </a:r>
            <a:r>
              <a:rPr lang="de-AT" sz="1800" kern="0" dirty="0" smtClean="0">
                <a:solidFill>
                  <a:srgbClr val="959595"/>
                </a:solidFill>
              </a:rPr>
              <a:t/>
            </a:r>
            <a:br>
              <a:rPr lang="de-AT" sz="1800" kern="0" dirty="0" smtClean="0">
                <a:solidFill>
                  <a:srgbClr val="959595"/>
                </a:solidFill>
              </a:rPr>
            </a:br>
            <a:r>
              <a:rPr lang="de-AT" sz="1800" kern="0" dirty="0" smtClean="0">
                <a:solidFill>
                  <a:srgbClr val="959595"/>
                </a:solidFill>
              </a:rPr>
              <a:t>Neue </a:t>
            </a:r>
            <a:r>
              <a:rPr lang="de-AT" sz="1800" kern="0" dirty="0">
                <a:solidFill>
                  <a:srgbClr val="959595"/>
                </a:solidFill>
              </a:rPr>
              <a:t>Märkte entstehen durch alternative Mobilitätsmodelle</a:t>
            </a:r>
            <a:endParaRPr lang="de-DE" sz="1800" kern="0" dirty="0">
              <a:solidFill>
                <a:srgbClr val="959595"/>
              </a:solidFill>
            </a:endParaRPr>
          </a:p>
        </p:txBody>
      </p:sp>
      <p:sp>
        <p:nvSpPr>
          <p:cNvPr id="5" name="Titel 4"/>
          <p:cNvSpPr>
            <a:spLocks noGrp="1"/>
          </p:cNvSpPr>
          <p:nvPr>
            <p:ph type="title"/>
          </p:nvPr>
        </p:nvSpPr>
        <p:spPr>
          <a:xfrm>
            <a:off x="131680" y="589846"/>
            <a:ext cx="880466" cy="307777"/>
          </a:xfrm>
        </p:spPr>
        <p:txBody>
          <a:bodyPr/>
          <a:lstStyle/>
          <a:p>
            <a:r>
              <a:rPr lang="de-DE" dirty="0" smtClean="0"/>
              <a:t> </a:t>
            </a:r>
            <a:endParaRPr lang="de-DE" dirty="0"/>
          </a:p>
        </p:txBody>
      </p:sp>
      <p:sp>
        <p:nvSpPr>
          <p:cNvPr id="69" name="Rechteck 68"/>
          <p:cNvSpPr/>
          <p:nvPr/>
        </p:nvSpPr>
        <p:spPr bwMode="auto">
          <a:xfrm>
            <a:off x="2" y="1"/>
            <a:ext cx="444713" cy="400692"/>
          </a:xfrm>
          <a:prstGeom prst="rect">
            <a:avLst/>
          </a:prstGeom>
          <a:solidFill>
            <a:srgbClr val="84323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de-AT" sz="1800" dirty="0" smtClean="0">
                <a:solidFill>
                  <a:srgbClr val="FFFFFF"/>
                </a:solidFill>
              </a:rPr>
              <a:t>3c</a:t>
            </a:r>
            <a:endParaRPr lang="de-AT" sz="1800" dirty="0">
              <a:solidFill>
                <a:srgbClr val="FFFFFF"/>
              </a:solidFill>
            </a:endParaRPr>
          </a:p>
        </p:txBody>
      </p:sp>
    </p:spTree>
    <p:extLst>
      <p:ext uri="{BB962C8B-B14F-4D97-AF65-F5344CB8AC3E}">
        <p14:creationId xmlns:p14="http://schemas.microsoft.com/office/powerpoint/2010/main" val="2185222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3801332826"/>
              </p:ext>
            </p:extLst>
          </p:nvPr>
        </p:nvGraphicFramePr>
        <p:xfrm>
          <a:off x="1610" y="1620"/>
          <a:ext cx="1587" cy="1587"/>
        </p:xfrm>
        <a:graphic>
          <a:graphicData uri="http://schemas.openxmlformats.org/presentationml/2006/ole">
            <mc:AlternateContent xmlns:mc="http://schemas.openxmlformats.org/markup-compatibility/2006">
              <mc:Choice xmlns:v="urn:schemas-microsoft-com:vml" Requires="v">
                <p:oleObj spid="_x0000_s8911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610" y="1620"/>
                        <a:ext cx="1587" cy="1587"/>
                      </a:xfrm>
                      <a:prstGeom prst="rect">
                        <a:avLst/>
                      </a:prstGeom>
                    </p:spPr>
                  </p:pic>
                </p:oleObj>
              </mc:Fallback>
            </mc:AlternateContent>
          </a:graphicData>
        </a:graphic>
      </p:graphicFrame>
      <p:pic>
        <p:nvPicPr>
          <p:cNvPr id="4788226"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18750"/>
          <a:stretch/>
        </p:blipFill>
        <p:spPr bwMode="auto">
          <a:xfrm>
            <a:off x="0" y="0"/>
            <a:ext cx="9906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4"/>
          </p:nvPr>
        </p:nvSpPr>
        <p:spPr/>
        <p:txBody>
          <a:bodyPr/>
          <a:lstStyle/>
          <a:p>
            <a:pPr>
              <a:defRPr/>
            </a:pPr>
            <a:fld id="{ED5B9D2D-BDFC-E34F-B3E5-BF677FD8A5D6}" type="slidenum">
              <a:rPr lang="de-DE" smtClean="0">
                <a:solidFill>
                  <a:srgbClr val="000000"/>
                </a:solidFill>
                <a:latin typeface="Arial"/>
              </a:rPr>
              <a:pPr>
                <a:defRPr/>
              </a:pPr>
              <a:t>22</a:t>
            </a:fld>
            <a:endParaRPr lang="de-DE">
              <a:solidFill>
                <a:srgbClr val="000000"/>
              </a:solidFill>
              <a:latin typeface="Arial"/>
            </a:endParaRPr>
          </a:p>
        </p:txBody>
      </p:sp>
      <p:sp>
        <p:nvSpPr>
          <p:cNvPr id="6" name="Rechteck 5"/>
          <p:cNvSpPr/>
          <p:nvPr/>
        </p:nvSpPr>
        <p:spPr bwMode="auto">
          <a:xfrm>
            <a:off x="0" y="2348880"/>
            <a:ext cx="6032724" cy="792088"/>
          </a:xfrm>
          <a:prstGeom prst="rect">
            <a:avLst/>
          </a:prstGeom>
          <a:solidFill>
            <a:srgbClr val="FFFFFF">
              <a:alpha val="78824"/>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AT" sz="2400" b="1" dirty="0">
                <a:solidFill>
                  <a:srgbClr val="646464"/>
                </a:solidFill>
              </a:rPr>
              <a:t>Integrierte Mobilität</a:t>
            </a:r>
          </a:p>
          <a:p>
            <a:r>
              <a:rPr lang="de-AT" sz="2400" dirty="0">
                <a:solidFill>
                  <a:srgbClr val="646464"/>
                </a:solidFill>
              </a:rPr>
              <a:t>Wettbewerb </a:t>
            </a:r>
            <a:r>
              <a:rPr lang="de-AT" sz="2400" dirty="0" smtClean="0">
                <a:solidFill>
                  <a:srgbClr val="646464"/>
                </a:solidFill>
              </a:rPr>
              <a:t>um erste/ letzte </a:t>
            </a:r>
            <a:r>
              <a:rPr lang="de-AT" sz="2400" dirty="0">
                <a:solidFill>
                  <a:srgbClr val="646464"/>
                </a:solidFill>
              </a:rPr>
              <a:t>Meile</a:t>
            </a:r>
          </a:p>
        </p:txBody>
      </p:sp>
    </p:spTree>
    <p:extLst>
      <p:ext uri="{BB962C8B-B14F-4D97-AF65-F5344CB8AC3E}">
        <p14:creationId xmlns:p14="http://schemas.microsoft.com/office/powerpoint/2010/main" val="192246937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216ECCE5-2976-4F92-BDFD-557C955EA373}" type="slidenum">
              <a:rPr lang="de-DE" altLang="de-DE" sz="900" smtClean="0">
                <a:solidFill>
                  <a:srgbClr val="000000"/>
                </a:solidFill>
                <a:ea typeface="MS PGothic" pitchFamily="34" charset="-128"/>
              </a:rPr>
              <a:pPr/>
              <a:t>23</a:t>
            </a:fld>
            <a:endParaRPr lang="de-DE" altLang="de-DE" sz="900" dirty="0" smtClean="0">
              <a:solidFill>
                <a:srgbClr val="000000"/>
              </a:solidFill>
              <a:ea typeface="MS PGothic" pitchFamily="34" charset="-128"/>
            </a:endParaRPr>
          </a:p>
        </p:txBody>
      </p:sp>
      <p:sp>
        <p:nvSpPr>
          <p:cNvPr id="6" name="Rechteck 5"/>
          <p:cNvSpPr/>
          <p:nvPr/>
        </p:nvSpPr>
        <p:spPr>
          <a:xfrm>
            <a:off x="1066801" y="2484439"/>
            <a:ext cx="6966877" cy="452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0" bIns="0" anchor="ctr"/>
          <a:lstStyle/>
          <a:p>
            <a:pPr eaLnBrk="1" hangingPunct="1">
              <a:defRPr/>
            </a:pPr>
            <a:r>
              <a:rPr lang="en-US" sz="2000" dirty="0">
                <a:solidFill>
                  <a:schemeClr val="bg2"/>
                </a:solidFill>
                <a:cs typeface="Arial"/>
              </a:rPr>
              <a:t>The Freight Division - Rail Cargo Group </a:t>
            </a:r>
          </a:p>
        </p:txBody>
      </p:sp>
      <p:sp>
        <p:nvSpPr>
          <p:cNvPr id="8" name="Rechteck 7"/>
          <p:cNvSpPr/>
          <p:nvPr/>
        </p:nvSpPr>
        <p:spPr>
          <a:xfrm>
            <a:off x="1066801" y="1982788"/>
            <a:ext cx="7166372" cy="452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0" bIns="0" anchor="ctr"/>
          <a:lstStyle/>
          <a:p>
            <a:pPr>
              <a:defRPr/>
            </a:pPr>
            <a:r>
              <a:rPr lang="en-US" sz="2000" b="1" dirty="0">
                <a:solidFill>
                  <a:srgbClr val="C9C4AE"/>
                </a:solidFill>
                <a:cs typeface="Arial"/>
              </a:rPr>
              <a:t>The ÖBB Group at a </a:t>
            </a:r>
            <a:r>
              <a:rPr lang="en-US" sz="2000" b="1" dirty="0" smtClean="0">
                <a:solidFill>
                  <a:srgbClr val="C9C4AE"/>
                </a:solidFill>
                <a:cs typeface="Arial"/>
              </a:rPr>
              <a:t>Glance</a:t>
            </a:r>
            <a:endParaRPr lang="en-US" sz="2000" b="1" dirty="0">
              <a:solidFill>
                <a:srgbClr val="C9C4AE"/>
              </a:solidFill>
              <a:cs typeface="Arial"/>
            </a:endParaRPr>
          </a:p>
        </p:txBody>
      </p:sp>
      <p:sp>
        <p:nvSpPr>
          <p:cNvPr id="15" name="Rechteck 14"/>
          <p:cNvSpPr/>
          <p:nvPr/>
        </p:nvSpPr>
        <p:spPr>
          <a:xfrm>
            <a:off x="1066801" y="3003550"/>
            <a:ext cx="7166372" cy="452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0" bIns="0" anchor="ctr"/>
          <a:lstStyle/>
          <a:p>
            <a:pPr eaLnBrk="1" hangingPunct="1">
              <a:defRPr/>
            </a:pPr>
            <a:r>
              <a:rPr lang="en-US" sz="2000" dirty="0">
                <a:solidFill>
                  <a:schemeClr val="bg2"/>
                </a:solidFill>
                <a:cs typeface="Arial"/>
              </a:rPr>
              <a:t>Developments on the European </a:t>
            </a:r>
            <a:r>
              <a:rPr lang="en-US" sz="2000" dirty="0" smtClean="0">
                <a:solidFill>
                  <a:schemeClr val="bg2"/>
                </a:solidFill>
                <a:cs typeface="Arial"/>
              </a:rPr>
              <a:t>Rail Freight Market</a:t>
            </a:r>
            <a:endParaRPr lang="en-US" sz="2000" dirty="0">
              <a:solidFill>
                <a:schemeClr val="bg2"/>
              </a:solidFill>
              <a:cs typeface="Arial"/>
            </a:endParaRPr>
          </a:p>
        </p:txBody>
      </p:sp>
      <p:sp>
        <p:nvSpPr>
          <p:cNvPr id="16" name="Rechteck 15"/>
          <p:cNvSpPr/>
          <p:nvPr/>
        </p:nvSpPr>
        <p:spPr>
          <a:xfrm>
            <a:off x="1066800" y="3522664"/>
            <a:ext cx="8191128" cy="452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0" bIns="0" anchor="ctr"/>
          <a:lstStyle/>
          <a:p>
            <a:pPr eaLnBrk="1" hangingPunct="1">
              <a:defRPr/>
            </a:pPr>
            <a:r>
              <a:rPr lang="en-US" sz="2000" dirty="0" smtClean="0">
                <a:solidFill>
                  <a:schemeClr val="bg2"/>
                </a:solidFill>
                <a:cs typeface="Arial"/>
              </a:rPr>
              <a:t>ÖBB </a:t>
            </a:r>
            <a:r>
              <a:rPr lang="en-US" sz="2000" dirty="0">
                <a:solidFill>
                  <a:schemeClr val="bg2"/>
                </a:solidFill>
                <a:cs typeface="Arial"/>
              </a:rPr>
              <a:t>and </a:t>
            </a:r>
            <a:r>
              <a:rPr lang="en-US" sz="2000" dirty="0" smtClean="0">
                <a:solidFill>
                  <a:schemeClr val="bg2"/>
                </a:solidFill>
                <a:cs typeface="Arial"/>
              </a:rPr>
              <a:t>Serbia - Opportunities </a:t>
            </a:r>
            <a:r>
              <a:rPr lang="en-US" sz="2000" dirty="0">
                <a:solidFill>
                  <a:schemeClr val="bg2"/>
                </a:solidFill>
                <a:cs typeface="Arial"/>
              </a:rPr>
              <a:t>for </a:t>
            </a:r>
            <a:r>
              <a:rPr lang="en-US" sz="2000" dirty="0" smtClean="0">
                <a:solidFill>
                  <a:schemeClr val="bg2"/>
                </a:solidFill>
                <a:cs typeface="Arial"/>
              </a:rPr>
              <a:t>a closer Cooperation</a:t>
            </a:r>
            <a:endParaRPr lang="en-US" sz="2000" dirty="0">
              <a:solidFill>
                <a:schemeClr val="bg2"/>
              </a:solidFill>
              <a:cs typeface="Arial"/>
            </a:endParaRPr>
          </a:p>
        </p:txBody>
      </p:sp>
      <p:sp>
        <p:nvSpPr>
          <p:cNvPr id="20" name="Rechteck 19"/>
          <p:cNvSpPr/>
          <p:nvPr/>
        </p:nvSpPr>
        <p:spPr>
          <a:xfrm>
            <a:off x="752079" y="1412875"/>
            <a:ext cx="4320117" cy="452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0" bIns="0" anchor="ctr"/>
          <a:lstStyle/>
          <a:p>
            <a:pPr>
              <a:defRPr/>
            </a:pPr>
            <a:r>
              <a:rPr lang="en-US" sz="2000" dirty="0" smtClean="0">
                <a:solidFill>
                  <a:srgbClr val="646464"/>
                </a:solidFill>
                <a:cs typeface="Arial"/>
              </a:rPr>
              <a:t>Content</a:t>
            </a:r>
            <a:endParaRPr lang="en-US" sz="2000" dirty="0">
              <a:solidFill>
                <a:srgbClr val="646464"/>
              </a:solidFill>
              <a:cs typeface="Arial"/>
            </a:endParaRPr>
          </a:p>
        </p:txBody>
      </p:sp>
      <p:sp>
        <p:nvSpPr>
          <p:cNvPr id="29705" name="Rechteck 21"/>
          <p:cNvSpPr>
            <a:spLocks noChangeArrowheads="1"/>
          </p:cNvSpPr>
          <p:nvPr/>
        </p:nvSpPr>
        <p:spPr bwMode="auto">
          <a:xfrm>
            <a:off x="832909" y="1412875"/>
            <a:ext cx="7560204"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endParaRPr lang="de-AT" altLang="de-DE">
              <a:solidFill>
                <a:srgbClr val="000000"/>
              </a:solidFill>
              <a:ea typeface="MS PGothic" pitchFamily="34" charset="-128"/>
            </a:endParaRPr>
          </a:p>
        </p:txBody>
      </p:sp>
      <p:sp>
        <p:nvSpPr>
          <p:cNvPr id="19" name="Rechteck 18"/>
          <p:cNvSpPr/>
          <p:nvPr/>
        </p:nvSpPr>
        <p:spPr>
          <a:xfrm>
            <a:off x="886223" y="1982788"/>
            <a:ext cx="180578" cy="452437"/>
          </a:xfrm>
          <a:prstGeom prst="rect">
            <a:avLst/>
          </a:prstGeom>
          <a:solidFill>
            <a:srgbClr val="C9C4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0" bIns="0" anchor="ctr"/>
          <a:lstStyle/>
          <a:p>
            <a:pPr>
              <a:defRPr/>
            </a:pPr>
            <a:endParaRPr lang="en-US" sz="2000" b="1" dirty="0">
              <a:solidFill>
                <a:srgbClr val="FFFFFF"/>
              </a:solidFill>
              <a:cs typeface="Arial"/>
            </a:endParaRPr>
          </a:p>
        </p:txBody>
      </p:sp>
      <p:sp>
        <p:nvSpPr>
          <p:cNvPr id="24" name="Rechteck 23"/>
          <p:cNvSpPr/>
          <p:nvPr/>
        </p:nvSpPr>
        <p:spPr>
          <a:xfrm>
            <a:off x="886223" y="2484439"/>
            <a:ext cx="180578" cy="45243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0" bIns="0" anchor="ctr"/>
          <a:lstStyle/>
          <a:p>
            <a:pPr>
              <a:defRPr/>
            </a:pPr>
            <a:endParaRPr lang="en-US" sz="2000" b="1" dirty="0">
              <a:solidFill>
                <a:schemeClr val="bg2"/>
              </a:solidFill>
              <a:cs typeface="Arial"/>
            </a:endParaRPr>
          </a:p>
        </p:txBody>
      </p:sp>
      <p:sp>
        <p:nvSpPr>
          <p:cNvPr id="25" name="Rechteck 24"/>
          <p:cNvSpPr/>
          <p:nvPr/>
        </p:nvSpPr>
        <p:spPr>
          <a:xfrm>
            <a:off x="886223" y="3011489"/>
            <a:ext cx="180578" cy="45243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0" bIns="0" anchor="ctr"/>
          <a:lstStyle/>
          <a:p>
            <a:pPr>
              <a:defRPr/>
            </a:pPr>
            <a:endParaRPr lang="en-US" sz="2000" b="1" dirty="0">
              <a:solidFill>
                <a:srgbClr val="FFFFFF"/>
              </a:solidFill>
              <a:cs typeface="Arial"/>
            </a:endParaRPr>
          </a:p>
        </p:txBody>
      </p:sp>
      <p:sp>
        <p:nvSpPr>
          <p:cNvPr id="26" name="Rechteck 25"/>
          <p:cNvSpPr/>
          <p:nvPr/>
        </p:nvSpPr>
        <p:spPr>
          <a:xfrm>
            <a:off x="886223" y="3522664"/>
            <a:ext cx="180578" cy="45243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0" bIns="0" anchor="ctr"/>
          <a:lstStyle/>
          <a:p>
            <a:pPr>
              <a:defRPr/>
            </a:pPr>
            <a:endParaRPr lang="en-US" sz="2000" b="1" dirty="0">
              <a:solidFill>
                <a:srgbClr val="FFFFFF"/>
              </a:solidFill>
              <a:cs typeface="Arial"/>
            </a:endParaRPr>
          </a:p>
        </p:txBody>
      </p:sp>
      <p:cxnSp>
        <p:nvCxnSpPr>
          <p:cNvPr id="9" name="Gerade Verbindung 8"/>
          <p:cNvCxnSpPr/>
          <p:nvPr/>
        </p:nvCxnSpPr>
        <p:spPr bwMode="auto">
          <a:xfrm>
            <a:off x="886223" y="1865313"/>
            <a:ext cx="8851767" cy="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sp>
        <p:nvSpPr>
          <p:cNvPr id="17" name="Datumsplatzhalter 1"/>
          <p:cNvSpPr>
            <a:spLocks noGrp="1"/>
          </p:cNvSpPr>
          <p:nvPr>
            <p:ph type="dt" sz="half" idx="18"/>
          </p:nvPr>
        </p:nvSpPr>
        <p:spPr>
          <a:xfrm>
            <a:off x="7919642" y="6430964"/>
            <a:ext cx="868494" cy="263525"/>
          </a:xfrm>
        </p:spPr>
        <p:txBody>
          <a:bodyPr/>
          <a:lstStyle/>
          <a:p>
            <a:pPr>
              <a:defRPr/>
            </a:pPr>
            <a:r>
              <a:rPr lang="de-DE" dirty="0" smtClean="0"/>
              <a:t>June 2015</a:t>
            </a:r>
            <a:endParaRPr lang="de-DE" dirty="0"/>
          </a:p>
        </p:txBody>
      </p:sp>
      <p:pic>
        <p:nvPicPr>
          <p:cNvPr id="21" name="Picture 5" descr="D:\Users\z275132\Downloads\18-Titel-railj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4460"/>
            <a:ext cx="9906000" cy="501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hteck 21"/>
          <p:cNvSpPr/>
          <p:nvPr/>
        </p:nvSpPr>
        <p:spPr bwMode="auto">
          <a:xfrm>
            <a:off x="344488" y="1334460"/>
            <a:ext cx="9144000" cy="276999"/>
          </a:xfrm>
          <a:prstGeom prst="rect">
            <a:avLst/>
          </a:prstGeom>
          <a:solidFill>
            <a:schemeClr val="tx1">
              <a:alpha val="33000"/>
            </a:schemeClr>
          </a:solidFill>
          <a:ln w="9525" cap="flat" cmpd="sng">
            <a:noFill/>
            <a:prstDash val="solid"/>
            <a:round/>
            <a:headEnd/>
            <a:tailEnd/>
          </a:ln>
          <a:effectLst/>
        </p:spPr>
        <p:txBody>
          <a:bodyPr vert="horz" wrap="square" lIns="0" tIns="0" rIns="0" bIns="0" numCol="1" rtlCol="0" anchor="t" anchorCtr="0" compatLnSpc="1">
            <a:prstTxWarp prst="textNoShape">
              <a:avLst/>
            </a:prstTxWarp>
            <a:spAutoFit/>
          </a:bodyPr>
          <a:lstStyle/>
          <a:p>
            <a:pPr algn="ctr"/>
            <a:endParaRPr lang="de-AT"/>
          </a:p>
        </p:txBody>
      </p:sp>
      <p:sp>
        <p:nvSpPr>
          <p:cNvPr id="23" name="Textfeld 22"/>
          <p:cNvSpPr txBox="1"/>
          <p:nvPr/>
        </p:nvSpPr>
        <p:spPr>
          <a:xfrm>
            <a:off x="892576" y="1536337"/>
            <a:ext cx="2327881" cy="553998"/>
          </a:xfrm>
          <a:prstGeom prst="rect">
            <a:avLst/>
          </a:prstGeom>
          <a:noFill/>
        </p:spPr>
        <p:txBody>
          <a:bodyPr wrap="none" rtlCol="0">
            <a:spAutoFit/>
          </a:bodyPr>
          <a:lstStyle/>
          <a:p>
            <a:r>
              <a:rPr lang="en-GB" sz="3000" b="1" dirty="0">
                <a:solidFill>
                  <a:schemeClr val="bg1"/>
                </a:solidFill>
                <a:effectLst>
                  <a:outerShdw blurRad="50800" dist="38100" dir="2700000" algn="tl" rotWithShape="0">
                    <a:prstClr val="black">
                      <a:alpha val="40000"/>
                    </a:prstClr>
                  </a:outerShdw>
                </a:effectLst>
                <a:latin typeface="Calibri" pitchFamily="34" charset="0"/>
              </a:rPr>
              <a:t>≈ 470 million </a:t>
            </a:r>
            <a:endParaRPr lang="de-AT" sz="30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27" name="Textfeld 26"/>
          <p:cNvSpPr txBox="1"/>
          <p:nvPr/>
        </p:nvSpPr>
        <p:spPr>
          <a:xfrm>
            <a:off x="879791" y="1890647"/>
            <a:ext cx="2580963" cy="323165"/>
          </a:xfrm>
          <a:prstGeom prst="rect">
            <a:avLst/>
          </a:prstGeom>
          <a:noFill/>
        </p:spPr>
        <p:txBody>
          <a:bodyPr wrap="none" rtlCol="0">
            <a:spAutoFit/>
          </a:bodyPr>
          <a:lstStyle/>
          <a:p>
            <a:r>
              <a:rPr lang="en-GB" sz="1500" b="1" dirty="0">
                <a:solidFill>
                  <a:schemeClr val="bg1"/>
                </a:solidFill>
                <a:effectLst>
                  <a:outerShdw blurRad="50800" dist="38100" dir="2700000" algn="tl" rotWithShape="0">
                    <a:prstClr val="black">
                      <a:alpha val="40000"/>
                    </a:prstClr>
                  </a:outerShdw>
                </a:effectLst>
                <a:latin typeface="Calibri" pitchFamily="34" charset="0"/>
              </a:rPr>
              <a:t>passengers per </a:t>
            </a:r>
            <a:r>
              <a:rPr lang="en-GB" sz="1500" b="1" dirty="0" smtClean="0">
                <a:solidFill>
                  <a:schemeClr val="bg1"/>
                </a:solidFill>
                <a:effectLst>
                  <a:outerShdw blurRad="50800" dist="38100" dir="2700000" algn="tl" rotWithShape="0">
                    <a:prstClr val="black">
                      <a:alpha val="40000"/>
                    </a:prstClr>
                  </a:outerShdw>
                </a:effectLst>
                <a:latin typeface="Calibri" pitchFamily="34" charset="0"/>
              </a:rPr>
              <a:t>year (</a:t>
            </a:r>
            <a:r>
              <a:rPr lang="en-GB" sz="1500" b="1" dirty="0">
                <a:solidFill>
                  <a:schemeClr val="bg1"/>
                </a:solidFill>
                <a:effectLst>
                  <a:outerShdw blurRad="50800" dist="38100" dir="2700000" algn="tl" rotWithShape="0">
                    <a:prstClr val="black">
                      <a:alpha val="40000"/>
                    </a:prstClr>
                  </a:outerShdw>
                </a:effectLst>
                <a:latin typeface="Calibri" pitchFamily="34" charset="0"/>
              </a:rPr>
              <a:t>incl. bus)</a:t>
            </a:r>
            <a:endParaRPr lang="de-AT" sz="15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28" name="Textfeld 27"/>
          <p:cNvSpPr txBox="1"/>
          <p:nvPr/>
        </p:nvSpPr>
        <p:spPr>
          <a:xfrm>
            <a:off x="1438829" y="2044987"/>
            <a:ext cx="1154483" cy="553998"/>
          </a:xfrm>
          <a:prstGeom prst="rect">
            <a:avLst/>
          </a:prstGeom>
          <a:noFill/>
        </p:spPr>
        <p:txBody>
          <a:bodyPr wrap="none" rtlCol="0">
            <a:spAutoFit/>
          </a:bodyPr>
          <a:lstStyle/>
          <a:p>
            <a:r>
              <a:rPr lang="en-GB" sz="3000" b="1" dirty="0" smtClean="0">
                <a:solidFill>
                  <a:schemeClr val="bg1"/>
                </a:solidFill>
                <a:effectLst>
                  <a:outerShdw blurRad="50800" dist="38100" dir="2700000" algn="tl" rotWithShape="0">
                    <a:prstClr val="black">
                      <a:alpha val="40000"/>
                    </a:prstClr>
                  </a:outerShdw>
                </a:effectLst>
                <a:latin typeface="Calibri" pitchFamily="34" charset="0"/>
              </a:rPr>
              <a:t>96.7%</a:t>
            </a:r>
            <a:endParaRPr lang="de-AT" sz="30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29" name="Textfeld 28"/>
          <p:cNvSpPr txBox="1"/>
          <p:nvPr/>
        </p:nvSpPr>
        <p:spPr>
          <a:xfrm>
            <a:off x="1426044" y="2399297"/>
            <a:ext cx="1072730" cy="307777"/>
          </a:xfrm>
          <a:prstGeom prst="rect">
            <a:avLst/>
          </a:prstGeom>
          <a:noFill/>
        </p:spPr>
        <p:txBody>
          <a:bodyPr wrap="none" rtlCol="0">
            <a:spAutoFit/>
          </a:bodyPr>
          <a:lstStyle/>
          <a:p>
            <a:r>
              <a:rPr lang="en-GB" sz="1400" b="1" dirty="0">
                <a:solidFill>
                  <a:schemeClr val="bg1"/>
                </a:solidFill>
                <a:effectLst>
                  <a:outerShdw blurRad="50800" dist="38100" dir="2700000" algn="tl" rotWithShape="0">
                    <a:prstClr val="black">
                      <a:alpha val="40000"/>
                    </a:prstClr>
                  </a:outerShdw>
                </a:effectLst>
                <a:latin typeface="Calibri" pitchFamily="34" charset="0"/>
              </a:rPr>
              <a:t>punctuality </a:t>
            </a:r>
            <a:endParaRPr lang="de-AT" sz="14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30" name="Textfeld 29"/>
          <p:cNvSpPr txBox="1"/>
          <p:nvPr/>
        </p:nvSpPr>
        <p:spPr>
          <a:xfrm>
            <a:off x="560653" y="3178989"/>
            <a:ext cx="2218877" cy="553998"/>
          </a:xfrm>
          <a:prstGeom prst="rect">
            <a:avLst/>
          </a:prstGeom>
          <a:noFill/>
        </p:spPr>
        <p:txBody>
          <a:bodyPr wrap="none" rtlCol="0">
            <a:spAutoFit/>
          </a:bodyPr>
          <a:lstStyle/>
          <a:p>
            <a:r>
              <a:rPr lang="en-GB" sz="3000" b="1" dirty="0" smtClean="0">
                <a:solidFill>
                  <a:schemeClr val="bg1"/>
                </a:solidFill>
                <a:effectLst>
                  <a:outerShdw blurRad="50800" dist="38100" dir="2700000" algn="tl" rotWithShape="0">
                    <a:prstClr val="black">
                      <a:alpha val="40000"/>
                    </a:prstClr>
                  </a:outerShdw>
                </a:effectLst>
                <a:latin typeface="Calibri" pitchFamily="34" charset="0"/>
              </a:rPr>
              <a:t>6.35 </a:t>
            </a:r>
            <a:r>
              <a:rPr lang="en-GB" sz="3000" b="1" dirty="0">
                <a:solidFill>
                  <a:schemeClr val="bg1"/>
                </a:solidFill>
                <a:effectLst>
                  <a:outerShdw blurRad="50800" dist="38100" dir="2700000" algn="tl" rotWithShape="0">
                    <a:prstClr val="black">
                      <a:alpha val="40000"/>
                    </a:prstClr>
                  </a:outerShdw>
                </a:effectLst>
                <a:latin typeface="Calibri" pitchFamily="34" charset="0"/>
              </a:rPr>
              <a:t>bn. </a:t>
            </a:r>
            <a:r>
              <a:rPr lang="en-GB" sz="3000" b="1" dirty="0" smtClean="0">
                <a:solidFill>
                  <a:schemeClr val="bg1"/>
                </a:solidFill>
                <a:effectLst>
                  <a:outerShdw blurRad="50800" dist="38100" dir="2700000" algn="tl" rotWithShape="0">
                    <a:prstClr val="black">
                      <a:alpha val="40000"/>
                    </a:prstClr>
                  </a:outerShdw>
                </a:effectLst>
                <a:latin typeface="Calibri" pitchFamily="34" charset="0"/>
              </a:rPr>
              <a:t>EUR</a:t>
            </a:r>
            <a:endParaRPr lang="de-AT" sz="30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31" name="Textfeld 30"/>
          <p:cNvSpPr txBox="1"/>
          <p:nvPr/>
        </p:nvSpPr>
        <p:spPr>
          <a:xfrm>
            <a:off x="943029" y="3571404"/>
            <a:ext cx="1253228" cy="323165"/>
          </a:xfrm>
          <a:prstGeom prst="rect">
            <a:avLst/>
          </a:prstGeom>
          <a:noFill/>
        </p:spPr>
        <p:txBody>
          <a:bodyPr wrap="none" rtlCol="0">
            <a:spAutoFit/>
          </a:bodyPr>
          <a:lstStyle/>
          <a:p>
            <a:r>
              <a:rPr lang="en-GB" sz="1500" b="1" dirty="0">
                <a:solidFill>
                  <a:schemeClr val="bg1"/>
                </a:solidFill>
                <a:effectLst>
                  <a:outerShdw blurRad="50800" dist="38100" dir="2700000" algn="tl" rotWithShape="0">
                    <a:prstClr val="black">
                      <a:alpha val="40000"/>
                    </a:prstClr>
                  </a:outerShdw>
                </a:effectLst>
                <a:latin typeface="Calibri" pitchFamily="34" charset="0"/>
              </a:rPr>
              <a:t>t</a:t>
            </a:r>
            <a:r>
              <a:rPr lang="en-GB" sz="1500" b="1" dirty="0" smtClean="0">
                <a:solidFill>
                  <a:schemeClr val="bg1"/>
                </a:solidFill>
                <a:effectLst>
                  <a:outerShdw blurRad="50800" dist="38100" dir="2700000" algn="tl" rotWithShape="0">
                    <a:prstClr val="black">
                      <a:alpha val="40000"/>
                    </a:prstClr>
                  </a:outerShdw>
                </a:effectLst>
                <a:latin typeface="Calibri" pitchFamily="34" charset="0"/>
              </a:rPr>
              <a:t>otal revenue</a:t>
            </a:r>
            <a:endParaRPr lang="de-AT" sz="15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32" name="Textfeld 31"/>
          <p:cNvSpPr txBox="1"/>
          <p:nvPr/>
        </p:nvSpPr>
        <p:spPr>
          <a:xfrm>
            <a:off x="746427" y="4182658"/>
            <a:ext cx="1348446" cy="553998"/>
          </a:xfrm>
          <a:prstGeom prst="rect">
            <a:avLst/>
          </a:prstGeom>
          <a:noFill/>
        </p:spPr>
        <p:txBody>
          <a:bodyPr wrap="none" rtlCol="0">
            <a:spAutoFit/>
          </a:bodyPr>
          <a:lstStyle/>
          <a:p>
            <a:r>
              <a:rPr lang="en-GB" sz="3000" b="1" dirty="0" smtClean="0">
                <a:solidFill>
                  <a:schemeClr val="bg1"/>
                </a:solidFill>
                <a:effectLst>
                  <a:outerShdw blurRad="50800" dist="38100" dir="2700000" algn="tl" rotWithShape="0">
                    <a:prstClr val="black">
                      <a:alpha val="40000"/>
                    </a:prstClr>
                  </a:outerShdw>
                </a:effectLst>
                <a:latin typeface="Calibri" pitchFamily="34" charset="0"/>
              </a:rPr>
              <a:t>39,481 </a:t>
            </a:r>
            <a:endParaRPr lang="de-AT" sz="30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33" name="Textfeld 32"/>
          <p:cNvSpPr txBox="1"/>
          <p:nvPr/>
        </p:nvSpPr>
        <p:spPr>
          <a:xfrm>
            <a:off x="927099" y="4582767"/>
            <a:ext cx="939360" cy="307777"/>
          </a:xfrm>
          <a:prstGeom prst="rect">
            <a:avLst/>
          </a:prstGeom>
          <a:noFill/>
        </p:spPr>
        <p:txBody>
          <a:bodyPr wrap="none" rtlCol="0">
            <a:spAutoFit/>
          </a:bodyPr>
          <a:lstStyle/>
          <a:p>
            <a:r>
              <a:rPr lang="en-GB" sz="1400" b="1" dirty="0" smtClean="0">
                <a:solidFill>
                  <a:schemeClr val="bg1"/>
                </a:solidFill>
                <a:effectLst>
                  <a:outerShdw blurRad="50800" dist="38100" dir="2700000" algn="tl" rotWithShape="0">
                    <a:prstClr val="black">
                      <a:alpha val="40000"/>
                    </a:prstClr>
                  </a:outerShdw>
                </a:effectLst>
                <a:latin typeface="Calibri" pitchFamily="34" charset="0"/>
              </a:rPr>
              <a:t>workforce</a:t>
            </a:r>
            <a:endParaRPr lang="de-AT" sz="14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34" name="Textfeld 33"/>
          <p:cNvSpPr txBox="1"/>
          <p:nvPr/>
        </p:nvSpPr>
        <p:spPr>
          <a:xfrm>
            <a:off x="7165491" y="3245665"/>
            <a:ext cx="1736373" cy="553998"/>
          </a:xfrm>
          <a:prstGeom prst="rect">
            <a:avLst/>
          </a:prstGeom>
          <a:noFill/>
        </p:spPr>
        <p:txBody>
          <a:bodyPr wrap="none" rtlCol="0">
            <a:spAutoFit/>
          </a:bodyPr>
          <a:lstStyle/>
          <a:p>
            <a:r>
              <a:rPr lang="en-GB" sz="3000" b="1" dirty="0" smtClean="0">
                <a:solidFill>
                  <a:schemeClr val="bg1"/>
                </a:solidFill>
                <a:effectLst>
                  <a:outerShdw blurRad="50800" dist="38100" dir="2700000" algn="tl" rotWithShape="0">
                    <a:prstClr val="black">
                      <a:alpha val="40000"/>
                    </a:prstClr>
                  </a:outerShdw>
                </a:effectLst>
                <a:latin typeface="Calibri" pitchFamily="34" charset="0"/>
              </a:rPr>
              <a:t>4,865 </a:t>
            </a:r>
            <a:r>
              <a:rPr lang="en-GB" sz="3000" b="1" dirty="0">
                <a:solidFill>
                  <a:schemeClr val="bg1"/>
                </a:solidFill>
                <a:effectLst>
                  <a:outerShdw blurRad="50800" dist="38100" dir="2700000" algn="tl" rotWithShape="0">
                    <a:prstClr val="black">
                      <a:alpha val="40000"/>
                    </a:prstClr>
                  </a:outerShdw>
                </a:effectLst>
                <a:latin typeface="Calibri" pitchFamily="34" charset="0"/>
              </a:rPr>
              <a:t>km </a:t>
            </a:r>
            <a:endParaRPr lang="de-AT" sz="30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35" name="Textfeld 34"/>
          <p:cNvSpPr txBox="1"/>
          <p:nvPr/>
        </p:nvSpPr>
        <p:spPr>
          <a:xfrm>
            <a:off x="6920957" y="3632627"/>
            <a:ext cx="2899383" cy="323165"/>
          </a:xfrm>
          <a:prstGeom prst="rect">
            <a:avLst/>
          </a:prstGeom>
          <a:noFill/>
        </p:spPr>
        <p:txBody>
          <a:bodyPr wrap="none" rtlCol="0">
            <a:spAutoFit/>
          </a:bodyPr>
          <a:lstStyle/>
          <a:p>
            <a:r>
              <a:rPr lang="en-US" sz="1500" b="1" dirty="0">
                <a:solidFill>
                  <a:schemeClr val="bg1"/>
                </a:solidFill>
                <a:effectLst>
                  <a:outerShdw blurRad="50800" dist="38100" dir="2700000" algn="tl" rotWithShape="0">
                    <a:prstClr val="black">
                      <a:alpha val="40000"/>
                    </a:prstClr>
                  </a:outerShdw>
                </a:effectLst>
                <a:latin typeface="Calibri" pitchFamily="34" charset="0"/>
              </a:rPr>
              <a:t>rail network (</a:t>
            </a:r>
            <a:r>
              <a:rPr lang="en-US" sz="1500" b="1" dirty="0" smtClean="0">
                <a:solidFill>
                  <a:schemeClr val="bg1"/>
                </a:solidFill>
                <a:effectLst>
                  <a:outerShdw blurRad="50800" dist="38100" dir="2700000" algn="tl" rotWithShape="0">
                    <a:prstClr val="black">
                      <a:alpha val="40000"/>
                    </a:prstClr>
                  </a:outerShdw>
                </a:effectLst>
                <a:latin typeface="Calibri" pitchFamily="34" charset="0"/>
              </a:rPr>
              <a:t>3,488 </a:t>
            </a:r>
            <a:r>
              <a:rPr lang="en-US" sz="1500" b="1" dirty="0">
                <a:solidFill>
                  <a:schemeClr val="bg1"/>
                </a:solidFill>
                <a:effectLst>
                  <a:outerShdw blurRad="50800" dist="38100" dir="2700000" algn="tl" rotWithShape="0">
                    <a:prstClr val="black">
                      <a:alpha val="40000"/>
                    </a:prstClr>
                  </a:outerShdw>
                </a:effectLst>
                <a:latin typeface="Calibri" pitchFamily="34" charset="0"/>
              </a:rPr>
              <a:t>km electrified)</a:t>
            </a:r>
          </a:p>
        </p:txBody>
      </p:sp>
      <p:sp>
        <p:nvSpPr>
          <p:cNvPr id="36" name="Textfeld 35"/>
          <p:cNvSpPr txBox="1"/>
          <p:nvPr/>
        </p:nvSpPr>
        <p:spPr>
          <a:xfrm>
            <a:off x="6944677" y="3950364"/>
            <a:ext cx="856325" cy="553998"/>
          </a:xfrm>
          <a:prstGeom prst="rect">
            <a:avLst/>
          </a:prstGeom>
          <a:noFill/>
        </p:spPr>
        <p:txBody>
          <a:bodyPr wrap="none" rtlCol="0">
            <a:spAutoFit/>
          </a:bodyPr>
          <a:lstStyle/>
          <a:p>
            <a:r>
              <a:rPr lang="en-GB" sz="3000" b="1" dirty="0" smtClean="0">
                <a:solidFill>
                  <a:schemeClr val="bg1"/>
                </a:solidFill>
                <a:effectLst>
                  <a:outerShdw blurRad="50800" dist="38100" dir="2700000" algn="tl" rotWithShape="0">
                    <a:prstClr val="black">
                      <a:alpha val="40000"/>
                    </a:prstClr>
                  </a:outerShdw>
                </a:effectLst>
                <a:latin typeface="Calibri" pitchFamily="34" charset="0"/>
              </a:rPr>
              <a:t>93%</a:t>
            </a:r>
            <a:endParaRPr lang="de-AT" sz="30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37" name="Textfeld 36"/>
          <p:cNvSpPr txBox="1"/>
          <p:nvPr/>
        </p:nvSpPr>
        <p:spPr>
          <a:xfrm>
            <a:off x="6934304" y="4288361"/>
            <a:ext cx="1519455" cy="307777"/>
          </a:xfrm>
          <a:prstGeom prst="rect">
            <a:avLst/>
          </a:prstGeom>
          <a:noFill/>
        </p:spPr>
        <p:txBody>
          <a:bodyPr wrap="none" rtlCol="0">
            <a:spAutoFit/>
          </a:bodyPr>
          <a:lstStyle/>
          <a:p>
            <a:r>
              <a:rPr lang="en-US" sz="1400" b="1" dirty="0">
                <a:solidFill>
                  <a:schemeClr val="bg1"/>
                </a:solidFill>
                <a:effectLst>
                  <a:outerShdw blurRad="50800" dist="38100" dir="2700000" algn="tl" rotWithShape="0">
                    <a:prstClr val="black">
                      <a:alpha val="40000"/>
                    </a:prstClr>
                  </a:outerShdw>
                </a:effectLst>
                <a:latin typeface="Calibri" pitchFamily="34" charset="0"/>
              </a:rPr>
              <a:t>r</a:t>
            </a:r>
            <a:r>
              <a:rPr lang="en-US" sz="1400" b="1" dirty="0" smtClean="0">
                <a:solidFill>
                  <a:schemeClr val="bg1"/>
                </a:solidFill>
                <a:effectLst>
                  <a:outerShdw blurRad="50800" dist="38100" dir="2700000" algn="tl" rotWithShape="0">
                    <a:prstClr val="black">
                      <a:alpha val="40000"/>
                    </a:prstClr>
                  </a:outerShdw>
                </a:effectLst>
                <a:latin typeface="Calibri" pitchFamily="34" charset="0"/>
              </a:rPr>
              <a:t>enewable energy</a:t>
            </a:r>
            <a:endParaRPr lang="en-US" sz="14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38" name="Textfeld 37"/>
          <p:cNvSpPr txBox="1"/>
          <p:nvPr/>
        </p:nvSpPr>
        <p:spPr>
          <a:xfrm>
            <a:off x="7326624" y="4736655"/>
            <a:ext cx="2411366" cy="1600438"/>
          </a:xfrm>
          <a:prstGeom prst="rect">
            <a:avLst/>
          </a:prstGeom>
          <a:noFill/>
        </p:spPr>
        <p:txBody>
          <a:bodyPr wrap="none" rtlCol="0">
            <a:spAutoFit/>
          </a:bodyPr>
          <a:lstStyle/>
          <a:p>
            <a:r>
              <a:rPr lang="en-US" sz="1400" b="1" dirty="0" smtClean="0">
                <a:solidFill>
                  <a:schemeClr val="bg1"/>
                </a:solidFill>
                <a:latin typeface="Calibri" pitchFamily="34" charset="0"/>
              </a:rPr>
              <a:t>13,580 </a:t>
            </a:r>
            <a:r>
              <a:rPr lang="en-US" sz="1400" b="1" dirty="0">
                <a:solidFill>
                  <a:schemeClr val="bg1"/>
                </a:solidFill>
                <a:latin typeface="Calibri" pitchFamily="34" charset="0"/>
              </a:rPr>
              <a:t>switches</a:t>
            </a:r>
          </a:p>
          <a:p>
            <a:r>
              <a:rPr lang="en-US" sz="1400" b="1" dirty="0" smtClean="0">
                <a:solidFill>
                  <a:schemeClr val="bg1"/>
                </a:solidFill>
                <a:latin typeface="Calibri" pitchFamily="34" charset="0"/>
              </a:rPr>
              <a:t>25,521 </a:t>
            </a:r>
            <a:r>
              <a:rPr lang="en-US" sz="1400" b="1" dirty="0">
                <a:solidFill>
                  <a:schemeClr val="bg1"/>
                </a:solidFill>
                <a:latin typeface="Calibri" pitchFamily="34" charset="0"/>
              </a:rPr>
              <a:t>signals</a:t>
            </a:r>
          </a:p>
          <a:p>
            <a:r>
              <a:rPr lang="en-US" sz="1400" b="1" dirty="0" smtClean="0">
                <a:solidFill>
                  <a:schemeClr val="bg1"/>
                </a:solidFill>
                <a:latin typeface="Calibri" pitchFamily="34" charset="0"/>
              </a:rPr>
              <a:t>6,335 </a:t>
            </a:r>
            <a:r>
              <a:rPr lang="en-US" sz="1400" b="1" dirty="0">
                <a:solidFill>
                  <a:schemeClr val="bg1"/>
                </a:solidFill>
                <a:latin typeface="Calibri" pitchFamily="34" charset="0"/>
              </a:rPr>
              <a:t>bridges </a:t>
            </a:r>
          </a:p>
          <a:p>
            <a:r>
              <a:rPr lang="en-US" sz="1400" b="1" dirty="0" smtClean="0">
                <a:solidFill>
                  <a:schemeClr val="bg1"/>
                </a:solidFill>
                <a:latin typeface="Calibri" pitchFamily="34" charset="0"/>
              </a:rPr>
              <a:t>248 </a:t>
            </a:r>
            <a:r>
              <a:rPr lang="en-US" sz="1400" b="1" dirty="0">
                <a:solidFill>
                  <a:schemeClr val="bg1"/>
                </a:solidFill>
                <a:latin typeface="Calibri" pitchFamily="34" charset="0"/>
              </a:rPr>
              <a:t>tunnels</a:t>
            </a:r>
          </a:p>
          <a:p>
            <a:r>
              <a:rPr lang="en-US" sz="1400" b="1" dirty="0" smtClean="0">
                <a:solidFill>
                  <a:schemeClr val="bg1"/>
                </a:solidFill>
                <a:latin typeface="Calibri" pitchFamily="34" charset="0"/>
              </a:rPr>
              <a:t>3,495 </a:t>
            </a:r>
            <a:r>
              <a:rPr lang="en-US" sz="1400" b="1" dirty="0">
                <a:solidFill>
                  <a:schemeClr val="bg1"/>
                </a:solidFill>
                <a:latin typeface="Calibri" pitchFamily="34" charset="0"/>
              </a:rPr>
              <a:t>level crossings</a:t>
            </a:r>
          </a:p>
          <a:p>
            <a:r>
              <a:rPr lang="en-US" sz="1400" b="1" dirty="0" smtClean="0">
                <a:solidFill>
                  <a:schemeClr val="bg1"/>
                </a:solidFill>
                <a:latin typeface="Calibri" pitchFamily="34" charset="0"/>
              </a:rPr>
              <a:t>107 </a:t>
            </a:r>
            <a:r>
              <a:rPr lang="en-US" sz="1400" b="1" dirty="0">
                <a:solidFill>
                  <a:schemeClr val="bg1"/>
                </a:solidFill>
                <a:latin typeface="Calibri" pitchFamily="34" charset="0"/>
              </a:rPr>
              <a:t>shunting yards</a:t>
            </a:r>
          </a:p>
          <a:p>
            <a:r>
              <a:rPr lang="en-US" sz="1400" b="1" dirty="0" smtClean="0">
                <a:solidFill>
                  <a:schemeClr val="bg1"/>
                </a:solidFill>
                <a:latin typeface="Calibri" pitchFamily="34" charset="0"/>
              </a:rPr>
              <a:t>854 </a:t>
            </a:r>
            <a:r>
              <a:rPr lang="en-US" sz="1400" b="1" dirty="0">
                <a:solidFill>
                  <a:schemeClr val="bg1"/>
                </a:solidFill>
                <a:latin typeface="Calibri" pitchFamily="34" charset="0"/>
              </a:rPr>
              <a:t>km noise protection </a:t>
            </a:r>
            <a:r>
              <a:rPr lang="en-US" sz="1400" b="1" dirty="0" smtClean="0">
                <a:solidFill>
                  <a:schemeClr val="bg1"/>
                </a:solidFill>
                <a:latin typeface="Calibri" pitchFamily="34" charset="0"/>
              </a:rPr>
              <a:t>walls</a:t>
            </a:r>
            <a:endParaRPr lang="en-US" sz="1400" b="1" dirty="0">
              <a:solidFill>
                <a:schemeClr val="bg1"/>
              </a:solidFill>
              <a:latin typeface="Calibri" pitchFamily="34" charset="0"/>
            </a:endParaRPr>
          </a:p>
        </p:txBody>
      </p:sp>
      <p:sp>
        <p:nvSpPr>
          <p:cNvPr id="39" name="Textfeld 38"/>
          <p:cNvSpPr txBox="1"/>
          <p:nvPr/>
        </p:nvSpPr>
        <p:spPr>
          <a:xfrm>
            <a:off x="6287604" y="1936813"/>
            <a:ext cx="2745688" cy="553998"/>
          </a:xfrm>
          <a:prstGeom prst="rect">
            <a:avLst/>
          </a:prstGeom>
          <a:noFill/>
        </p:spPr>
        <p:txBody>
          <a:bodyPr wrap="none" rtlCol="0">
            <a:spAutoFit/>
          </a:bodyPr>
          <a:lstStyle/>
          <a:p>
            <a:r>
              <a:rPr lang="en-GB" sz="3000" b="1" dirty="0" smtClean="0">
                <a:solidFill>
                  <a:schemeClr val="bg1"/>
                </a:solidFill>
                <a:effectLst>
                  <a:outerShdw blurRad="50800" dist="38100" dir="2700000" algn="tl" rotWithShape="0">
                    <a:prstClr val="black">
                      <a:alpha val="40000"/>
                    </a:prstClr>
                  </a:outerShdw>
                </a:effectLst>
                <a:latin typeface="Calibri" pitchFamily="34" charset="0"/>
              </a:rPr>
              <a:t>110 </a:t>
            </a:r>
            <a:r>
              <a:rPr lang="en-GB" sz="3000" b="1" dirty="0">
                <a:solidFill>
                  <a:schemeClr val="bg1"/>
                </a:solidFill>
                <a:effectLst>
                  <a:outerShdw blurRad="50800" dist="38100" dir="2700000" algn="tl" rotWithShape="0">
                    <a:prstClr val="black">
                      <a:alpha val="40000"/>
                    </a:prstClr>
                  </a:outerShdw>
                </a:effectLst>
                <a:latin typeface="Calibri" pitchFamily="34" charset="0"/>
              </a:rPr>
              <a:t>million tons</a:t>
            </a:r>
            <a:endParaRPr lang="de-AT" sz="30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40" name="Textfeld 39"/>
          <p:cNvSpPr txBox="1"/>
          <p:nvPr/>
        </p:nvSpPr>
        <p:spPr>
          <a:xfrm>
            <a:off x="6275940" y="1734325"/>
            <a:ext cx="2146357" cy="323165"/>
          </a:xfrm>
          <a:prstGeom prst="rect">
            <a:avLst/>
          </a:prstGeom>
          <a:noFill/>
        </p:spPr>
        <p:txBody>
          <a:bodyPr wrap="none" rtlCol="0">
            <a:spAutoFit/>
          </a:bodyPr>
          <a:lstStyle/>
          <a:p>
            <a:r>
              <a:rPr lang="en-GB" sz="1500" b="1" dirty="0" smtClean="0">
                <a:solidFill>
                  <a:schemeClr val="bg1"/>
                </a:solidFill>
                <a:effectLst>
                  <a:outerShdw blurRad="50800" dist="38100" dir="2700000" algn="tl" rotWithShape="0">
                    <a:prstClr val="black">
                      <a:alpha val="40000"/>
                    </a:prstClr>
                  </a:outerShdw>
                </a:effectLst>
                <a:latin typeface="Calibri" pitchFamily="34" charset="0"/>
              </a:rPr>
              <a:t>freight </a:t>
            </a:r>
            <a:r>
              <a:rPr lang="en-GB" sz="1500" b="1" dirty="0">
                <a:solidFill>
                  <a:schemeClr val="bg1"/>
                </a:solidFill>
                <a:effectLst>
                  <a:outerShdw blurRad="50800" dist="38100" dir="2700000" algn="tl" rotWithShape="0">
                    <a:prstClr val="black">
                      <a:alpha val="40000"/>
                    </a:prstClr>
                  </a:outerShdw>
                </a:effectLst>
                <a:latin typeface="Calibri" pitchFamily="34" charset="0"/>
              </a:rPr>
              <a:t>transport </a:t>
            </a:r>
            <a:r>
              <a:rPr lang="en-GB" sz="1500" b="1" dirty="0" smtClean="0">
                <a:solidFill>
                  <a:schemeClr val="bg1"/>
                </a:solidFill>
                <a:effectLst>
                  <a:outerShdw blurRad="50800" dist="38100" dir="2700000" algn="tl" rotWithShape="0">
                    <a:prstClr val="black">
                      <a:alpha val="40000"/>
                    </a:prstClr>
                  </a:outerShdw>
                </a:effectLst>
                <a:latin typeface="Calibri" pitchFamily="34" charset="0"/>
              </a:rPr>
              <a:t>volume</a:t>
            </a:r>
            <a:endParaRPr lang="de-AT" sz="15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41" name="Textfeld 40"/>
          <p:cNvSpPr txBox="1"/>
          <p:nvPr/>
        </p:nvSpPr>
        <p:spPr>
          <a:xfrm>
            <a:off x="6997925" y="2484439"/>
            <a:ext cx="1627369" cy="553998"/>
          </a:xfrm>
          <a:prstGeom prst="rect">
            <a:avLst/>
          </a:prstGeom>
          <a:noFill/>
        </p:spPr>
        <p:txBody>
          <a:bodyPr wrap="none" rtlCol="0">
            <a:spAutoFit/>
          </a:bodyPr>
          <a:lstStyle/>
          <a:p>
            <a:r>
              <a:rPr lang="en-GB" sz="3000" b="1" dirty="0">
                <a:solidFill>
                  <a:schemeClr val="bg1"/>
                </a:solidFill>
                <a:effectLst>
                  <a:outerShdw blurRad="50800" dist="38100" dir="2700000" algn="tl" rotWithShape="0">
                    <a:prstClr val="black">
                      <a:alpha val="40000"/>
                    </a:prstClr>
                  </a:outerShdw>
                </a:effectLst>
                <a:latin typeface="Calibri" pitchFamily="34" charset="0"/>
              </a:rPr>
              <a:t>≈ </a:t>
            </a:r>
            <a:r>
              <a:rPr lang="en-GB" sz="3000" b="1" dirty="0" smtClean="0">
                <a:solidFill>
                  <a:schemeClr val="bg1"/>
                </a:solidFill>
                <a:effectLst>
                  <a:outerShdw blurRad="50800" dist="38100" dir="2700000" algn="tl" rotWithShape="0">
                    <a:prstClr val="black">
                      <a:alpha val="40000"/>
                    </a:prstClr>
                  </a:outerShdw>
                </a:effectLst>
                <a:latin typeface="Calibri" pitchFamily="34" charset="0"/>
              </a:rPr>
              <a:t>28,000 </a:t>
            </a:r>
            <a:endParaRPr lang="de-AT" sz="30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42" name="Textfeld 41"/>
          <p:cNvSpPr txBox="1"/>
          <p:nvPr/>
        </p:nvSpPr>
        <p:spPr>
          <a:xfrm>
            <a:off x="7148255" y="2935721"/>
            <a:ext cx="1326710" cy="307777"/>
          </a:xfrm>
          <a:prstGeom prst="rect">
            <a:avLst/>
          </a:prstGeom>
          <a:noFill/>
        </p:spPr>
        <p:txBody>
          <a:bodyPr wrap="none" rtlCol="0">
            <a:spAutoFit/>
          </a:bodyPr>
          <a:lstStyle/>
          <a:p>
            <a:r>
              <a:rPr lang="en-GB" sz="1400" b="1" dirty="0" smtClean="0">
                <a:solidFill>
                  <a:schemeClr val="bg1"/>
                </a:solidFill>
                <a:effectLst>
                  <a:outerShdw blurRad="50800" dist="38100" dir="2700000" algn="tl" rotWithShape="0">
                    <a:prstClr val="black">
                      <a:alpha val="40000"/>
                    </a:prstClr>
                  </a:outerShdw>
                </a:effectLst>
                <a:latin typeface="Calibri" pitchFamily="34" charset="0"/>
              </a:rPr>
              <a:t>freight wagons </a:t>
            </a:r>
            <a:endParaRPr lang="de-AT" sz="14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43" name="Textfeld 42"/>
          <p:cNvSpPr txBox="1"/>
          <p:nvPr/>
        </p:nvSpPr>
        <p:spPr>
          <a:xfrm>
            <a:off x="1122626" y="5215291"/>
            <a:ext cx="2109873" cy="553998"/>
          </a:xfrm>
          <a:prstGeom prst="rect">
            <a:avLst/>
          </a:prstGeom>
          <a:noFill/>
        </p:spPr>
        <p:txBody>
          <a:bodyPr wrap="none" rtlCol="0">
            <a:spAutoFit/>
          </a:bodyPr>
          <a:lstStyle/>
          <a:p>
            <a:r>
              <a:rPr lang="en-GB" sz="3000" b="1" dirty="0" smtClean="0">
                <a:solidFill>
                  <a:schemeClr val="bg1"/>
                </a:solidFill>
                <a:effectLst>
                  <a:outerShdw blurRad="50800" dist="38100" dir="2700000" algn="tl" rotWithShape="0">
                    <a:prstClr val="black">
                      <a:alpha val="40000"/>
                    </a:prstClr>
                  </a:outerShdw>
                </a:effectLst>
                <a:latin typeface="Calibri" pitchFamily="34" charset="0"/>
              </a:rPr>
              <a:t>2.1 </a:t>
            </a:r>
            <a:r>
              <a:rPr lang="en-GB" sz="3000" b="1" dirty="0">
                <a:solidFill>
                  <a:schemeClr val="bg1"/>
                </a:solidFill>
                <a:effectLst>
                  <a:outerShdw blurRad="50800" dist="38100" dir="2700000" algn="tl" rotWithShape="0">
                    <a:prstClr val="black">
                      <a:alpha val="40000"/>
                    </a:prstClr>
                  </a:outerShdw>
                </a:effectLst>
                <a:latin typeface="Calibri" pitchFamily="34" charset="0"/>
              </a:rPr>
              <a:t>bn. EUR </a:t>
            </a:r>
            <a:endParaRPr lang="de-AT" sz="30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44" name="Textfeld 43"/>
          <p:cNvSpPr txBox="1"/>
          <p:nvPr/>
        </p:nvSpPr>
        <p:spPr>
          <a:xfrm>
            <a:off x="1594826" y="5615401"/>
            <a:ext cx="3731855" cy="307777"/>
          </a:xfrm>
          <a:prstGeom prst="rect">
            <a:avLst/>
          </a:prstGeom>
          <a:noFill/>
        </p:spPr>
        <p:txBody>
          <a:bodyPr wrap="none" rtlCol="0">
            <a:spAutoFit/>
          </a:bodyPr>
          <a:lstStyle/>
          <a:p>
            <a:r>
              <a:rPr lang="en-US" sz="1400" b="1" dirty="0">
                <a:solidFill>
                  <a:schemeClr val="bg1"/>
                </a:solidFill>
                <a:effectLst>
                  <a:outerShdw blurRad="50800" dist="38100" dir="2700000" algn="tl" rotWithShape="0">
                    <a:prstClr val="black">
                      <a:alpha val="40000"/>
                    </a:prstClr>
                  </a:outerShdw>
                </a:effectLst>
                <a:latin typeface="Calibri" pitchFamily="34" charset="0"/>
              </a:rPr>
              <a:t>investment in </a:t>
            </a:r>
            <a:r>
              <a:rPr lang="en-US" sz="1400" b="1" dirty="0" smtClean="0">
                <a:solidFill>
                  <a:schemeClr val="bg1"/>
                </a:solidFill>
                <a:effectLst>
                  <a:outerShdw blurRad="50800" dist="38100" dir="2700000" algn="tl" rotWithShape="0">
                    <a:prstClr val="black">
                      <a:alpha val="40000"/>
                    </a:prstClr>
                  </a:outerShdw>
                </a:effectLst>
                <a:latin typeface="Calibri" pitchFamily="34" charset="0"/>
              </a:rPr>
              <a:t>tracks, stations</a:t>
            </a:r>
            <a:r>
              <a:rPr lang="en-US" sz="1400" b="1" dirty="0">
                <a:solidFill>
                  <a:schemeClr val="bg1"/>
                </a:solidFill>
                <a:effectLst>
                  <a:outerShdw blurRad="50800" dist="38100" dir="2700000" algn="tl" rotWithShape="0">
                    <a:prstClr val="black">
                      <a:alpha val="40000"/>
                    </a:prstClr>
                  </a:outerShdw>
                </a:effectLst>
                <a:latin typeface="Calibri" pitchFamily="34" charset="0"/>
              </a:rPr>
              <a:t>, </a:t>
            </a:r>
            <a:r>
              <a:rPr lang="en-US" sz="1400" b="1" dirty="0" smtClean="0">
                <a:solidFill>
                  <a:schemeClr val="bg1"/>
                </a:solidFill>
                <a:effectLst>
                  <a:outerShdw blurRad="50800" dist="38100" dir="2700000" algn="tl" rotWithShape="0">
                    <a:prstClr val="black">
                      <a:alpha val="40000"/>
                    </a:prstClr>
                  </a:outerShdw>
                </a:effectLst>
                <a:latin typeface="Calibri" pitchFamily="34" charset="0"/>
              </a:rPr>
              <a:t>trains </a:t>
            </a:r>
            <a:r>
              <a:rPr lang="en-US" sz="1400" b="1" dirty="0">
                <a:solidFill>
                  <a:schemeClr val="bg1"/>
                </a:solidFill>
                <a:effectLst>
                  <a:outerShdw blurRad="50800" dist="38100" dir="2700000" algn="tl" rotWithShape="0">
                    <a:prstClr val="black">
                      <a:alpha val="40000"/>
                    </a:prstClr>
                  </a:outerShdw>
                </a:effectLst>
                <a:latin typeface="Calibri" pitchFamily="34" charset="0"/>
              </a:rPr>
              <a:t>and </a:t>
            </a:r>
            <a:r>
              <a:rPr lang="en-US" sz="1400" b="1" dirty="0" smtClean="0">
                <a:solidFill>
                  <a:schemeClr val="bg1"/>
                </a:solidFill>
                <a:effectLst>
                  <a:outerShdw blurRad="50800" dist="38100" dir="2700000" algn="tl" rotWithShape="0">
                    <a:prstClr val="black">
                      <a:alpha val="40000"/>
                    </a:prstClr>
                  </a:outerShdw>
                </a:effectLst>
                <a:latin typeface="Calibri" pitchFamily="34" charset="0"/>
              </a:rPr>
              <a:t>buss</a:t>
            </a:r>
            <a:r>
              <a:rPr lang="en-GB" sz="1400" b="1" dirty="0" err="1" smtClean="0">
                <a:solidFill>
                  <a:schemeClr val="bg1"/>
                </a:solidFill>
                <a:effectLst>
                  <a:outerShdw blurRad="50800" dist="38100" dir="2700000" algn="tl" rotWithShape="0">
                    <a:prstClr val="black">
                      <a:alpha val="40000"/>
                    </a:prstClr>
                  </a:outerShdw>
                </a:effectLst>
                <a:latin typeface="Calibri" pitchFamily="34" charset="0"/>
              </a:rPr>
              <a:t>es</a:t>
            </a:r>
            <a:endParaRPr lang="de-AT" sz="14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45" name="Textfeld 44"/>
          <p:cNvSpPr txBox="1"/>
          <p:nvPr/>
        </p:nvSpPr>
        <p:spPr>
          <a:xfrm>
            <a:off x="4399512" y="1187056"/>
            <a:ext cx="4803431" cy="553998"/>
          </a:xfrm>
          <a:prstGeom prst="rect">
            <a:avLst/>
          </a:prstGeom>
          <a:noFill/>
        </p:spPr>
        <p:txBody>
          <a:bodyPr wrap="none" rtlCol="0">
            <a:spAutoFit/>
          </a:bodyPr>
          <a:lstStyle/>
          <a:p>
            <a:r>
              <a:rPr lang="en-GB" sz="3000" i="1" dirty="0" smtClean="0">
                <a:solidFill>
                  <a:schemeClr val="bg1"/>
                </a:solidFill>
                <a:effectLst>
                  <a:outerShdw blurRad="50800" dist="38100" dir="2700000" algn="tl" rotWithShape="0">
                    <a:prstClr val="black">
                      <a:alpha val="40000"/>
                    </a:prstClr>
                  </a:outerShdw>
                </a:effectLst>
                <a:latin typeface="Calibri" pitchFamily="34" charset="0"/>
              </a:rPr>
              <a:t>We care about the rail system</a:t>
            </a:r>
            <a:endParaRPr lang="de-AT" sz="3000" i="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46" name="Titel 2"/>
          <p:cNvSpPr txBox="1">
            <a:spLocks/>
          </p:cNvSpPr>
          <p:nvPr/>
        </p:nvSpPr>
        <p:spPr bwMode="auto">
          <a:xfrm>
            <a:off x="560653" y="504825"/>
            <a:ext cx="637354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tIns="0" rIns="0" bIns="0" anchor="b"/>
          <a:lstStyle>
            <a:lvl1pPr algn="l" defTabSz="930275" rtl="0" eaLnBrk="0" fontAlgn="base" hangingPunct="0">
              <a:spcBef>
                <a:spcPct val="0"/>
              </a:spcBef>
              <a:spcAft>
                <a:spcPct val="0"/>
              </a:spcAft>
              <a:defRPr b="1">
                <a:solidFill>
                  <a:schemeClr val="bg2"/>
                </a:solidFill>
                <a:latin typeface="+mj-lt"/>
                <a:ea typeface="Geneva" charset="0"/>
                <a:cs typeface="Geneva" charset="0"/>
              </a:defRPr>
            </a:lvl1pPr>
            <a:lvl2pPr algn="l" defTabSz="930275" rtl="0" eaLnBrk="0" fontAlgn="base" hangingPunct="0">
              <a:spcBef>
                <a:spcPct val="0"/>
              </a:spcBef>
              <a:spcAft>
                <a:spcPct val="0"/>
              </a:spcAft>
              <a:defRPr b="1">
                <a:solidFill>
                  <a:schemeClr val="bg2"/>
                </a:solidFill>
                <a:latin typeface="Arial" charset="0"/>
                <a:ea typeface="Geneva" charset="0"/>
                <a:cs typeface="Geneva" charset="0"/>
              </a:defRPr>
            </a:lvl2pPr>
            <a:lvl3pPr algn="l" defTabSz="930275" rtl="0" eaLnBrk="0" fontAlgn="base" hangingPunct="0">
              <a:spcBef>
                <a:spcPct val="0"/>
              </a:spcBef>
              <a:spcAft>
                <a:spcPct val="0"/>
              </a:spcAft>
              <a:defRPr b="1">
                <a:solidFill>
                  <a:schemeClr val="bg2"/>
                </a:solidFill>
                <a:latin typeface="Arial" charset="0"/>
                <a:ea typeface="Geneva" charset="0"/>
                <a:cs typeface="Geneva" charset="0"/>
              </a:defRPr>
            </a:lvl3pPr>
            <a:lvl4pPr algn="l" defTabSz="930275" rtl="0" eaLnBrk="0" fontAlgn="base" hangingPunct="0">
              <a:spcBef>
                <a:spcPct val="0"/>
              </a:spcBef>
              <a:spcAft>
                <a:spcPct val="0"/>
              </a:spcAft>
              <a:defRPr b="1">
                <a:solidFill>
                  <a:schemeClr val="bg2"/>
                </a:solidFill>
                <a:latin typeface="Arial" charset="0"/>
                <a:ea typeface="Geneva" charset="0"/>
                <a:cs typeface="Geneva" charset="0"/>
              </a:defRPr>
            </a:lvl4pPr>
            <a:lvl5pPr algn="l" defTabSz="930275" rtl="0" eaLnBrk="0" fontAlgn="base" hangingPunct="0">
              <a:spcBef>
                <a:spcPct val="0"/>
              </a:spcBef>
              <a:spcAft>
                <a:spcPct val="0"/>
              </a:spcAft>
              <a:defRPr b="1">
                <a:solidFill>
                  <a:schemeClr val="bg2"/>
                </a:solidFill>
                <a:latin typeface="Arial" charset="0"/>
                <a:ea typeface="Geneva" charset="0"/>
                <a:cs typeface="Geneva" charset="0"/>
              </a:defRPr>
            </a:lvl5pPr>
            <a:lvl6pPr marL="419926" algn="l" defTabSz="933168" rtl="0" fontAlgn="base">
              <a:spcBef>
                <a:spcPct val="0"/>
              </a:spcBef>
              <a:spcAft>
                <a:spcPct val="0"/>
              </a:spcAft>
              <a:defRPr sz="3300" b="1">
                <a:solidFill>
                  <a:schemeClr val="bg2"/>
                </a:solidFill>
                <a:latin typeface="Arial" charset="0"/>
                <a:ea typeface="ＭＳ Ｐゴシック" charset="-128"/>
                <a:cs typeface="ＭＳ Ｐゴシック" charset="-128"/>
              </a:defRPr>
            </a:lvl6pPr>
            <a:lvl7pPr marL="839852" algn="l" defTabSz="933168" rtl="0" fontAlgn="base">
              <a:spcBef>
                <a:spcPct val="0"/>
              </a:spcBef>
              <a:spcAft>
                <a:spcPct val="0"/>
              </a:spcAft>
              <a:defRPr sz="3300" b="1">
                <a:solidFill>
                  <a:schemeClr val="bg2"/>
                </a:solidFill>
                <a:latin typeface="Arial" charset="0"/>
                <a:ea typeface="ＭＳ Ｐゴシック" charset="-128"/>
                <a:cs typeface="ＭＳ Ｐゴシック" charset="-128"/>
              </a:defRPr>
            </a:lvl7pPr>
            <a:lvl8pPr marL="1259779" algn="l" defTabSz="933168" rtl="0" fontAlgn="base">
              <a:spcBef>
                <a:spcPct val="0"/>
              </a:spcBef>
              <a:spcAft>
                <a:spcPct val="0"/>
              </a:spcAft>
              <a:defRPr sz="3300" b="1">
                <a:solidFill>
                  <a:schemeClr val="bg2"/>
                </a:solidFill>
                <a:latin typeface="Arial" charset="0"/>
                <a:ea typeface="ＭＳ Ｐゴシック" charset="-128"/>
                <a:cs typeface="ＭＳ Ｐゴシック" charset="-128"/>
              </a:defRPr>
            </a:lvl8pPr>
            <a:lvl9pPr marL="1679704" algn="l" defTabSz="933168" rtl="0" fontAlgn="base">
              <a:spcBef>
                <a:spcPct val="0"/>
              </a:spcBef>
              <a:spcAft>
                <a:spcPct val="0"/>
              </a:spcAft>
              <a:defRPr sz="3300" b="1">
                <a:solidFill>
                  <a:schemeClr val="bg2"/>
                </a:solidFill>
                <a:latin typeface="Arial" charset="0"/>
                <a:ea typeface="ＭＳ Ｐゴシック" charset="-128"/>
                <a:cs typeface="ＭＳ Ｐゴシック" charset="-128"/>
              </a:defRPr>
            </a:lvl9pPr>
          </a:lstStyle>
          <a:p>
            <a:pPr>
              <a:defRPr/>
            </a:pPr>
            <a:r>
              <a:rPr lang="de-DE" sz="1800" kern="0" dirty="0" smtClean="0">
                <a:solidFill>
                  <a:srgbClr val="C9C4AE"/>
                </a:solidFill>
              </a:rPr>
              <a:t>Facts </a:t>
            </a:r>
            <a:r>
              <a:rPr lang="de-DE" sz="1800" kern="0" dirty="0" err="1" smtClean="0">
                <a:solidFill>
                  <a:srgbClr val="C9C4AE"/>
                </a:solidFill>
              </a:rPr>
              <a:t>and</a:t>
            </a:r>
            <a:r>
              <a:rPr lang="de-DE" sz="1800" kern="0" dirty="0" smtClean="0">
                <a:solidFill>
                  <a:srgbClr val="C9C4AE"/>
                </a:solidFill>
              </a:rPr>
              <a:t> </a:t>
            </a:r>
            <a:r>
              <a:rPr lang="de-DE" sz="1800" kern="0" dirty="0" err="1" smtClean="0">
                <a:solidFill>
                  <a:srgbClr val="C9C4AE"/>
                </a:solidFill>
              </a:rPr>
              <a:t>Figures</a:t>
            </a:r>
            <a:endParaRPr lang="de-DE" sz="1800" b="0" kern="0" dirty="0">
              <a:solidFill>
                <a:srgbClr val="959595"/>
              </a:solidFill>
            </a:endParaRPr>
          </a:p>
        </p:txBody>
      </p:sp>
      <p:sp>
        <p:nvSpPr>
          <p:cNvPr id="2" name="Textfeld 1"/>
          <p:cNvSpPr txBox="1"/>
          <p:nvPr/>
        </p:nvSpPr>
        <p:spPr>
          <a:xfrm>
            <a:off x="560653" y="6101044"/>
            <a:ext cx="2611612" cy="246221"/>
          </a:xfrm>
          <a:prstGeom prst="rect">
            <a:avLst/>
          </a:prstGeom>
          <a:noFill/>
        </p:spPr>
        <p:txBody>
          <a:bodyPr wrap="none" rtlCol="0">
            <a:spAutoFit/>
          </a:bodyPr>
          <a:lstStyle/>
          <a:p>
            <a:r>
              <a:rPr lang="de-AT" sz="1000" b="1" dirty="0" smtClean="0">
                <a:solidFill>
                  <a:schemeClr val="bg1"/>
                </a:solidFill>
              </a:rPr>
              <a:t>Quelle: ÖBB Zahlen, Daten, Fakten 2014</a:t>
            </a:r>
            <a:endParaRPr lang="de-AT" sz="1000" b="1" dirty="0">
              <a:solidFill>
                <a:schemeClr val="bg1"/>
              </a:solidFill>
            </a:endParaRPr>
          </a:p>
        </p:txBody>
      </p:sp>
      <p:sp>
        <p:nvSpPr>
          <p:cNvPr id="4" name="Textfeld 3"/>
          <p:cNvSpPr txBox="1"/>
          <p:nvPr/>
        </p:nvSpPr>
        <p:spPr>
          <a:xfrm>
            <a:off x="2809115" y="2352969"/>
            <a:ext cx="4339140" cy="3416320"/>
          </a:xfrm>
          <a:prstGeom prst="rect">
            <a:avLst/>
          </a:prstGeom>
          <a:noFill/>
        </p:spPr>
        <p:txBody>
          <a:bodyPr wrap="square" rtlCol="0">
            <a:spAutoFit/>
          </a:bodyPr>
          <a:lstStyle/>
          <a:p>
            <a:pPr algn="ctr"/>
            <a:r>
              <a:rPr lang="de-AT" sz="3600" b="1" dirty="0" smtClean="0">
                <a:solidFill>
                  <a:srgbClr val="C00000"/>
                </a:solidFill>
              </a:rPr>
              <a:t>Danke für Ihre Aufmerksamkeit!</a:t>
            </a:r>
          </a:p>
          <a:p>
            <a:pPr algn="ctr"/>
            <a:endParaRPr lang="de-AT" sz="3600" b="1" dirty="0">
              <a:solidFill>
                <a:srgbClr val="C00000"/>
              </a:solidFill>
            </a:endParaRPr>
          </a:p>
          <a:p>
            <a:pPr algn="ctr"/>
            <a:endParaRPr lang="de-AT" sz="3600" b="1" dirty="0" smtClean="0">
              <a:solidFill>
                <a:srgbClr val="C00000"/>
              </a:solidFill>
            </a:endParaRPr>
          </a:p>
          <a:p>
            <a:pPr algn="ctr"/>
            <a:r>
              <a:rPr lang="de-AT" sz="3600" b="1" dirty="0" err="1">
                <a:solidFill>
                  <a:srgbClr val="C00000"/>
                </a:solidFill>
              </a:rPr>
              <a:t>Hvala</a:t>
            </a:r>
            <a:r>
              <a:rPr lang="de-AT" sz="3600" b="1" dirty="0">
                <a:solidFill>
                  <a:srgbClr val="C00000"/>
                </a:solidFill>
              </a:rPr>
              <a:t> </a:t>
            </a:r>
            <a:r>
              <a:rPr lang="de-AT" sz="3600" b="1" dirty="0" err="1">
                <a:solidFill>
                  <a:srgbClr val="C00000"/>
                </a:solidFill>
              </a:rPr>
              <a:t>za</a:t>
            </a:r>
            <a:r>
              <a:rPr lang="de-AT" sz="3600" b="1" dirty="0">
                <a:solidFill>
                  <a:srgbClr val="C00000"/>
                </a:solidFill>
              </a:rPr>
              <a:t> </a:t>
            </a:r>
            <a:r>
              <a:rPr lang="de-AT" sz="3600" b="1" dirty="0" err="1">
                <a:solidFill>
                  <a:srgbClr val="C00000"/>
                </a:solidFill>
              </a:rPr>
              <a:t>vašo</a:t>
            </a:r>
            <a:r>
              <a:rPr lang="de-AT" sz="3600" b="1" dirty="0">
                <a:solidFill>
                  <a:srgbClr val="C00000"/>
                </a:solidFill>
              </a:rPr>
              <a:t> </a:t>
            </a:r>
            <a:r>
              <a:rPr lang="de-AT" sz="3600" b="1" dirty="0" err="1">
                <a:solidFill>
                  <a:srgbClr val="C00000"/>
                </a:solidFill>
              </a:rPr>
              <a:t>pozornost</a:t>
            </a:r>
            <a:r>
              <a:rPr lang="de-AT" sz="3600" b="1" dirty="0">
                <a:solidFill>
                  <a:srgbClr val="C00000"/>
                </a:solidFill>
              </a:rPr>
              <a:t>!</a:t>
            </a:r>
            <a:endParaRPr lang="de-AT" sz="3600" b="1" dirty="0">
              <a:solidFill>
                <a:srgbClr val="C00000"/>
              </a:solidFill>
            </a:endParaRPr>
          </a:p>
        </p:txBody>
      </p:sp>
    </p:spTree>
    <p:extLst>
      <p:ext uri="{BB962C8B-B14F-4D97-AF65-F5344CB8AC3E}">
        <p14:creationId xmlns:p14="http://schemas.microsoft.com/office/powerpoint/2010/main" val="1679577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56656" y="3645024"/>
            <a:ext cx="5400600" cy="720080"/>
          </a:xfrm>
        </p:spPr>
        <p:txBody>
          <a:bodyPr/>
          <a:lstStyle/>
          <a:p>
            <a:pPr algn="ctr"/>
            <a:r>
              <a:rPr lang="de-AT" sz="3200" dirty="0" smtClean="0">
                <a:solidFill>
                  <a:schemeClr val="tx1"/>
                </a:solidFill>
              </a:rPr>
              <a:t>Backup</a:t>
            </a:r>
            <a:br>
              <a:rPr lang="de-AT" sz="3200" dirty="0" smtClean="0">
                <a:solidFill>
                  <a:schemeClr val="tx1"/>
                </a:solidFill>
              </a:rPr>
            </a:br>
            <a:r>
              <a:rPr lang="de-AT" sz="3200" dirty="0">
                <a:solidFill>
                  <a:schemeClr val="tx1"/>
                </a:solidFill>
              </a:rPr>
              <a:t/>
            </a:r>
            <a:br>
              <a:rPr lang="de-AT" sz="3200" dirty="0">
                <a:solidFill>
                  <a:schemeClr val="tx1"/>
                </a:solidFill>
              </a:rPr>
            </a:br>
            <a:r>
              <a:rPr lang="de-AT" sz="3200" dirty="0" smtClean="0">
                <a:solidFill>
                  <a:schemeClr val="tx1"/>
                </a:solidFill>
              </a:rPr>
              <a:t>Detail- und Hintergrundinformation</a:t>
            </a:r>
            <a:endParaRPr lang="de-AT" sz="3200" dirty="0">
              <a:solidFill>
                <a:schemeClr val="tx1"/>
              </a:solidFill>
            </a:endParaRPr>
          </a:p>
        </p:txBody>
      </p:sp>
      <p:sp>
        <p:nvSpPr>
          <p:cNvPr id="3" name="Foliennummernplatzhalter 2"/>
          <p:cNvSpPr>
            <a:spLocks noGrp="1"/>
          </p:cNvSpPr>
          <p:nvPr>
            <p:ph type="sldNum" sz="quarter" idx="12"/>
          </p:nvPr>
        </p:nvSpPr>
        <p:spPr/>
        <p:txBody>
          <a:bodyPr/>
          <a:lstStyle/>
          <a:p>
            <a:pPr>
              <a:defRPr/>
            </a:pPr>
            <a:fld id="{18AF2FDB-B714-45F6-A318-DECA2BE6E5FB}" type="slidenum">
              <a:rPr lang="de-DE" smtClean="0"/>
              <a:pPr>
                <a:defRPr/>
              </a:pPr>
              <a:t>24</a:t>
            </a:fld>
            <a:endParaRPr lang="de-DE"/>
          </a:p>
        </p:txBody>
      </p:sp>
      <p:sp>
        <p:nvSpPr>
          <p:cNvPr id="4" name="Datumsplatzhalter 3"/>
          <p:cNvSpPr>
            <a:spLocks noGrp="1"/>
          </p:cNvSpPr>
          <p:nvPr>
            <p:ph type="dt" sz="half" idx="18"/>
          </p:nvPr>
        </p:nvSpPr>
        <p:spPr/>
        <p:txBody>
          <a:bodyPr/>
          <a:lstStyle/>
          <a:p>
            <a:pPr>
              <a:defRPr/>
            </a:pPr>
            <a:r>
              <a:rPr lang="de-DE" smtClean="0"/>
              <a:t>June 2015</a:t>
            </a:r>
            <a:endParaRPr lang="de-DE" dirty="0"/>
          </a:p>
        </p:txBody>
      </p:sp>
    </p:spTree>
    <p:extLst>
      <p:ext uri="{BB962C8B-B14F-4D97-AF65-F5344CB8AC3E}">
        <p14:creationId xmlns:p14="http://schemas.microsoft.com/office/powerpoint/2010/main" val="92957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Autobahnausbau bestimmt den erreichbaren Modalanteil des Bahn-Güterverkehrs</a:t>
            </a:r>
            <a:endParaRPr lang="de-AT" dirty="0"/>
          </a:p>
        </p:txBody>
      </p:sp>
      <p:sp>
        <p:nvSpPr>
          <p:cNvPr id="3" name="Foliennummernplatzhalter 2"/>
          <p:cNvSpPr>
            <a:spLocks noGrp="1"/>
          </p:cNvSpPr>
          <p:nvPr>
            <p:ph type="sldNum" sz="quarter" idx="12"/>
          </p:nvPr>
        </p:nvSpPr>
        <p:spPr/>
        <p:txBody>
          <a:bodyPr/>
          <a:lstStyle/>
          <a:p>
            <a:pPr>
              <a:defRPr/>
            </a:pPr>
            <a:fld id="{18AF2FDB-B714-45F6-A318-DECA2BE6E5FB}" type="slidenum">
              <a:rPr lang="de-DE" smtClean="0"/>
              <a:pPr>
                <a:defRPr/>
              </a:pPr>
              <a:t>25</a:t>
            </a:fld>
            <a:endParaRPr lang="de-DE"/>
          </a:p>
        </p:txBody>
      </p:sp>
      <p:sp>
        <p:nvSpPr>
          <p:cNvPr id="4" name="Datumsplatzhalter 3"/>
          <p:cNvSpPr>
            <a:spLocks noGrp="1"/>
          </p:cNvSpPr>
          <p:nvPr>
            <p:ph type="dt" sz="half" idx="18"/>
          </p:nvPr>
        </p:nvSpPr>
        <p:spPr/>
        <p:txBody>
          <a:bodyPr/>
          <a:lstStyle/>
          <a:p>
            <a:pPr>
              <a:defRPr/>
            </a:pPr>
            <a:r>
              <a:rPr lang="de-DE" smtClean="0"/>
              <a:t>June 2015</a:t>
            </a:r>
            <a:endParaRPr lang="de-DE" dirty="0"/>
          </a:p>
        </p:txBody>
      </p:sp>
      <p:graphicFrame>
        <p:nvGraphicFramePr>
          <p:cNvPr id="5" name="Diagramm 4"/>
          <p:cNvGraphicFramePr/>
          <p:nvPr>
            <p:extLst>
              <p:ext uri="{D42A27DB-BD31-4B8C-83A1-F6EECF244321}">
                <p14:modId xmlns:p14="http://schemas.microsoft.com/office/powerpoint/2010/main" val="4194382144"/>
              </p:ext>
            </p:extLst>
          </p:nvPr>
        </p:nvGraphicFramePr>
        <p:xfrm>
          <a:off x="920552" y="1628800"/>
          <a:ext cx="7992888" cy="37519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p:cNvSpPr txBox="1"/>
          <p:nvPr/>
        </p:nvSpPr>
        <p:spPr>
          <a:xfrm>
            <a:off x="704528" y="5805264"/>
            <a:ext cx="6696744" cy="400110"/>
          </a:xfrm>
          <a:prstGeom prst="rect">
            <a:avLst/>
          </a:prstGeom>
          <a:noFill/>
        </p:spPr>
        <p:txBody>
          <a:bodyPr wrap="square" rtlCol="0">
            <a:spAutoFit/>
          </a:bodyPr>
          <a:lstStyle/>
          <a:p>
            <a:r>
              <a:rPr lang="de-AT" sz="1000" dirty="0"/>
              <a:t>Daten: EU-Kommission / </a:t>
            </a:r>
            <a:r>
              <a:rPr lang="de-AT" sz="1000" dirty="0" err="1"/>
              <a:t>GD</a:t>
            </a:r>
            <a:r>
              <a:rPr lang="de-AT" sz="1000" dirty="0"/>
              <a:t> Mobilität 	   	Anmerkung: *nur </a:t>
            </a:r>
            <a:r>
              <a:rPr lang="de-AT" sz="1000" dirty="0" smtClean="0"/>
              <a:t>Landverkehr</a:t>
            </a:r>
            <a:br>
              <a:rPr lang="de-AT" sz="1000" dirty="0" smtClean="0"/>
            </a:br>
            <a:r>
              <a:rPr lang="de-AT" sz="1000" dirty="0" smtClean="0"/>
              <a:t>und Verkehr 2014, </a:t>
            </a:r>
            <a:r>
              <a:rPr lang="de-AT" sz="1000" dirty="0" err="1"/>
              <a:t>Progtrans</a:t>
            </a:r>
            <a:r>
              <a:rPr lang="de-AT" sz="1000" dirty="0"/>
              <a:t> </a:t>
            </a:r>
            <a:r>
              <a:rPr lang="de-AT" sz="1000" dirty="0" smtClean="0"/>
              <a:t>2011</a:t>
            </a:r>
            <a:endParaRPr lang="de-AT" sz="1000" dirty="0"/>
          </a:p>
        </p:txBody>
      </p:sp>
    </p:spTree>
    <p:extLst>
      <p:ext uri="{BB962C8B-B14F-4D97-AF65-F5344CB8AC3E}">
        <p14:creationId xmlns:p14="http://schemas.microsoft.com/office/powerpoint/2010/main" val="3926313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kt 64" hidden="1"/>
          <p:cNvGraphicFramePr>
            <a:graphicFrameLocks noChangeAspect="1"/>
          </p:cNvGraphicFramePr>
          <p:nvPr>
            <p:custDataLst>
              <p:tags r:id="rId2"/>
            </p:custDataLst>
            <p:extLst>
              <p:ext uri="{D42A27DB-BD31-4B8C-83A1-F6EECF244321}">
                <p14:modId xmlns:p14="http://schemas.microsoft.com/office/powerpoint/2010/main" val="1557826555"/>
              </p:ext>
            </p:extLst>
          </p:nvPr>
        </p:nvGraphicFramePr>
        <p:xfrm>
          <a:off x="1766" y="1646"/>
          <a:ext cx="1754" cy="1619"/>
        </p:xfrm>
        <a:graphic>
          <a:graphicData uri="http://schemas.openxmlformats.org/presentationml/2006/ole">
            <mc:AlternateContent xmlns:mc="http://schemas.openxmlformats.org/markup-compatibility/2006">
              <mc:Choice xmlns:v="urn:schemas-microsoft-com:vml" Requires="v">
                <p:oleObj spid="_x0000_s87182" name="think-cell Folie" r:id="rId116" imgW="270" imgH="270" progId="TCLayout.ActiveDocument.1">
                  <p:embed/>
                </p:oleObj>
              </mc:Choice>
              <mc:Fallback>
                <p:oleObj name="think-cell Folie" r:id="rId116" imgW="270" imgH="270" progId="TCLayout.ActiveDocument.1">
                  <p:embed/>
                  <p:pic>
                    <p:nvPicPr>
                      <p:cNvPr id="0" name=""/>
                      <p:cNvPicPr/>
                      <p:nvPr/>
                    </p:nvPicPr>
                    <p:blipFill>
                      <a:blip r:embed="rId117"/>
                      <a:stretch>
                        <a:fillRect/>
                      </a:stretch>
                    </p:blipFill>
                    <p:spPr>
                      <a:xfrm>
                        <a:off x="1766" y="1646"/>
                        <a:ext cx="1754" cy="1619"/>
                      </a:xfrm>
                      <a:prstGeom prst="rect">
                        <a:avLst/>
                      </a:prstGeom>
                    </p:spPr>
                  </p:pic>
                </p:oleObj>
              </mc:Fallback>
            </mc:AlternateContent>
          </a:graphicData>
        </a:graphic>
      </p:graphicFrame>
      <p:sp>
        <p:nvSpPr>
          <p:cNvPr id="64" name="Rechteck 63" hidden="1"/>
          <p:cNvSpPr/>
          <p:nvPr>
            <p:custDataLst>
              <p:tags r:id="rId3"/>
            </p:custDataLst>
          </p:nvPr>
        </p:nvSpPr>
        <p:spPr bwMode="auto">
          <a:xfrm>
            <a:off x="3" y="0"/>
            <a:ext cx="175483" cy="161974"/>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spcBef>
                <a:spcPct val="0"/>
              </a:spcBef>
              <a:spcAft>
                <a:spcPct val="0"/>
              </a:spcAft>
            </a:pPr>
            <a:endParaRPr lang="en-US" sz="800">
              <a:solidFill>
                <a:srgbClr val="000000"/>
              </a:solidFill>
              <a:sym typeface="+mn-lt"/>
            </a:endParaRPr>
          </a:p>
        </p:txBody>
      </p:sp>
      <p:sp>
        <p:nvSpPr>
          <p:cNvPr id="2" name="Titel 1"/>
          <p:cNvSpPr>
            <a:spLocks noGrp="1"/>
          </p:cNvSpPr>
          <p:nvPr>
            <p:ph type="title"/>
          </p:nvPr>
        </p:nvSpPr>
        <p:spPr>
          <a:xfrm>
            <a:off x="560404" y="504826"/>
            <a:ext cx="6373813" cy="522288"/>
          </a:xfrm>
        </p:spPr>
        <p:txBody>
          <a:bodyPr/>
          <a:lstStyle/>
          <a:p>
            <a:r>
              <a:rPr lang="de-AT" dirty="0" smtClean="0">
                <a:solidFill>
                  <a:schemeClr val="bg1">
                    <a:lumMod val="50000"/>
                  </a:schemeClr>
                </a:solidFill>
              </a:rPr>
              <a:t>Unsere Kunden – Österreich weiterhin führend im </a:t>
            </a:r>
            <a:r>
              <a:rPr lang="de-AT" dirty="0">
                <a:solidFill>
                  <a:schemeClr val="bg1">
                    <a:lumMod val="50000"/>
                  </a:schemeClr>
                </a:solidFill>
              </a:rPr>
              <a:t>Modalshare im PV und </a:t>
            </a:r>
            <a:r>
              <a:rPr lang="de-AT" dirty="0" smtClean="0">
                <a:solidFill>
                  <a:schemeClr val="bg1">
                    <a:lumMod val="50000"/>
                  </a:schemeClr>
                </a:solidFill>
              </a:rPr>
              <a:t>GV</a:t>
            </a:r>
            <a:endParaRPr lang="en-US" dirty="0">
              <a:solidFill>
                <a:schemeClr val="bg1">
                  <a:lumMod val="50000"/>
                </a:schemeClr>
              </a:solidFill>
            </a:endParaRPr>
          </a:p>
        </p:txBody>
      </p:sp>
      <p:sp>
        <p:nvSpPr>
          <p:cNvPr id="8" name="Rechteck 7"/>
          <p:cNvSpPr/>
          <p:nvPr/>
        </p:nvSpPr>
        <p:spPr bwMode="auto">
          <a:xfrm>
            <a:off x="571501" y="1638307"/>
            <a:ext cx="8867777" cy="2300149"/>
          </a:xfrm>
          <a:prstGeom prst="rect">
            <a:avLst/>
          </a:prstGeom>
          <a:solidFill>
            <a:schemeClr val="bg1"/>
          </a:solidFill>
          <a:ln w="19050" cap="flat" cmpd="sng" algn="ctr">
            <a:solidFill>
              <a:schemeClr val="accent4"/>
            </a:solidFill>
            <a:prstDash val="solid"/>
            <a:round/>
            <a:headEnd type="none" w="med" len="med"/>
            <a:tailEnd type="none" w="med" len="med"/>
          </a:ln>
          <a:effectLst/>
        </p:spPr>
        <p:txBody>
          <a:bodyPr vert="horz" wrap="none" lIns="97437" tIns="48716" rIns="97437" bIns="48716" numCol="1" rtlCol="0" anchor="ctr" anchorCtr="0" compatLnSpc="1">
            <a:prstTxWarp prst="textNoShape">
              <a:avLst/>
            </a:prstTxWarp>
          </a:bodyPr>
          <a:lstStyle/>
          <a:p>
            <a:pPr algn="ctr" defTabSz="911109"/>
            <a:endParaRPr lang="de-DE">
              <a:solidFill>
                <a:srgbClr val="000000"/>
              </a:solidFill>
            </a:endParaRPr>
          </a:p>
        </p:txBody>
      </p:sp>
      <p:sp>
        <p:nvSpPr>
          <p:cNvPr id="30" name="Textfeld 29"/>
          <p:cNvSpPr txBox="1"/>
          <p:nvPr/>
        </p:nvSpPr>
        <p:spPr>
          <a:xfrm>
            <a:off x="446890" y="1342354"/>
            <a:ext cx="2662239" cy="307577"/>
          </a:xfrm>
          <a:prstGeom prst="rect">
            <a:avLst/>
          </a:prstGeom>
          <a:noFill/>
          <a:ln w="12700">
            <a:noFill/>
          </a:ln>
        </p:spPr>
        <p:txBody>
          <a:bodyPr wrap="square" lIns="91242" tIns="45621" rIns="91242" bIns="45621" rtlCol="0">
            <a:spAutoFit/>
          </a:bodyPr>
          <a:lstStyle/>
          <a:p>
            <a:pPr defTabSz="911109"/>
            <a:r>
              <a:rPr lang="de-AT" sz="1400" b="1" dirty="0">
                <a:solidFill>
                  <a:srgbClr val="E2002A"/>
                </a:solidFill>
              </a:rPr>
              <a:t>Schienenpersonenverkehr</a:t>
            </a:r>
          </a:p>
        </p:txBody>
      </p:sp>
      <p:cxnSp>
        <p:nvCxnSpPr>
          <p:cNvPr id="15" name="Gerade Verbindung 14"/>
          <p:cNvCxnSpPr/>
          <p:nvPr>
            <p:custDataLst>
              <p:tags r:id="rId4"/>
            </p:custDataLst>
          </p:nvPr>
        </p:nvCxnSpPr>
        <p:spPr bwMode="auto">
          <a:xfrm>
            <a:off x="4133851" y="2152703"/>
            <a:ext cx="0" cy="11810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Gerade Verbindung 18"/>
          <p:cNvCxnSpPr/>
          <p:nvPr>
            <p:custDataLst>
              <p:tags r:id="rId5"/>
            </p:custDataLst>
          </p:nvPr>
        </p:nvCxnSpPr>
        <p:spPr bwMode="auto">
          <a:xfrm>
            <a:off x="4119564" y="2152650"/>
            <a:ext cx="14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Gerade Verbindung 17"/>
          <p:cNvCxnSpPr/>
          <p:nvPr>
            <p:custDataLst>
              <p:tags r:id="rId6"/>
            </p:custDataLst>
          </p:nvPr>
        </p:nvCxnSpPr>
        <p:spPr bwMode="auto">
          <a:xfrm>
            <a:off x="3554413" y="2152650"/>
            <a:ext cx="101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Gerade Verbindung 16"/>
          <p:cNvCxnSpPr/>
          <p:nvPr>
            <p:custDataLst>
              <p:tags r:id="rId7"/>
            </p:custDataLst>
          </p:nvPr>
        </p:nvCxnSpPr>
        <p:spPr bwMode="auto">
          <a:xfrm>
            <a:off x="3201987" y="2152650"/>
            <a:ext cx="101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Gerade Verbindung 15"/>
          <p:cNvCxnSpPr/>
          <p:nvPr>
            <p:custDataLst>
              <p:tags r:id="rId8"/>
            </p:custDataLst>
          </p:nvPr>
        </p:nvCxnSpPr>
        <p:spPr bwMode="auto">
          <a:xfrm>
            <a:off x="2849566" y="2152650"/>
            <a:ext cx="101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Gerade Verbindung 13"/>
          <p:cNvCxnSpPr/>
          <p:nvPr>
            <p:custDataLst>
              <p:tags r:id="rId9"/>
            </p:custDataLst>
          </p:nvPr>
        </p:nvCxnSpPr>
        <p:spPr bwMode="auto">
          <a:xfrm>
            <a:off x="2497138" y="2152650"/>
            <a:ext cx="101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Gerade Verbindung 12"/>
          <p:cNvCxnSpPr/>
          <p:nvPr>
            <p:custDataLst>
              <p:tags r:id="rId10"/>
            </p:custDataLst>
          </p:nvPr>
        </p:nvCxnSpPr>
        <p:spPr bwMode="auto">
          <a:xfrm>
            <a:off x="962031" y="2152650"/>
            <a:ext cx="1284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75" name="Objekt 74"/>
          <p:cNvGraphicFramePr>
            <a:graphicFrameLocks/>
          </p:cNvGraphicFramePr>
          <p:nvPr>
            <p:custDataLst>
              <p:tags r:id="rId11"/>
            </p:custDataLst>
            <p:extLst>
              <p:ext uri="{D42A27DB-BD31-4B8C-83A1-F6EECF244321}">
                <p14:modId xmlns:p14="http://schemas.microsoft.com/office/powerpoint/2010/main" val="80952431"/>
              </p:ext>
            </p:extLst>
          </p:nvPr>
        </p:nvGraphicFramePr>
        <p:xfrm>
          <a:off x="533402" y="1905005"/>
          <a:ext cx="3705286" cy="1657234"/>
        </p:xfrm>
        <a:graphic>
          <a:graphicData uri="http://schemas.openxmlformats.org/presentationml/2006/ole">
            <mc:AlternateContent xmlns:mc="http://schemas.openxmlformats.org/markup-compatibility/2006">
              <mc:Choice xmlns:v="urn:schemas-microsoft-com:vml" Requires="v">
                <p:oleObj spid="_x0000_s87183" name="Diagramm" r:id="rId118" imgW="3705286" imgH="1657234" progId="MSGraph.Chart.8">
                  <p:embed followColorScheme="full"/>
                </p:oleObj>
              </mc:Choice>
              <mc:Fallback>
                <p:oleObj name="Diagramm" r:id="rId118" imgW="3705286" imgH="1657234" progId="MSGraph.Chart.8">
                  <p:embed followColorScheme="full"/>
                  <p:pic>
                    <p:nvPicPr>
                      <p:cNvPr id="0" name=""/>
                      <p:cNvPicPr/>
                      <p:nvPr/>
                    </p:nvPicPr>
                    <p:blipFill>
                      <a:blip r:embed="rId119"/>
                      <a:stretch>
                        <a:fillRect/>
                      </a:stretch>
                    </p:blipFill>
                    <p:spPr>
                      <a:xfrm>
                        <a:off x="533402" y="1905005"/>
                        <a:ext cx="3705286" cy="1657234"/>
                      </a:xfrm>
                      <a:prstGeom prst="rect">
                        <a:avLst/>
                      </a:prstGeom>
                    </p:spPr>
                  </p:pic>
                </p:oleObj>
              </mc:Fallback>
            </mc:AlternateContent>
          </a:graphicData>
        </a:graphic>
      </p:graphicFrame>
      <p:sp>
        <p:nvSpPr>
          <p:cNvPr id="9" name="Rechteck 8"/>
          <p:cNvSpPr/>
          <p:nvPr>
            <p:custDataLst>
              <p:tags r:id="rId12"/>
            </p:custDataLst>
          </p:nvPr>
        </p:nvSpPr>
        <p:spPr bwMode="auto">
          <a:xfrm>
            <a:off x="4029075" y="3425828"/>
            <a:ext cx="209550" cy="1063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0" tIns="0" rIns="0" bIns="0" numCol="1" rtlCol="0" anchor="t" anchorCtr="0" compatLnSpc="1">
            <a:prstTxWarp prst="textNoShape">
              <a:avLst/>
            </a:prstTxWarp>
          </a:bodyPr>
          <a:lstStyle/>
          <a:p>
            <a:pPr algn="ctr" eaLnBrk="0" hangingPunct="0"/>
            <a:fld id="{5BBADDA9-3640-4393-8963-2DE83C7732A0}" type="datetime'''''''''''''''''2''0''''''''1''''''''''''3'''''''''''''''">
              <a:rPr lang="en-US" sz="700">
                <a:solidFill>
                  <a:srgbClr val="000000"/>
                </a:solidFill>
              </a:rPr>
              <a:pPr algn="ctr" eaLnBrk="0" hangingPunct="0"/>
              <a:t>2013</a:t>
            </a:fld>
            <a:endParaRPr lang="de-AT" sz="700">
              <a:solidFill>
                <a:srgbClr val="000000"/>
              </a:solidFill>
              <a:sym typeface="Arial"/>
            </a:endParaRPr>
          </a:p>
        </p:txBody>
      </p:sp>
      <p:sp>
        <p:nvSpPr>
          <p:cNvPr id="76" name="Rechteck 75"/>
          <p:cNvSpPr/>
          <p:nvPr>
            <p:custDataLst>
              <p:tags r:id="rId13"/>
            </p:custDataLst>
          </p:nvPr>
        </p:nvSpPr>
        <p:spPr bwMode="auto">
          <a:xfrm>
            <a:off x="3676650" y="3425828"/>
            <a:ext cx="209550"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1393"/>
            <a:fld id="{95463CA2-6CA2-490E-BDD4-43EAEBA784CF}" type="datetime'''''''''''20''''''''''1''''''''2'''''''''''''''''''''">
              <a:rPr lang="en-US" sz="700">
                <a:solidFill>
                  <a:srgbClr val="000000"/>
                </a:solidFill>
              </a:rPr>
              <a:pPr algn="ctr" defTabSz="911393"/>
              <a:t>2012</a:t>
            </a:fld>
            <a:endParaRPr lang="de-AT" sz="700" dirty="0">
              <a:solidFill>
                <a:srgbClr val="000000"/>
              </a:solidFill>
              <a:sym typeface="Arial"/>
            </a:endParaRPr>
          </a:p>
        </p:txBody>
      </p:sp>
      <p:sp>
        <p:nvSpPr>
          <p:cNvPr id="77" name="Rechteck 76"/>
          <p:cNvSpPr/>
          <p:nvPr>
            <p:custDataLst>
              <p:tags r:id="rId14"/>
            </p:custDataLst>
          </p:nvPr>
        </p:nvSpPr>
        <p:spPr bwMode="auto">
          <a:xfrm>
            <a:off x="3324225" y="3425828"/>
            <a:ext cx="209550"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1393"/>
            <a:fld id="{0C6BDD57-2C75-4EB6-90A4-75708B29E9D5}" type="datetime'''''''''''''''''2''0''''''''''1''''''''''1'">
              <a:rPr lang="en-US" sz="700">
                <a:solidFill>
                  <a:srgbClr val="000000"/>
                </a:solidFill>
              </a:rPr>
              <a:pPr algn="ctr" defTabSz="911393"/>
              <a:t>2011</a:t>
            </a:fld>
            <a:endParaRPr lang="de-AT" sz="700">
              <a:solidFill>
                <a:srgbClr val="000000"/>
              </a:solidFill>
              <a:sym typeface="+mn-lt"/>
            </a:endParaRPr>
          </a:p>
        </p:txBody>
      </p:sp>
      <p:sp>
        <p:nvSpPr>
          <p:cNvPr id="78" name="Rechteck 77"/>
          <p:cNvSpPr/>
          <p:nvPr>
            <p:custDataLst>
              <p:tags r:id="rId15"/>
            </p:custDataLst>
          </p:nvPr>
        </p:nvSpPr>
        <p:spPr bwMode="auto">
          <a:xfrm>
            <a:off x="2971800" y="3425828"/>
            <a:ext cx="209550"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1393"/>
            <a:fld id="{35A12CC9-2677-4E8A-8901-6ECE0CD48DED}" type="datetime'''''''''''''''''2''''0''''''''1''''0'''''''''''''''''''''''">
              <a:rPr lang="en-US" sz="700">
                <a:solidFill>
                  <a:srgbClr val="000000"/>
                </a:solidFill>
              </a:rPr>
              <a:pPr algn="ctr" defTabSz="911393"/>
              <a:t>2010</a:t>
            </a:fld>
            <a:endParaRPr lang="de-AT" sz="700">
              <a:solidFill>
                <a:srgbClr val="000000"/>
              </a:solidFill>
              <a:sym typeface="+mn-lt"/>
            </a:endParaRPr>
          </a:p>
        </p:txBody>
      </p:sp>
      <p:sp>
        <p:nvSpPr>
          <p:cNvPr id="79" name="Rechteck 78"/>
          <p:cNvSpPr/>
          <p:nvPr>
            <p:custDataLst>
              <p:tags r:id="rId16"/>
            </p:custDataLst>
          </p:nvPr>
        </p:nvSpPr>
        <p:spPr bwMode="auto">
          <a:xfrm>
            <a:off x="2619375" y="3425828"/>
            <a:ext cx="209550"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1393"/>
            <a:fld id="{C33C867C-4DDE-4302-9663-AEFA468364E4}" type="datetime'2''''''''''''''''''''''''''''''''''0''0''''''''''9'">
              <a:rPr lang="en-US" sz="700">
                <a:solidFill>
                  <a:srgbClr val="000000"/>
                </a:solidFill>
              </a:rPr>
              <a:pPr algn="ctr" defTabSz="911393"/>
              <a:t>2009</a:t>
            </a:fld>
            <a:endParaRPr lang="de-AT" sz="700" dirty="0">
              <a:solidFill>
                <a:srgbClr val="000000"/>
              </a:solidFill>
              <a:sym typeface="+mn-lt"/>
            </a:endParaRPr>
          </a:p>
        </p:txBody>
      </p:sp>
      <p:sp>
        <p:nvSpPr>
          <p:cNvPr id="80" name="Rechteck 79"/>
          <p:cNvSpPr/>
          <p:nvPr>
            <p:custDataLst>
              <p:tags r:id="rId17"/>
            </p:custDataLst>
          </p:nvPr>
        </p:nvSpPr>
        <p:spPr bwMode="auto">
          <a:xfrm>
            <a:off x="2266950" y="3425828"/>
            <a:ext cx="209550"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1393"/>
            <a:fld id="{E266032D-DBAA-4B7E-B72C-8999012378B9}" type="datetime'''''''''2''''''''''''''''''''0''''''''''0''''''''8'''''''''">
              <a:rPr lang="en-US" sz="700">
                <a:solidFill>
                  <a:srgbClr val="000000"/>
                </a:solidFill>
              </a:rPr>
              <a:pPr algn="ctr" defTabSz="911393"/>
              <a:t>2008</a:t>
            </a:fld>
            <a:endParaRPr lang="de-AT" sz="700">
              <a:solidFill>
                <a:srgbClr val="000000"/>
              </a:solidFill>
              <a:sym typeface="+mn-lt"/>
            </a:endParaRPr>
          </a:p>
        </p:txBody>
      </p:sp>
      <p:sp>
        <p:nvSpPr>
          <p:cNvPr id="81" name="Rechteck 80"/>
          <p:cNvSpPr/>
          <p:nvPr>
            <p:custDataLst>
              <p:tags r:id="rId18"/>
            </p:custDataLst>
          </p:nvPr>
        </p:nvSpPr>
        <p:spPr bwMode="auto">
          <a:xfrm>
            <a:off x="1914525" y="3425828"/>
            <a:ext cx="209550"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1393"/>
            <a:fld id="{A010E2C8-71ED-4DDC-B5FD-99858EF6A6E0}" type="datetime'''2''''''''''''0''''''''''''''''''07'''''''''''''''">
              <a:rPr lang="en-US" sz="700">
                <a:solidFill>
                  <a:srgbClr val="000000"/>
                </a:solidFill>
              </a:rPr>
              <a:pPr algn="ctr" defTabSz="911393"/>
              <a:t>2007</a:t>
            </a:fld>
            <a:endParaRPr lang="de-AT" sz="700">
              <a:solidFill>
                <a:srgbClr val="000000"/>
              </a:solidFill>
              <a:sym typeface="+mn-lt"/>
            </a:endParaRPr>
          </a:p>
        </p:txBody>
      </p:sp>
      <p:sp>
        <p:nvSpPr>
          <p:cNvPr id="82" name="Rechteck 81"/>
          <p:cNvSpPr/>
          <p:nvPr>
            <p:custDataLst>
              <p:tags r:id="rId19"/>
            </p:custDataLst>
          </p:nvPr>
        </p:nvSpPr>
        <p:spPr bwMode="auto">
          <a:xfrm>
            <a:off x="1562100" y="3425828"/>
            <a:ext cx="209550"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1393"/>
            <a:fld id="{5DA25747-5606-412B-BA41-62F8AB6B4AD9}" type="datetime'''''''''2''''''''''''''0''''0''''''''''''''''''6'''''''''''">
              <a:rPr lang="en-US" sz="700">
                <a:solidFill>
                  <a:srgbClr val="000000"/>
                </a:solidFill>
              </a:rPr>
              <a:pPr algn="ctr" defTabSz="911393"/>
              <a:t>2006</a:t>
            </a:fld>
            <a:endParaRPr lang="de-AT" sz="700">
              <a:solidFill>
                <a:srgbClr val="000000"/>
              </a:solidFill>
              <a:sym typeface="+mn-lt"/>
            </a:endParaRPr>
          </a:p>
        </p:txBody>
      </p:sp>
      <p:sp>
        <p:nvSpPr>
          <p:cNvPr id="83" name="Rechteck 82"/>
          <p:cNvSpPr/>
          <p:nvPr>
            <p:custDataLst>
              <p:tags r:id="rId20"/>
            </p:custDataLst>
          </p:nvPr>
        </p:nvSpPr>
        <p:spPr bwMode="auto">
          <a:xfrm>
            <a:off x="1209675" y="3425828"/>
            <a:ext cx="209550"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1393"/>
            <a:fld id="{B0597D49-3271-481E-BD1F-D3AA99944673}" type="datetime'''''''''2''''''''''''0''''''0''''''''''5'''''''''''''''''">
              <a:rPr lang="en-US" sz="700">
                <a:solidFill>
                  <a:srgbClr val="000000"/>
                </a:solidFill>
              </a:rPr>
              <a:pPr algn="ctr" defTabSz="911393"/>
              <a:t>2005</a:t>
            </a:fld>
            <a:endParaRPr lang="de-AT" sz="700" dirty="0">
              <a:solidFill>
                <a:srgbClr val="000000"/>
              </a:solidFill>
              <a:sym typeface="+mn-lt"/>
            </a:endParaRPr>
          </a:p>
        </p:txBody>
      </p:sp>
      <p:sp>
        <p:nvSpPr>
          <p:cNvPr id="84" name="Rechteck 83"/>
          <p:cNvSpPr/>
          <p:nvPr>
            <p:custDataLst>
              <p:tags r:id="rId21"/>
            </p:custDataLst>
          </p:nvPr>
        </p:nvSpPr>
        <p:spPr bwMode="auto">
          <a:xfrm>
            <a:off x="857250" y="3425828"/>
            <a:ext cx="209550"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1393"/>
            <a:fld id="{28F50F45-B06D-4E4F-923B-EF7A8BFFA9EE}" type="datetime'''''2''''''0''04'''''''''''''''''''">
              <a:rPr lang="en-US" sz="700">
                <a:solidFill>
                  <a:srgbClr val="000000"/>
                </a:solidFill>
              </a:rPr>
              <a:pPr algn="ctr" defTabSz="911393"/>
              <a:t>2004</a:t>
            </a:fld>
            <a:endParaRPr lang="de-AT" sz="700" dirty="0">
              <a:solidFill>
                <a:srgbClr val="000000"/>
              </a:solidFill>
              <a:sym typeface="+mn-lt"/>
            </a:endParaRPr>
          </a:p>
        </p:txBody>
      </p:sp>
      <p:cxnSp>
        <p:nvCxnSpPr>
          <p:cNvPr id="85" name="Gerade Verbindung 84"/>
          <p:cNvCxnSpPr/>
          <p:nvPr>
            <p:custDataLst>
              <p:tags r:id="rId22"/>
            </p:custDataLst>
          </p:nvPr>
        </p:nvCxnSpPr>
        <p:spPr bwMode="gray">
          <a:xfrm>
            <a:off x="666753" y="3757613"/>
            <a:ext cx="285750" cy="0"/>
          </a:xfrm>
          <a:prstGeom prst="line">
            <a:avLst/>
          </a:prstGeom>
          <a:solidFill>
            <a:schemeClr val="accent1"/>
          </a:solidFill>
          <a:ln w="19050" cap="flat" cmpd="sng" algn="ctr">
            <a:solidFill>
              <a:schemeClr val="folHlink"/>
            </a:solidFill>
            <a:prstDash val="dash"/>
            <a:round/>
            <a:headEnd type="none" w="med" len="med"/>
            <a:tailEnd type="none" w="med" len="med"/>
          </a:ln>
          <a:effectLst/>
        </p:spPr>
      </p:cxnSp>
      <p:cxnSp>
        <p:nvCxnSpPr>
          <p:cNvPr id="86" name="Gerade Verbindung 85"/>
          <p:cNvCxnSpPr/>
          <p:nvPr>
            <p:custDataLst>
              <p:tags r:id="rId23"/>
            </p:custDataLst>
          </p:nvPr>
        </p:nvCxnSpPr>
        <p:spPr bwMode="gray">
          <a:xfrm>
            <a:off x="666753" y="3600450"/>
            <a:ext cx="285750" cy="0"/>
          </a:xfrm>
          <a:prstGeom prst="line">
            <a:avLst/>
          </a:prstGeom>
          <a:solidFill>
            <a:schemeClr val="accent1"/>
          </a:solidFill>
          <a:ln w="19050" cap="flat" cmpd="sng" algn="ctr">
            <a:solidFill>
              <a:srgbClr val="C30C3E"/>
            </a:solidFill>
            <a:prstDash val="dash"/>
            <a:round/>
            <a:headEnd type="none" w="med" len="med"/>
            <a:tailEnd type="none" w="med" len="med"/>
          </a:ln>
          <a:effectLst/>
        </p:spPr>
      </p:cxnSp>
      <p:sp>
        <p:nvSpPr>
          <p:cNvPr id="87" name="Raute 86"/>
          <p:cNvSpPr/>
          <p:nvPr>
            <p:custDataLst>
              <p:tags r:id="rId24"/>
            </p:custDataLst>
          </p:nvPr>
        </p:nvSpPr>
        <p:spPr bwMode="auto">
          <a:xfrm>
            <a:off x="785813" y="3733800"/>
            <a:ext cx="47626" cy="47625"/>
          </a:xfrm>
          <a:prstGeom prst="diamond">
            <a:avLst/>
          </a:prstGeom>
          <a:solidFill>
            <a:schemeClr val="folHlink"/>
          </a:solidFill>
          <a:ln w="9525">
            <a:solidFill>
              <a:schemeClr val="folHlink"/>
            </a:solidFill>
          </a:ln>
        </p:spPr>
        <p:style>
          <a:lnRef idx="2">
            <a:schemeClr val="accent1">
              <a:shade val="50000"/>
            </a:schemeClr>
          </a:lnRef>
          <a:fillRef idx="1">
            <a:schemeClr val="accent1"/>
          </a:fillRef>
          <a:effectRef idx="0">
            <a:schemeClr val="accent1"/>
          </a:effectRef>
          <a:fontRef idx="minor">
            <a:schemeClr val="lt1"/>
          </a:fontRef>
        </p:style>
        <p:txBody>
          <a:bodyPr lIns="91269" tIns="45635" rIns="91269" bIns="45635" rtlCol="0" anchor="ctr">
            <a:noAutofit/>
          </a:bodyPr>
          <a:lstStyle/>
          <a:p>
            <a:pPr algn="ctr" defTabSz="911393"/>
            <a:endParaRPr lang="de-AT">
              <a:solidFill>
                <a:srgbClr val="FFFFFF"/>
              </a:solidFill>
            </a:endParaRPr>
          </a:p>
        </p:txBody>
      </p:sp>
      <p:sp>
        <p:nvSpPr>
          <p:cNvPr id="88" name="Raute 87"/>
          <p:cNvSpPr/>
          <p:nvPr>
            <p:custDataLst>
              <p:tags r:id="rId25"/>
            </p:custDataLst>
          </p:nvPr>
        </p:nvSpPr>
        <p:spPr bwMode="auto">
          <a:xfrm>
            <a:off x="785813" y="3576638"/>
            <a:ext cx="47626" cy="47625"/>
          </a:xfrm>
          <a:prstGeom prst="diamond">
            <a:avLst/>
          </a:prstGeom>
          <a:solidFill>
            <a:srgbClr val="C30C3E"/>
          </a:solidFill>
          <a:ln w="9525">
            <a:solidFill>
              <a:srgbClr val="C30C3E"/>
            </a:solidFill>
          </a:ln>
        </p:spPr>
        <p:style>
          <a:lnRef idx="2">
            <a:schemeClr val="accent1">
              <a:shade val="50000"/>
            </a:schemeClr>
          </a:lnRef>
          <a:fillRef idx="1">
            <a:schemeClr val="accent1"/>
          </a:fillRef>
          <a:effectRef idx="0">
            <a:schemeClr val="accent1"/>
          </a:effectRef>
          <a:fontRef idx="minor">
            <a:schemeClr val="lt1"/>
          </a:fontRef>
        </p:style>
        <p:txBody>
          <a:bodyPr lIns="91269" tIns="45635" rIns="91269" bIns="45635" rtlCol="0" anchor="ctr">
            <a:noAutofit/>
          </a:bodyPr>
          <a:lstStyle/>
          <a:p>
            <a:pPr algn="ctr" defTabSz="911393"/>
            <a:endParaRPr lang="de-AT">
              <a:solidFill>
                <a:srgbClr val="FFFFFF"/>
              </a:solidFill>
            </a:endParaRPr>
          </a:p>
        </p:txBody>
      </p:sp>
      <p:sp>
        <p:nvSpPr>
          <p:cNvPr id="89" name="Rechteck 88"/>
          <p:cNvSpPr/>
          <p:nvPr>
            <p:custDataLst>
              <p:tags r:id="rId26"/>
            </p:custDataLst>
          </p:nvPr>
        </p:nvSpPr>
        <p:spPr bwMode="auto">
          <a:xfrm>
            <a:off x="1003307" y="3708400"/>
            <a:ext cx="636588"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defTabSz="911393"/>
            <a:fld id="{213C7005-991D-4727-A2E5-C28A58CD8934}" type="datetime'''''''''Mo''d''''''als''''''''h''''ar''''e''  ''''''''''EU'">
              <a:rPr lang="en-US" sz="700">
                <a:solidFill>
                  <a:srgbClr val="000000"/>
                </a:solidFill>
              </a:rPr>
              <a:pPr defTabSz="911393"/>
              <a:t>Modalshare  EU</a:t>
            </a:fld>
            <a:endParaRPr lang="de-AT" sz="700" dirty="0">
              <a:solidFill>
                <a:srgbClr val="000000"/>
              </a:solidFill>
              <a:sym typeface="Arial"/>
            </a:endParaRPr>
          </a:p>
        </p:txBody>
      </p:sp>
      <p:sp>
        <p:nvSpPr>
          <p:cNvPr id="90" name="Rechteck 89"/>
          <p:cNvSpPr/>
          <p:nvPr>
            <p:custDataLst>
              <p:tags r:id="rId27"/>
            </p:custDataLst>
          </p:nvPr>
        </p:nvSpPr>
        <p:spPr bwMode="auto">
          <a:xfrm>
            <a:off x="1003309" y="3551242"/>
            <a:ext cx="925513"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defTabSz="911393"/>
            <a:fld id="{013E9B42-77AA-4578-896E-74AA857CDC7D}" type="datetime'''''M''o''''''''''dal''shar''''''e''  Österre''i''ch'''''''''">
              <a:rPr lang="en-US" sz="700">
                <a:solidFill>
                  <a:srgbClr val="000000"/>
                </a:solidFill>
              </a:rPr>
              <a:pPr defTabSz="911393"/>
              <a:t>Modalshare  Österreich</a:t>
            </a:fld>
            <a:endParaRPr lang="de-AT" sz="700" dirty="0">
              <a:solidFill>
                <a:srgbClr val="000000"/>
              </a:solidFill>
              <a:sym typeface="+mn-lt"/>
            </a:endParaRPr>
          </a:p>
        </p:txBody>
      </p:sp>
      <p:sp>
        <p:nvSpPr>
          <p:cNvPr id="58" name="Rechteck 57"/>
          <p:cNvSpPr/>
          <p:nvPr/>
        </p:nvSpPr>
        <p:spPr bwMode="auto">
          <a:xfrm>
            <a:off x="571505" y="4262808"/>
            <a:ext cx="8867776" cy="1990258"/>
          </a:xfrm>
          <a:prstGeom prst="rect">
            <a:avLst/>
          </a:prstGeom>
          <a:solidFill>
            <a:schemeClr val="bg1"/>
          </a:solidFill>
          <a:ln w="19050" cap="flat" cmpd="sng" algn="ctr">
            <a:solidFill>
              <a:schemeClr val="accent4"/>
            </a:solidFill>
            <a:prstDash val="solid"/>
            <a:round/>
            <a:headEnd type="none" w="med" len="med"/>
            <a:tailEnd type="none" w="med" len="med"/>
          </a:ln>
          <a:effectLst/>
        </p:spPr>
        <p:txBody>
          <a:bodyPr vert="horz" wrap="none" lIns="97437" tIns="48716" rIns="97437" bIns="48716" numCol="1" rtlCol="0" anchor="ctr" anchorCtr="0" compatLnSpc="1">
            <a:prstTxWarp prst="textNoShape">
              <a:avLst/>
            </a:prstTxWarp>
          </a:bodyPr>
          <a:lstStyle/>
          <a:p>
            <a:pPr algn="ctr" defTabSz="911109"/>
            <a:endParaRPr lang="de-DE">
              <a:solidFill>
                <a:srgbClr val="000000"/>
              </a:solidFill>
            </a:endParaRPr>
          </a:p>
        </p:txBody>
      </p:sp>
      <p:sp>
        <p:nvSpPr>
          <p:cNvPr id="32" name="Rectangle 24"/>
          <p:cNvSpPr>
            <a:spLocks noChangeArrowheads="1"/>
          </p:cNvSpPr>
          <p:nvPr/>
        </p:nvSpPr>
        <p:spPr bwMode="auto">
          <a:xfrm>
            <a:off x="7948614" y="1779965"/>
            <a:ext cx="1548000" cy="1995117"/>
          </a:xfrm>
          <a:prstGeom prst="rect">
            <a:avLst/>
          </a:prstGeom>
          <a:noFill/>
          <a:ln w="9525">
            <a:noFill/>
          </a:ln>
          <a:extLst/>
        </p:spPr>
        <p:txBody>
          <a:bodyPr lIns="107827" tIns="0" rIns="107827" bIns="0" anchor="ctr"/>
          <a:lstStyle/>
          <a:p>
            <a:pPr marL="179100" indent="-179100">
              <a:spcBef>
                <a:spcPts val="500"/>
              </a:spcBef>
              <a:buClr>
                <a:srgbClr val="C00000"/>
              </a:buClr>
              <a:buFont typeface="Wingdings" panose="05000000000000000000" pitchFamily="2" charset="2"/>
              <a:buChar char="§"/>
            </a:pPr>
            <a:r>
              <a:rPr lang="de-AT" altLang="de-DE" sz="1100" b="1" kern="0" dirty="0">
                <a:solidFill>
                  <a:srgbClr val="000000"/>
                </a:solidFill>
                <a:ea typeface="ヒラギノ角ゴ Pro W3"/>
                <a:cs typeface="ヒラギノ角ゴ Pro W3"/>
              </a:rPr>
              <a:t>Österreich </a:t>
            </a:r>
            <a:r>
              <a:rPr lang="de-AT" altLang="de-DE" sz="1100" kern="0" dirty="0">
                <a:solidFill>
                  <a:srgbClr val="000000"/>
                </a:solidFill>
                <a:ea typeface="ヒラギノ角ゴ Pro W3"/>
                <a:cs typeface="ヒラギノ角ゴ Pro W3"/>
              </a:rPr>
              <a:t>mit</a:t>
            </a:r>
            <a:r>
              <a:rPr lang="de-AT" altLang="de-DE" sz="1100" b="1" kern="0" dirty="0">
                <a:solidFill>
                  <a:srgbClr val="000000"/>
                </a:solidFill>
                <a:ea typeface="ヒラギノ角ゴ Pro W3"/>
                <a:cs typeface="ヒラギノ角ゴ Pro W3"/>
              </a:rPr>
              <a:t> höchstem Modalsplit </a:t>
            </a:r>
            <a:r>
              <a:rPr lang="de-AT" altLang="de-DE" sz="1100" kern="0" dirty="0">
                <a:solidFill>
                  <a:srgbClr val="000000"/>
                </a:solidFill>
                <a:ea typeface="ヒラギノ角ゴ Pro W3"/>
                <a:cs typeface="ヒラギノ角ゴ Pro W3"/>
              </a:rPr>
              <a:t>in der </a:t>
            </a:r>
            <a:r>
              <a:rPr lang="de-AT" altLang="de-DE" sz="1100" b="1" kern="0" dirty="0">
                <a:solidFill>
                  <a:srgbClr val="000000"/>
                </a:solidFill>
                <a:ea typeface="ヒラギノ角ゴ Pro W3"/>
                <a:cs typeface="ヒラギノ角ゴ Pro W3"/>
              </a:rPr>
              <a:t>EU, </a:t>
            </a:r>
            <a:r>
              <a:rPr lang="de-AT" altLang="de-DE" sz="1100" kern="0" dirty="0">
                <a:solidFill>
                  <a:srgbClr val="000000"/>
                </a:solidFill>
                <a:ea typeface="ヒラギノ角ゴ Pro W3"/>
                <a:cs typeface="ヒラギノ角ゴ Pro W3"/>
              </a:rPr>
              <a:t>nur</a:t>
            </a:r>
            <a:r>
              <a:rPr lang="de-AT" altLang="de-DE" sz="1100" b="1" kern="0" dirty="0">
                <a:solidFill>
                  <a:srgbClr val="000000"/>
                </a:solidFill>
                <a:ea typeface="ヒラギノ角ゴ Pro W3"/>
                <a:cs typeface="ヒラギノ角ゴ Pro W3"/>
              </a:rPr>
              <a:t> Schweiz </a:t>
            </a:r>
            <a:r>
              <a:rPr lang="de-AT" altLang="de-DE" sz="1100" kern="0" dirty="0">
                <a:solidFill>
                  <a:srgbClr val="000000"/>
                </a:solidFill>
                <a:ea typeface="ヒラギノ角ゴ Pro W3"/>
                <a:cs typeface="ヒラギノ角ゴ Pro W3"/>
              </a:rPr>
              <a:t>mit ca. 18% deutlich </a:t>
            </a:r>
            <a:r>
              <a:rPr lang="de-AT" altLang="de-DE" sz="1100" b="1" kern="0" dirty="0">
                <a:solidFill>
                  <a:srgbClr val="000000"/>
                </a:solidFill>
                <a:ea typeface="ヒラギノ角ゴ Pro W3"/>
                <a:cs typeface="ヒラギノ角ゴ Pro W3"/>
              </a:rPr>
              <a:t>besser</a:t>
            </a:r>
          </a:p>
          <a:p>
            <a:pPr marL="179100" indent="-179100">
              <a:spcBef>
                <a:spcPts val="500"/>
              </a:spcBef>
              <a:buClr>
                <a:srgbClr val="C00000"/>
              </a:buClr>
              <a:buFont typeface="Wingdings" panose="05000000000000000000" pitchFamily="2" charset="2"/>
              <a:buChar char="§"/>
            </a:pPr>
            <a:r>
              <a:rPr lang="de-AT" altLang="de-DE" sz="1100" b="1" kern="0" dirty="0">
                <a:solidFill>
                  <a:srgbClr val="000000"/>
                </a:solidFill>
                <a:ea typeface="ヒラギノ角ゴ Pro W3"/>
                <a:cs typeface="ヒラギノ角ゴ Pro W3"/>
              </a:rPr>
              <a:t>Südosteuro-</a:t>
            </a:r>
            <a:r>
              <a:rPr lang="de-AT" altLang="de-DE" sz="1100" b="1" kern="0" dirty="0" err="1">
                <a:solidFill>
                  <a:srgbClr val="000000"/>
                </a:solidFill>
                <a:ea typeface="ヒラギノ角ゴ Pro W3"/>
                <a:cs typeface="ヒラギノ角ゴ Pro W3"/>
              </a:rPr>
              <a:t>päische</a:t>
            </a:r>
            <a:r>
              <a:rPr lang="de-AT" altLang="de-DE" sz="1100" b="1" kern="0" dirty="0">
                <a:solidFill>
                  <a:srgbClr val="000000"/>
                </a:solidFill>
                <a:ea typeface="ヒラギノ角ゴ Pro W3"/>
                <a:cs typeface="ヒラギノ角ゴ Pro W3"/>
              </a:rPr>
              <a:t> Länder abgeschlagen</a:t>
            </a:r>
            <a:endParaRPr lang="de-AT" altLang="de-DE" sz="1100" kern="0" dirty="0">
              <a:solidFill>
                <a:srgbClr val="000000"/>
              </a:solidFill>
              <a:ea typeface="ヒラギノ角ゴ Pro W3"/>
              <a:cs typeface="ヒラギノ角ゴ Pro W3"/>
            </a:endParaRPr>
          </a:p>
        </p:txBody>
      </p:sp>
      <p:sp>
        <p:nvSpPr>
          <p:cNvPr id="35" name="Textfeld 34"/>
          <p:cNvSpPr txBox="1"/>
          <p:nvPr/>
        </p:nvSpPr>
        <p:spPr>
          <a:xfrm>
            <a:off x="482553" y="6406725"/>
            <a:ext cx="6005565" cy="230673"/>
          </a:xfrm>
          <a:prstGeom prst="rect">
            <a:avLst/>
          </a:prstGeom>
          <a:noFill/>
        </p:spPr>
        <p:txBody>
          <a:bodyPr wrap="square" lIns="91288" tIns="45641" rIns="91288" bIns="45641" rtlCol="0">
            <a:spAutoFit/>
          </a:bodyPr>
          <a:lstStyle/>
          <a:p>
            <a:r>
              <a:rPr lang="de-AT" sz="900" dirty="0">
                <a:solidFill>
                  <a:srgbClr val="000000"/>
                </a:solidFill>
              </a:rPr>
              <a:t>Quelle: </a:t>
            </a:r>
            <a:r>
              <a:rPr lang="de-AT" sz="900" dirty="0" err="1">
                <a:solidFill>
                  <a:srgbClr val="000000"/>
                </a:solidFill>
              </a:rPr>
              <a:t>Eurostat</a:t>
            </a:r>
            <a:r>
              <a:rPr lang="de-AT" sz="900" dirty="0">
                <a:solidFill>
                  <a:srgbClr val="000000"/>
                </a:solidFill>
              </a:rPr>
              <a:t>  </a:t>
            </a:r>
            <a:r>
              <a:rPr lang="de-AT" sz="900" dirty="0" smtClean="0">
                <a:solidFill>
                  <a:srgbClr val="000000"/>
                </a:solidFill>
              </a:rPr>
              <a:t>2015,  </a:t>
            </a:r>
            <a:r>
              <a:rPr lang="de-AT" sz="900" dirty="0" err="1" smtClean="0">
                <a:solidFill>
                  <a:srgbClr val="000000"/>
                </a:solidFill>
              </a:rPr>
              <a:t>IHS</a:t>
            </a:r>
            <a:r>
              <a:rPr lang="de-AT" sz="900" dirty="0" smtClean="0">
                <a:solidFill>
                  <a:srgbClr val="000000"/>
                </a:solidFill>
              </a:rPr>
              <a:t> 2015</a:t>
            </a:r>
            <a:r>
              <a:rPr lang="de-AT" sz="900" dirty="0">
                <a:solidFill>
                  <a:srgbClr val="000000"/>
                </a:solidFill>
              </a:rPr>
              <a:t>		1) EU27 2013 adaptiert gemäß </a:t>
            </a:r>
            <a:r>
              <a:rPr lang="de-AT" sz="900" dirty="0" err="1">
                <a:solidFill>
                  <a:srgbClr val="000000"/>
                </a:solidFill>
              </a:rPr>
              <a:t>Eurostat</a:t>
            </a:r>
            <a:r>
              <a:rPr lang="de-AT" sz="900" dirty="0">
                <a:solidFill>
                  <a:srgbClr val="000000"/>
                </a:solidFill>
              </a:rPr>
              <a:t>-Schätzung</a:t>
            </a:r>
          </a:p>
        </p:txBody>
      </p:sp>
      <p:sp>
        <p:nvSpPr>
          <p:cNvPr id="36" name="Textfeld 35"/>
          <p:cNvSpPr txBox="1"/>
          <p:nvPr/>
        </p:nvSpPr>
        <p:spPr>
          <a:xfrm>
            <a:off x="447696" y="3957510"/>
            <a:ext cx="2662239" cy="307577"/>
          </a:xfrm>
          <a:prstGeom prst="rect">
            <a:avLst/>
          </a:prstGeom>
          <a:noFill/>
          <a:ln w="12700">
            <a:noFill/>
          </a:ln>
        </p:spPr>
        <p:txBody>
          <a:bodyPr wrap="square" lIns="91242" tIns="45621" rIns="91242" bIns="45621" rtlCol="0">
            <a:spAutoFit/>
          </a:bodyPr>
          <a:lstStyle/>
          <a:p>
            <a:pPr defTabSz="911109"/>
            <a:r>
              <a:rPr lang="de-AT" sz="1400" b="1" dirty="0">
                <a:solidFill>
                  <a:srgbClr val="E2002A"/>
                </a:solidFill>
              </a:rPr>
              <a:t>Schienengüterverkehr</a:t>
            </a:r>
          </a:p>
        </p:txBody>
      </p:sp>
      <p:sp>
        <p:nvSpPr>
          <p:cNvPr id="38" name="Rectangle 24"/>
          <p:cNvSpPr>
            <a:spLocks noChangeArrowheads="1"/>
          </p:cNvSpPr>
          <p:nvPr/>
        </p:nvSpPr>
        <p:spPr bwMode="auto">
          <a:xfrm>
            <a:off x="7948614" y="4606926"/>
            <a:ext cx="1548000" cy="1392966"/>
          </a:xfrm>
          <a:prstGeom prst="rect">
            <a:avLst/>
          </a:prstGeom>
          <a:noFill/>
          <a:ln w="9525">
            <a:noFill/>
          </a:ln>
          <a:extLst/>
        </p:spPr>
        <p:txBody>
          <a:bodyPr lIns="107827" tIns="0" rIns="107827" bIns="0" anchor="ctr"/>
          <a:lstStyle/>
          <a:p>
            <a:pPr marL="179100" indent="-179100">
              <a:spcBef>
                <a:spcPts val="500"/>
              </a:spcBef>
              <a:buClr>
                <a:srgbClr val="C00000"/>
              </a:buClr>
              <a:buFont typeface="Wingdings" panose="05000000000000000000" pitchFamily="2" charset="2"/>
              <a:buChar char="§"/>
            </a:pPr>
            <a:r>
              <a:rPr lang="de-AT" altLang="de-DE" sz="1100" b="1" kern="0" dirty="0">
                <a:solidFill>
                  <a:srgbClr val="000000"/>
                </a:solidFill>
                <a:ea typeface="ヒラギノ角ゴ Pro W3"/>
                <a:cs typeface="ヒラギノ角ゴ Pro W3"/>
              </a:rPr>
              <a:t>Österreich </a:t>
            </a:r>
            <a:r>
              <a:rPr lang="de-AT" altLang="de-DE" sz="1100" kern="0" dirty="0">
                <a:solidFill>
                  <a:srgbClr val="000000"/>
                </a:solidFill>
                <a:ea typeface="ヒラギノ角ゴ Pro W3"/>
                <a:cs typeface="ヒラギノ角ゴ Pro W3"/>
              </a:rPr>
              <a:t>im oberen Drittel</a:t>
            </a:r>
            <a:endParaRPr lang="de-AT" altLang="de-DE" sz="1100" b="1" kern="0" dirty="0">
              <a:solidFill>
                <a:srgbClr val="000000"/>
              </a:solidFill>
              <a:ea typeface="ヒラギノ角ゴ Pro W3"/>
              <a:cs typeface="ヒラギノ角ゴ Pro W3"/>
            </a:endParaRPr>
          </a:p>
          <a:p>
            <a:pPr marL="179100" indent="-179100">
              <a:spcBef>
                <a:spcPts val="500"/>
              </a:spcBef>
              <a:buClr>
                <a:srgbClr val="C00000"/>
              </a:buClr>
              <a:buFont typeface="Wingdings" panose="05000000000000000000" pitchFamily="2" charset="2"/>
              <a:buChar char="§"/>
            </a:pPr>
            <a:r>
              <a:rPr lang="de-AT" altLang="de-DE" sz="1100" kern="0" dirty="0">
                <a:solidFill>
                  <a:srgbClr val="000000"/>
                </a:solidFill>
                <a:ea typeface="ヒラギノ角ゴ Pro W3"/>
                <a:cs typeface="ヒラギノ角ゴ Pro W3"/>
              </a:rPr>
              <a:t>Einige</a:t>
            </a:r>
            <a:r>
              <a:rPr lang="de-AT" altLang="de-DE" sz="1100" b="1" kern="0" dirty="0">
                <a:solidFill>
                  <a:srgbClr val="000000"/>
                </a:solidFill>
                <a:ea typeface="ヒラギノ角ゴ Pro W3"/>
                <a:cs typeface="ヒラギノ角ゴ Pro W3"/>
              </a:rPr>
              <a:t> Südost-europäische Länder </a:t>
            </a:r>
            <a:r>
              <a:rPr lang="de-AT" altLang="de-DE" sz="1100" kern="0" dirty="0">
                <a:solidFill>
                  <a:srgbClr val="000000"/>
                </a:solidFill>
                <a:ea typeface="ヒラギノ角ゴ Pro W3"/>
                <a:cs typeface="ヒラギノ角ゴ Pro W3"/>
              </a:rPr>
              <a:t>und</a:t>
            </a:r>
            <a:r>
              <a:rPr lang="de-AT" altLang="de-DE" sz="1100" b="1" kern="0" dirty="0">
                <a:solidFill>
                  <a:srgbClr val="000000"/>
                </a:solidFill>
                <a:ea typeface="ヒラギノ角ゴ Pro W3"/>
                <a:cs typeface="ヒラギノ角ゴ Pro W3"/>
              </a:rPr>
              <a:t> Schweiz besser</a:t>
            </a:r>
            <a:endParaRPr lang="de-AT" altLang="de-DE" sz="1100" kern="0" dirty="0">
              <a:solidFill>
                <a:srgbClr val="000000"/>
              </a:solidFill>
              <a:ea typeface="ヒラギノ角ゴ Pro W3"/>
              <a:cs typeface="ヒラギノ角ゴ Pro W3"/>
            </a:endParaRPr>
          </a:p>
        </p:txBody>
      </p:sp>
      <p:sp>
        <p:nvSpPr>
          <p:cNvPr id="5" name="Gleichschenkliges Dreieck 4"/>
          <p:cNvSpPr/>
          <p:nvPr/>
        </p:nvSpPr>
        <p:spPr bwMode="auto">
          <a:xfrm rot="5400000">
            <a:off x="7434264" y="2746380"/>
            <a:ext cx="933448" cy="114300"/>
          </a:xfrm>
          <a:prstGeom prst="triangle">
            <a:avLst/>
          </a:prstGeom>
          <a:solidFill>
            <a:schemeClr val="bg2"/>
          </a:solidFill>
          <a:ln w="9525" cap="flat" cmpd="sng" algn="ctr">
            <a:noFill/>
            <a:prstDash val="solid"/>
            <a:round/>
            <a:headEnd type="none" w="med" len="med"/>
            <a:tailEnd type="none" w="med" len="med"/>
          </a:ln>
          <a:effectLst/>
        </p:spPr>
        <p:txBody>
          <a:bodyPr vert="horz" wrap="square" lIns="91288" tIns="45641" rIns="91288" bIns="45641" numCol="1" rtlCol="0" anchor="t" anchorCtr="0" compatLnSpc="1">
            <a:prstTxWarp prst="textNoShape">
              <a:avLst/>
            </a:prstTxWarp>
          </a:bodyPr>
          <a:lstStyle/>
          <a:p>
            <a:pPr eaLnBrk="0" hangingPunct="0"/>
            <a:endParaRPr lang="de-AT" sz="2400">
              <a:solidFill>
                <a:srgbClr val="000000"/>
              </a:solidFill>
            </a:endParaRPr>
          </a:p>
        </p:txBody>
      </p:sp>
      <p:sp>
        <p:nvSpPr>
          <p:cNvPr id="44" name="Rectangle 24"/>
          <p:cNvSpPr>
            <a:spLocks noChangeArrowheads="1"/>
          </p:cNvSpPr>
          <p:nvPr/>
        </p:nvSpPr>
        <p:spPr bwMode="auto">
          <a:xfrm>
            <a:off x="546120" y="1724691"/>
            <a:ext cx="3348417" cy="229817"/>
          </a:xfrm>
          <a:prstGeom prst="rect">
            <a:avLst/>
          </a:prstGeom>
          <a:noFill/>
          <a:ln w="9525">
            <a:noFill/>
          </a:ln>
          <a:extLst/>
        </p:spPr>
        <p:txBody>
          <a:bodyPr lIns="107827" tIns="0" rIns="107827" bIns="0" anchor="ctr"/>
          <a:lstStyle/>
          <a:p>
            <a:pPr>
              <a:lnSpc>
                <a:spcPts val="1600"/>
              </a:lnSpc>
              <a:spcBef>
                <a:spcPts val="800"/>
              </a:spcBef>
              <a:buClr>
                <a:srgbClr val="C00000"/>
              </a:buClr>
            </a:pPr>
            <a:r>
              <a:rPr lang="de-AT" altLang="de-DE" sz="1200" b="1" kern="0" dirty="0">
                <a:solidFill>
                  <a:srgbClr val="000000"/>
                </a:solidFill>
                <a:ea typeface="ヒラギノ角ゴ Pro W3"/>
                <a:cs typeface="ヒラギノ角ゴ Pro W3"/>
              </a:rPr>
              <a:t>Modalsplit AT und EU 2004-2013</a:t>
            </a:r>
            <a:endParaRPr lang="de-AT" altLang="de-DE" sz="1200" kern="0" dirty="0">
              <a:solidFill>
                <a:srgbClr val="000000"/>
              </a:solidFill>
              <a:ea typeface="ヒラギノ角ゴ Pro W3"/>
              <a:cs typeface="ヒラギノ角ゴ Pro W3"/>
            </a:endParaRPr>
          </a:p>
        </p:txBody>
      </p:sp>
      <p:sp>
        <p:nvSpPr>
          <p:cNvPr id="47" name="Rectangle 24"/>
          <p:cNvSpPr>
            <a:spLocks noChangeArrowheads="1"/>
          </p:cNvSpPr>
          <p:nvPr/>
        </p:nvSpPr>
        <p:spPr bwMode="auto">
          <a:xfrm>
            <a:off x="4343407" y="1724691"/>
            <a:ext cx="3348417" cy="229817"/>
          </a:xfrm>
          <a:prstGeom prst="rect">
            <a:avLst/>
          </a:prstGeom>
          <a:solidFill>
            <a:schemeClr val="bg1"/>
          </a:solidFill>
          <a:ln w="9525">
            <a:noFill/>
          </a:ln>
          <a:extLst/>
        </p:spPr>
        <p:txBody>
          <a:bodyPr lIns="107827" tIns="0" rIns="107827" bIns="0" anchor="ctr"/>
          <a:lstStyle/>
          <a:p>
            <a:pPr>
              <a:lnSpc>
                <a:spcPts val="1600"/>
              </a:lnSpc>
              <a:spcBef>
                <a:spcPts val="800"/>
              </a:spcBef>
              <a:buClr>
                <a:srgbClr val="C00000"/>
              </a:buClr>
            </a:pPr>
            <a:r>
              <a:rPr lang="de-AT" altLang="de-DE" sz="1200" b="1" kern="0" dirty="0">
                <a:solidFill>
                  <a:srgbClr val="000000"/>
                </a:solidFill>
                <a:ea typeface="ヒラギノ角ゴ Pro W3"/>
                <a:cs typeface="ヒラギノ角ゴ Pro W3"/>
              </a:rPr>
              <a:t>Modalsplit Ländervergleich 2013 </a:t>
            </a:r>
            <a:r>
              <a:rPr lang="de-AT" altLang="de-DE" sz="1200" kern="0" dirty="0">
                <a:solidFill>
                  <a:srgbClr val="000000"/>
                </a:solidFill>
                <a:ea typeface="ヒラギノ角ゴ Pro W3"/>
                <a:cs typeface="ヒラギノ角ゴ Pro W3"/>
              </a:rPr>
              <a:t>(in %)</a:t>
            </a:r>
          </a:p>
        </p:txBody>
      </p:sp>
      <p:sp>
        <p:nvSpPr>
          <p:cNvPr id="49" name="Rectangle 24"/>
          <p:cNvSpPr>
            <a:spLocks noChangeArrowheads="1"/>
          </p:cNvSpPr>
          <p:nvPr/>
        </p:nvSpPr>
        <p:spPr bwMode="auto">
          <a:xfrm>
            <a:off x="546120" y="4359325"/>
            <a:ext cx="3348417" cy="229817"/>
          </a:xfrm>
          <a:prstGeom prst="rect">
            <a:avLst/>
          </a:prstGeom>
          <a:noFill/>
          <a:ln w="9525">
            <a:noFill/>
          </a:ln>
          <a:extLst/>
        </p:spPr>
        <p:txBody>
          <a:bodyPr lIns="107827" tIns="0" rIns="107827" bIns="0" anchor="ctr"/>
          <a:lstStyle/>
          <a:p>
            <a:pPr>
              <a:lnSpc>
                <a:spcPts val="1600"/>
              </a:lnSpc>
              <a:spcBef>
                <a:spcPts val="800"/>
              </a:spcBef>
              <a:buClr>
                <a:srgbClr val="C00000"/>
              </a:buClr>
            </a:pPr>
            <a:r>
              <a:rPr lang="de-AT" altLang="de-DE" sz="1200" b="1" kern="0" dirty="0">
                <a:solidFill>
                  <a:srgbClr val="000000"/>
                </a:solidFill>
                <a:ea typeface="ヒラギノ角ゴ Pro W3"/>
                <a:cs typeface="ヒラギノ角ゴ Pro W3"/>
              </a:rPr>
              <a:t>Modalsplit AT und EU 2004-2013</a:t>
            </a:r>
            <a:r>
              <a:rPr lang="de-AT" altLang="de-DE" sz="1200" b="1" kern="0" baseline="30000" dirty="0">
                <a:solidFill>
                  <a:srgbClr val="000000"/>
                </a:solidFill>
                <a:ea typeface="ヒラギノ角ゴ Pro W3"/>
                <a:cs typeface="ヒラギノ角ゴ Pro W3"/>
              </a:rPr>
              <a:t>1)</a:t>
            </a:r>
            <a:endParaRPr lang="de-AT" altLang="de-DE" sz="1200" kern="0" baseline="30000" dirty="0">
              <a:solidFill>
                <a:srgbClr val="000000"/>
              </a:solidFill>
              <a:ea typeface="ヒラギノ角ゴ Pro W3"/>
              <a:cs typeface="ヒラギノ角ゴ Pro W3"/>
            </a:endParaRPr>
          </a:p>
        </p:txBody>
      </p:sp>
      <p:sp>
        <p:nvSpPr>
          <p:cNvPr id="51" name="Rectangle 24"/>
          <p:cNvSpPr>
            <a:spLocks noChangeArrowheads="1"/>
          </p:cNvSpPr>
          <p:nvPr/>
        </p:nvSpPr>
        <p:spPr bwMode="auto">
          <a:xfrm>
            <a:off x="4343407" y="4359325"/>
            <a:ext cx="3348417" cy="229817"/>
          </a:xfrm>
          <a:prstGeom prst="rect">
            <a:avLst/>
          </a:prstGeom>
          <a:solidFill>
            <a:schemeClr val="bg1"/>
          </a:solidFill>
          <a:ln w="9525">
            <a:noFill/>
          </a:ln>
          <a:extLst/>
        </p:spPr>
        <p:txBody>
          <a:bodyPr lIns="107827" tIns="0" rIns="107827" bIns="0" anchor="ctr"/>
          <a:lstStyle/>
          <a:p>
            <a:pPr>
              <a:lnSpc>
                <a:spcPts val="1600"/>
              </a:lnSpc>
              <a:spcBef>
                <a:spcPts val="800"/>
              </a:spcBef>
              <a:buClr>
                <a:srgbClr val="C00000"/>
              </a:buClr>
            </a:pPr>
            <a:r>
              <a:rPr lang="de-AT" altLang="de-DE" sz="1200" b="1" kern="0" dirty="0">
                <a:solidFill>
                  <a:srgbClr val="000000"/>
                </a:solidFill>
                <a:ea typeface="ヒラギノ角ゴ Pro W3"/>
                <a:cs typeface="ヒラギノ角ゴ Pro W3"/>
              </a:rPr>
              <a:t>Modalsplit Ländervergleich 2013</a:t>
            </a:r>
            <a:r>
              <a:rPr lang="de-AT" altLang="de-DE" sz="1200" b="1" kern="0" baseline="30000" dirty="0">
                <a:solidFill>
                  <a:srgbClr val="000000"/>
                </a:solidFill>
                <a:ea typeface="ヒラギノ角ゴ Pro W3"/>
                <a:cs typeface="ヒラギノ角ゴ Pro W3"/>
              </a:rPr>
              <a:t>1)</a:t>
            </a:r>
            <a:r>
              <a:rPr lang="de-AT" altLang="de-DE" sz="1200" b="1" kern="0" dirty="0">
                <a:solidFill>
                  <a:srgbClr val="000000"/>
                </a:solidFill>
                <a:ea typeface="ヒラギノ角ゴ Pro W3"/>
                <a:cs typeface="ヒラギノ角ゴ Pro W3"/>
              </a:rPr>
              <a:t> </a:t>
            </a:r>
            <a:r>
              <a:rPr lang="de-AT" altLang="de-DE" sz="1200" kern="0" dirty="0">
                <a:solidFill>
                  <a:srgbClr val="000000"/>
                </a:solidFill>
                <a:ea typeface="ヒラギノ角ゴ Pro W3"/>
                <a:cs typeface="ヒラギノ角ゴ Pro W3"/>
              </a:rPr>
              <a:t>(in %)</a:t>
            </a:r>
          </a:p>
        </p:txBody>
      </p:sp>
      <p:graphicFrame>
        <p:nvGraphicFramePr>
          <p:cNvPr id="176" name="Objekt 175"/>
          <p:cNvGraphicFramePr>
            <a:graphicFrameLocks/>
          </p:cNvGraphicFramePr>
          <p:nvPr>
            <p:custDataLst>
              <p:tags r:id="rId28"/>
            </p:custDataLst>
            <p:extLst>
              <p:ext uri="{D42A27DB-BD31-4B8C-83A1-F6EECF244321}">
                <p14:modId xmlns:p14="http://schemas.microsoft.com/office/powerpoint/2010/main" val="1121612348"/>
              </p:ext>
            </p:extLst>
          </p:nvPr>
        </p:nvGraphicFramePr>
        <p:xfrm>
          <a:off x="4381503" y="1905005"/>
          <a:ext cx="3409888" cy="1657485"/>
        </p:xfrm>
        <a:graphic>
          <a:graphicData uri="http://schemas.openxmlformats.org/presentationml/2006/ole">
            <mc:AlternateContent xmlns:mc="http://schemas.openxmlformats.org/markup-compatibility/2006">
              <mc:Choice xmlns:v="urn:schemas-microsoft-com:vml" Requires="v">
                <p:oleObj spid="_x0000_s87184" name="Diagramm" r:id="rId120" imgW="3410072" imgH="1657234" progId="MSGraph.Chart.8">
                  <p:embed followColorScheme="full"/>
                </p:oleObj>
              </mc:Choice>
              <mc:Fallback>
                <p:oleObj name="Diagramm" r:id="rId120" imgW="3410072" imgH="1657234" progId="MSGraph.Chart.8">
                  <p:embed followColorScheme="full"/>
                  <p:pic>
                    <p:nvPicPr>
                      <p:cNvPr id="0" name=""/>
                      <p:cNvPicPr/>
                      <p:nvPr/>
                    </p:nvPicPr>
                    <p:blipFill>
                      <a:blip r:embed="rId121"/>
                      <a:stretch>
                        <a:fillRect/>
                      </a:stretch>
                    </p:blipFill>
                    <p:spPr>
                      <a:xfrm>
                        <a:off x="4381503" y="1905005"/>
                        <a:ext cx="3409888" cy="1657485"/>
                      </a:xfrm>
                      <a:prstGeom prst="rect">
                        <a:avLst/>
                      </a:prstGeom>
                    </p:spPr>
                  </p:pic>
                </p:oleObj>
              </mc:Fallback>
            </mc:AlternateContent>
          </a:graphicData>
        </a:graphic>
      </p:graphicFrame>
      <p:sp>
        <p:nvSpPr>
          <p:cNvPr id="220" name="Rechteck 219"/>
          <p:cNvSpPr/>
          <p:nvPr>
            <p:custDataLst>
              <p:tags r:id="rId29"/>
            </p:custDataLst>
          </p:nvPr>
        </p:nvSpPr>
        <p:spPr bwMode="auto">
          <a:xfrm flipV="1">
            <a:off x="7569206" y="3425825"/>
            <a:ext cx="122238" cy="1460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4A109055-AABA-4E1F-9A3A-3ECEC8BAA654}" type="datetime'''''''''''''CH'''''''''''''''''''''''">
              <a:rPr lang="en-US" sz="700">
                <a:solidFill>
                  <a:srgbClr val="000000"/>
                </a:solidFill>
              </a:rPr>
              <a:pPr algn="r" eaLnBrk="0" hangingPunct="0"/>
              <a:t>CH</a:t>
            </a:fld>
            <a:endParaRPr lang="de-DE" sz="700">
              <a:solidFill>
                <a:srgbClr val="000000"/>
              </a:solidFill>
              <a:sym typeface="Arial"/>
            </a:endParaRPr>
          </a:p>
        </p:txBody>
      </p:sp>
      <p:sp>
        <p:nvSpPr>
          <p:cNvPr id="218" name="Rechteck 217"/>
          <p:cNvSpPr/>
          <p:nvPr>
            <p:custDataLst>
              <p:tags r:id="rId30"/>
            </p:custDataLst>
          </p:nvPr>
        </p:nvSpPr>
        <p:spPr bwMode="auto">
          <a:xfrm flipV="1">
            <a:off x="7469188" y="3425827"/>
            <a:ext cx="122238" cy="13017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58C4C34E-66DD-4A96-BB7D-CAEEFDC34C0F}" type="datetime'''''''A''''''''T'''''''''''">
              <a:rPr lang="en-US" sz="700">
                <a:solidFill>
                  <a:srgbClr val="000000"/>
                </a:solidFill>
              </a:rPr>
              <a:pPr algn="r" eaLnBrk="0" hangingPunct="0"/>
              <a:t>AT</a:t>
            </a:fld>
            <a:endParaRPr lang="de-DE" sz="700">
              <a:solidFill>
                <a:srgbClr val="000000"/>
              </a:solidFill>
              <a:sym typeface="Arial"/>
            </a:endParaRPr>
          </a:p>
        </p:txBody>
      </p:sp>
      <p:sp>
        <p:nvSpPr>
          <p:cNvPr id="217" name="Rechteck 216"/>
          <p:cNvSpPr/>
          <p:nvPr>
            <p:custDataLst>
              <p:tags r:id="rId31"/>
            </p:custDataLst>
          </p:nvPr>
        </p:nvSpPr>
        <p:spPr bwMode="auto">
          <a:xfrm flipV="1">
            <a:off x="7369175" y="3425830"/>
            <a:ext cx="122238" cy="1412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29074704-A1FA-47A2-8AB3-1768FDD0B369}" type="datetime'''''''''''''''''''''''''''''''''''''''D''K'''">
              <a:rPr lang="en-US" sz="700">
                <a:solidFill>
                  <a:srgbClr val="000000"/>
                </a:solidFill>
              </a:rPr>
              <a:pPr algn="r" eaLnBrk="0" hangingPunct="0"/>
              <a:t>DK</a:t>
            </a:fld>
            <a:endParaRPr lang="de-DE" sz="700">
              <a:solidFill>
                <a:srgbClr val="000000"/>
              </a:solidFill>
              <a:sym typeface="Arial"/>
            </a:endParaRPr>
          </a:p>
        </p:txBody>
      </p:sp>
      <p:sp>
        <p:nvSpPr>
          <p:cNvPr id="216" name="Rechteck 215"/>
          <p:cNvSpPr/>
          <p:nvPr>
            <p:custDataLst>
              <p:tags r:id="rId32"/>
            </p:custDataLst>
          </p:nvPr>
        </p:nvSpPr>
        <p:spPr bwMode="auto">
          <a:xfrm flipV="1">
            <a:off x="7269166" y="3425825"/>
            <a:ext cx="122238" cy="1460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719CC574-2EC2-4007-9355-B1DA9C2AC48A}" type="datetime'''''''''''H''''''''''''''U'''''''''''">
              <a:rPr lang="en-US" sz="700">
                <a:solidFill>
                  <a:srgbClr val="000000"/>
                </a:solidFill>
              </a:rPr>
              <a:pPr algn="r" eaLnBrk="0" hangingPunct="0"/>
              <a:t>HU</a:t>
            </a:fld>
            <a:endParaRPr lang="de-DE" sz="700">
              <a:solidFill>
                <a:srgbClr val="000000"/>
              </a:solidFill>
              <a:sym typeface="Arial"/>
            </a:endParaRPr>
          </a:p>
        </p:txBody>
      </p:sp>
      <p:sp>
        <p:nvSpPr>
          <p:cNvPr id="215" name="Rechteck 214"/>
          <p:cNvSpPr/>
          <p:nvPr>
            <p:custDataLst>
              <p:tags r:id="rId33"/>
            </p:custDataLst>
          </p:nvPr>
        </p:nvSpPr>
        <p:spPr bwMode="auto">
          <a:xfrm flipV="1">
            <a:off x="7169157" y="3425827"/>
            <a:ext cx="122238" cy="13017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7E17BC6B-D56A-402E-BD3F-C66900C6CF7C}" type="datetime'''''''''''''N''''''''''''''''''''L'">
              <a:rPr lang="en-US" sz="700">
                <a:solidFill>
                  <a:srgbClr val="000000"/>
                </a:solidFill>
              </a:rPr>
              <a:pPr algn="r" eaLnBrk="0" hangingPunct="0"/>
              <a:t>NL</a:t>
            </a:fld>
            <a:endParaRPr lang="de-DE" sz="700">
              <a:solidFill>
                <a:srgbClr val="000000"/>
              </a:solidFill>
              <a:sym typeface="Arial"/>
            </a:endParaRPr>
          </a:p>
        </p:txBody>
      </p:sp>
      <p:sp>
        <p:nvSpPr>
          <p:cNvPr id="214" name="Rechteck 213"/>
          <p:cNvSpPr/>
          <p:nvPr>
            <p:custDataLst>
              <p:tags r:id="rId34"/>
            </p:custDataLst>
          </p:nvPr>
        </p:nvSpPr>
        <p:spPr bwMode="auto">
          <a:xfrm flipV="1">
            <a:off x="7069138" y="3425827"/>
            <a:ext cx="122238" cy="1349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FC43E99D-C97F-4A42-826E-98539124DEC0}" type="datetime'''''''''''''F''''''''''''''''''''''''''''''''''''''''R'''''">
              <a:rPr lang="en-US" sz="700">
                <a:solidFill>
                  <a:srgbClr val="000000"/>
                </a:solidFill>
              </a:rPr>
              <a:pPr algn="r" eaLnBrk="0" hangingPunct="0"/>
              <a:t>FR</a:t>
            </a:fld>
            <a:endParaRPr lang="de-DE" sz="700">
              <a:solidFill>
                <a:srgbClr val="000000"/>
              </a:solidFill>
              <a:sym typeface="Arial"/>
            </a:endParaRPr>
          </a:p>
        </p:txBody>
      </p:sp>
      <p:sp>
        <p:nvSpPr>
          <p:cNvPr id="213" name="Rechteck 212"/>
          <p:cNvSpPr/>
          <p:nvPr>
            <p:custDataLst>
              <p:tags r:id="rId35"/>
            </p:custDataLst>
          </p:nvPr>
        </p:nvSpPr>
        <p:spPr bwMode="auto">
          <a:xfrm flipV="1">
            <a:off x="6969126" y="3425858"/>
            <a:ext cx="122238"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BD970A33-649B-43B4-92C6-1277F5E172C0}" type="datetime'''''S''''''''E'''">
              <a:rPr lang="en-US" sz="700">
                <a:solidFill>
                  <a:srgbClr val="000000"/>
                </a:solidFill>
              </a:rPr>
              <a:pPr algn="r" eaLnBrk="0" hangingPunct="0"/>
              <a:t>SE</a:t>
            </a:fld>
            <a:endParaRPr lang="de-DE" sz="700">
              <a:solidFill>
                <a:srgbClr val="000000"/>
              </a:solidFill>
              <a:sym typeface="Arial"/>
            </a:endParaRPr>
          </a:p>
        </p:txBody>
      </p:sp>
      <p:sp>
        <p:nvSpPr>
          <p:cNvPr id="212" name="Rechteck 211"/>
          <p:cNvSpPr/>
          <p:nvPr>
            <p:custDataLst>
              <p:tags r:id="rId36"/>
            </p:custDataLst>
          </p:nvPr>
        </p:nvSpPr>
        <p:spPr bwMode="auto">
          <a:xfrm flipV="1">
            <a:off x="6869117" y="3425830"/>
            <a:ext cx="122238" cy="1412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86E6B72E-F74E-40F4-9F59-07DDE3059960}" type="datetime'''''''''''''''''''''''''''''''''''''''''''D''''''''E'''''''''">
              <a:rPr lang="en-US" sz="700">
                <a:solidFill>
                  <a:srgbClr val="000000"/>
                </a:solidFill>
              </a:rPr>
              <a:pPr algn="r" eaLnBrk="0" hangingPunct="0"/>
              <a:t>DE</a:t>
            </a:fld>
            <a:endParaRPr lang="de-DE" sz="700">
              <a:solidFill>
                <a:srgbClr val="000000"/>
              </a:solidFill>
              <a:sym typeface="Arial"/>
            </a:endParaRPr>
          </a:p>
        </p:txBody>
      </p:sp>
      <p:sp>
        <p:nvSpPr>
          <p:cNvPr id="211" name="Rechteck 210"/>
          <p:cNvSpPr/>
          <p:nvPr>
            <p:custDataLst>
              <p:tags r:id="rId37"/>
            </p:custDataLst>
          </p:nvPr>
        </p:nvSpPr>
        <p:spPr bwMode="auto">
          <a:xfrm flipV="1">
            <a:off x="6769108" y="3425830"/>
            <a:ext cx="122238" cy="1412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9C52497F-BB32-4751-B3EC-303C73CC4E5E}" type="datetime'''''''''''''''''''''''''U''''''''''''''''''''K'''''''''''">
              <a:rPr lang="en-US" sz="700">
                <a:solidFill>
                  <a:srgbClr val="000000"/>
                </a:solidFill>
              </a:rPr>
              <a:pPr algn="r" eaLnBrk="0" hangingPunct="0"/>
              <a:t>UK</a:t>
            </a:fld>
            <a:endParaRPr lang="de-DE" sz="700">
              <a:solidFill>
                <a:srgbClr val="000000"/>
              </a:solidFill>
              <a:sym typeface="Arial"/>
            </a:endParaRPr>
          </a:p>
        </p:txBody>
      </p:sp>
      <p:sp>
        <p:nvSpPr>
          <p:cNvPr id="210" name="Rechteck 209"/>
          <p:cNvSpPr/>
          <p:nvPr>
            <p:custDataLst>
              <p:tags r:id="rId38"/>
            </p:custDataLst>
          </p:nvPr>
        </p:nvSpPr>
        <p:spPr bwMode="auto">
          <a:xfrm flipV="1">
            <a:off x="6669088" y="3425825"/>
            <a:ext cx="122238" cy="2555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0460AE0B-CB7F-4CC4-BC04-E937DAB3FC90}" type="datetime'E''''''U''''''''''''''''''''''''''''''''1''''''5'''">
              <a:rPr lang="en-US" sz="700">
                <a:solidFill>
                  <a:srgbClr val="000000"/>
                </a:solidFill>
              </a:rPr>
              <a:pPr algn="r" eaLnBrk="0" hangingPunct="0"/>
              <a:t>EU15</a:t>
            </a:fld>
            <a:endParaRPr lang="de-DE" sz="700">
              <a:solidFill>
                <a:srgbClr val="000000"/>
              </a:solidFill>
              <a:sym typeface="Arial"/>
            </a:endParaRPr>
          </a:p>
        </p:txBody>
      </p:sp>
      <p:sp>
        <p:nvSpPr>
          <p:cNvPr id="209" name="Rechteck 208"/>
          <p:cNvSpPr/>
          <p:nvPr>
            <p:custDataLst>
              <p:tags r:id="rId39"/>
            </p:custDataLst>
          </p:nvPr>
        </p:nvSpPr>
        <p:spPr bwMode="auto">
          <a:xfrm flipV="1">
            <a:off x="6569077" y="3425858"/>
            <a:ext cx="122238"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31D7D4DC-0C49-40B0-ABE5-92A7A047A83B}" type="datetime'''''''''''''''''''''''''''''''''''''B''''''''E'''''''''''''">
              <a:rPr lang="en-US" sz="700">
                <a:solidFill>
                  <a:srgbClr val="000000"/>
                </a:solidFill>
              </a:rPr>
              <a:pPr algn="r" eaLnBrk="0" hangingPunct="0"/>
              <a:t>BE</a:t>
            </a:fld>
            <a:endParaRPr lang="de-DE" sz="700">
              <a:solidFill>
                <a:srgbClr val="000000"/>
              </a:solidFill>
              <a:sym typeface="Arial"/>
            </a:endParaRPr>
          </a:p>
        </p:txBody>
      </p:sp>
      <p:sp>
        <p:nvSpPr>
          <p:cNvPr id="208" name="Rechteck 207"/>
          <p:cNvSpPr/>
          <p:nvPr>
            <p:custDataLst>
              <p:tags r:id="rId40"/>
            </p:custDataLst>
          </p:nvPr>
        </p:nvSpPr>
        <p:spPr bwMode="auto">
          <a:xfrm flipV="1">
            <a:off x="6469068" y="3425825"/>
            <a:ext cx="122238" cy="2555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0C5C1FE9-837D-4AFC-8100-0DE8A2DE0D3E}" type="datetime'E''U''''2''''''''''''''''''''''''7'''''''">
              <a:rPr lang="en-US" sz="700">
                <a:solidFill>
                  <a:srgbClr val="000000"/>
                </a:solidFill>
              </a:rPr>
              <a:pPr algn="r" eaLnBrk="0" hangingPunct="0"/>
              <a:t>EU27</a:t>
            </a:fld>
            <a:endParaRPr lang="de-DE" sz="700">
              <a:solidFill>
                <a:srgbClr val="000000"/>
              </a:solidFill>
              <a:sym typeface="Arial"/>
            </a:endParaRPr>
          </a:p>
        </p:txBody>
      </p:sp>
      <p:sp>
        <p:nvSpPr>
          <p:cNvPr id="207" name="Rechteck 206"/>
          <p:cNvSpPr/>
          <p:nvPr>
            <p:custDataLst>
              <p:tags r:id="rId41"/>
            </p:custDataLst>
          </p:nvPr>
        </p:nvSpPr>
        <p:spPr bwMode="auto">
          <a:xfrm flipV="1">
            <a:off x="6369050" y="3425827"/>
            <a:ext cx="122238" cy="1349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409C47EB-25DB-4F47-B596-4BC2BF3CC4CE}" type="datetime'''''''''C''''''''Z'''''''''''''''''''''''''">
              <a:rPr lang="en-US" sz="700">
                <a:solidFill>
                  <a:srgbClr val="000000"/>
                </a:solidFill>
              </a:rPr>
              <a:pPr algn="r" eaLnBrk="0" hangingPunct="0"/>
              <a:t>CZ</a:t>
            </a:fld>
            <a:endParaRPr lang="de-DE" sz="700">
              <a:solidFill>
                <a:srgbClr val="000000"/>
              </a:solidFill>
              <a:sym typeface="Arial"/>
            </a:endParaRPr>
          </a:p>
        </p:txBody>
      </p:sp>
      <p:sp>
        <p:nvSpPr>
          <p:cNvPr id="206" name="Rechteck 205"/>
          <p:cNvSpPr/>
          <p:nvPr>
            <p:custDataLst>
              <p:tags r:id="rId42"/>
            </p:custDataLst>
          </p:nvPr>
        </p:nvSpPr>
        <p:spPr bwMode="auto">
          <a:xfrm flipV="1">
            <a:off x="6269038" y="3425858"/>
            <a:ext cx="122238"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2B8D34A3-5920-4882-9D39-D6F8C401F4F3}" type="datetime'SK'''''''''''''''''''''">
              <a:rPr lang="en-US" sz="700">
                <a:solidFill>
                  <a:srgbClr val="000000"/>
                </a:solidFill>
              </a:rPr>
              <a:pPr algn="r" eaLnBrk="0" hangingPunct="0"/>
              <a:t>SK</a:t>
            </a:fld>
            <a:endParaRPr lang="de-DE" sz="700">
              <a:solidFill>
                <a:srgbClr val="000000"/>
              </a:solidFill>
              <a:sym typeface="Arial"/>
            </a:endParaRPr>
          </a:p>
        </p:txBody>
      </p:sp>
      <p:sp>
        <p:nvSpPr>
          <p:cNvPr id="205" name="Rechteck 204"/>
          <p:cNvSpPr/>
          <p:nvPr>
            <p:custDataLst>
              <p:tags r:id="rId43"/>
            </p:custDataLst>
          </p:nvPr>
        </p:nvSpPr>
        <p:spPr bwMode="auto">
          <a:xfrm flipV="1">
            <a:off x="6169028" y="3425858"/>
            <a:ext cx="122238"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ADBE5B55-0C3A-47D6-9EFD-054DD30A1DE9}" type="datetime'''''''''''''''''''''''''''''E''''''''''''''''''''''''S'''''''">
              <a:rPr lang="en-US" sz="700">
                <a:solidFill>
                  <a:srgbClr val="000000"/>
                </a:solidFill>
              </a:rPr>
              <a:pPr algn="r" eaLnBrk="0" hangingPunct="0"/>
              <a:t>ES</a:t>
            </a:fld>
            <a:endParaRPr lang="de-DE" sz="700">
              <a:solidFill>
                <a:srgbClr val="000000"/>
              </a:solidFill>
              <a:sym typeface="Arial"/>
            </a:endParaRPr>
          </a:p>
        </p:txBody>
      </p:sp>
      <p:sp>
        <p:nvSpPr>
          <p:cNvPr id="204" name="Rechteck 203"/>
          <p:cNvSpPr/>
          <p:nvPr>
            <p:custDataLst>
              <p:tags r:id="rId44"/>
            </p:custDataLst>
          </p:nvPr>
        </p:nvSpPr>
        <p:spPr bwMode="auto">
          <a:xfrm flipV="1">
            <a:off x="6073777" y="3425825"/>
            <a:ext cx="122238" cy="2555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229D4640-FECA-4EB1-9DB7-056CBFE9BE4D}" type="datetime'E''''''''''U1''''''''''''''''''''''''''''2'''''''''''''''">
              <a:rPr lang="en-US" sz="700">
                <a:solidFill>
                  <a:srgbClr val="000000"/>
                </a:solidFill>
              </a:rPr>
              <a:pPr algn="r" eaLnBrk="0" hangingPunct="0"/>
              <a:t>EU12</a:t>
            </a:fld>
            <a:endParaRPr lang="de-DE" sz="700">
              <a:solidFill>
                <a:srgbClr val="000000"/>
              </a:solidFill>
              <a:sym typeface="Arial"/>
            </a:endParaRPr>
          </a:p>
        </p:txBody>
      </p:sp>
      <p:sp>
        <p:nvSpPr>
          <p:cNvPr id="203" name="Rechteck 202"/>
          <p:cNvSpPr/>
          <p:nvPr>
            <p:custDataLst>
              <p:tags r:id="rId45"/>
            </p:custDataLst>
          </p:nvPr>
        </p:nvSpPr>
        <p:spPr bwMode="auto">
          <a:xfrm flipV="1">
            <a:off x="5973768" y="3425827"/>
            <a:ext cx="122238" cy="904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C1E5D0C5-5FFE-4A56-972E-506DD14531CC}" type="datetime'I''''''''''''''''''''''T'''''''''''''''''''''''''''''''''''">
              <a:rPr lang="en-US" sz="700">
                <a:solidFill>
                  <a:srgbClr val="000000"/>
                </a:solidFill>
              </a:rPr>
              <a:pPr algn="r" eaLnBrk="0" hangingPunct="0"/>
              <a:t>IT</a:t>
            </a:fld>
            <a:endParaRPr lang="de-DE" sz="700">
              <a:solidFill>
                <a:srgbClr val="000000"/>
              </a:solidFill>
              <a:sym typeface="Arial"/>
            </a:endParaRPr>
          </a:p>
        </p:txBody>
      </p:sp>
      <p:sp>
        <p:nvSpPr>
          <p:cNvPr id="202" name="Rechteck 201"/>
          <p:cNvSpPr/>
          <p:nvPr>
            <p:custDataLst>
              <p:tags r:id="rId46"/>
            </p:custDataLst>
          </p:nvPr>
        </p:nvSpPr>
        <p:spPr bwMode="auto">
          <a:xfrm flipV="1">
            <a:off x="5873750" y="3425855"/>
            <a:ext cx="122238" cy="12541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FFB0D077-CEB3-4EDC-9CE5-14609D1DEBAE}" type="datetime'''''''''''''''''''''''''L''''V'''''''''''''''''''''''''''">
              <a:rPr lang="en-US" sz="700">
                <a:solidFill>
                  <a:srgbClr val="000000"/>
                </a:solidFill>
              </a:rPr>
              <a:pPr algn="r" eaLnBrk="0" hangingPunct="0"/>
              <a:t>LV</a:t>
            </a:fld>
            <a:endParaRPr lang="de-DE" sz="700">
              <a:solidFill>
                <a:srgbClr val="000000"/>
              </a:solidFill>
              <a:sym typeface="Arial"/>
            </a:endParaRPr>
          </a:p>
        </p:txBody>
      </p:sp>
      <p:sp>
        <p:nvSpPr>
          <p:cNvPr id="201" name="Rechteck 200"/>
          <p:cNvSpPr/>
          <p:nvPr>
            <p:custDataLst>
              <p:tags r:id="rId47"/>
            </p:custDataLst>
          </p:nvPr>
        </p:nvSpPr>
        <p:spPr bwMode="auto">
          <a:xfrm flipV="1">
            <a:off x="5773738" y="3425825"/>
            <a:ext cx="122238"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4B1065DD-1D50-4260-B7A6-DC22ACF4D4B8}" type="datetime'''''''''''''R''''''''''''''''''''''''''''''''''''''''''''''O'">
              <a:rPr lang="en-US" sz="700">
                <a:solidFill>
                  <a:srgbClr val="000000"/>
                </a:solidFill>
              </a:rPr>
              <a:pPr algn="r" eaLnBrk="0" hangingPunct="0"/>
              <a:t>RO</a:t>
            </a:fld>
            <a:endParaRPr lang="de-DE" sz="700">
              <a:solidFill>
                <a:srgbClr val="000000"/>
              </a:solidFill>
              <a:sym typeface="Arial"/>
            </a:endParaRPr>
          </a:p>
        </p:txBody>
      </p:sp>
      <p:sp>
        <p:nvSpPr>
          <p:cNvPr id="200" name="Rechteck 199"/>
          <p:cNvSpPr/>
          <p:nvPr>
            <p:custDataLst>
              <p:tags r:id="rId48"/>
            </p:custDataLst>
          </p:nvPr>
        </p:nvSpPr>
        <p:spPr bwMode="auto">
          <a:xfrm flipV="1">
            <a:off x="5673728" y="3425855"/>
            <a:ext cx="122238" cy="12541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BB9181E8-38FE-4EBC-A454-4D4F6F961F8D}" type="datetime'''''''''''''''''''P''''''L'''''''''''''''''''''''''''''''''''">
              <a:rPr lang="en-US" sz="700">
                <a:solidFill>
                  <a:srgbClr val="000000"/>
                </a:solidFill>
              </a:rPr>
              <a:pPr algn="r" eaLnBrk="0" hangingPunct="0"/>
              <a:t>PL</a:t>
            </a:fld>
            <a:endParaRPr lang="de-DE" sz="700">
              <a:solidFill>
                <a:srgbClr val="000000"/>
              </a:solidFill>
              <a:sym typeface="Arial"/>
            </a:endParaRPr>
          </a:p>
        </p:txBody>
      </p:sp>
      <p:sp>
        <p:nvSpPr>
          <p:cNvPr id="199" name="Rechteck 198"/>
          <p:cNvSpPr/>
          <p:nvPr>
            <p:custDataLst>
              <p:tags r:id="rId49"/>
            </p:custDataLst>
          </p:nvPr>
        </p:nvSpPr>
        <p:spPr bwMode="auto">
          <a:xfrm flipV="1">
            <a:off x="5573719" y="3425827"/>
            <a:ext cx="122238" cy="904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435FEBE0-6E0E-40AB-AE27-2BDC0C28EB71}" type="datetime'''''''''''''''F''''''''''''''''''''''''''''''I'''''">
              <a:rPr lang="en-US" sz="700">
                <a:solidFill>
                  <a:srgbClr val="000000"/>
                </a:solidFill>
              </a:rPr>
              <a:pPr algn="r" eaLnBrk="0" hangingPunct="0"/>
              <a:t>FI</a:t>
            </a:fld>
            <a:endParaRPr lang="de-DE" sz="700">
              <a:solidFill>
                <a:srgbClr val="000000"/>
              </a:solidFill>
              <a:sym typeface="Arial"/>
            </a:endParaRPr>
          </a:p>
        </p:txBody>
      </p:sp>
      <p:sp>
        <p:nvSpPr>
          <p:cNvPr id="198" name="Rechteck 197"/>
          <p:cNvSpPr/>
          <p:nvPr>
            <p:custDataLst>
              <p:tags r:id="rId50"/>
            </p:custDataLst>
          </p:nvPr>
        </p:nvSpPr>
        <p:spPr bwMode="auto">
          <a:xfrm flipV="1">
            <a:off x="5473700" y="3425825"/>
            <a:ext cx="122238" cy="1460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F2E24C5A-03D5-4AA8-8E22-BDD6E2D64298}" type="datetime'''''''''''''''''''''''''''''''H''''R'''''''''''''''''''">
              <a:rPr lang="en-US" sz="700">
                <a:solidFill>
                  <a:srgbClr val="000000"/>
                </a:solidFill>
              </a:rPr>
              <a:pPr algn="r" eaLnBrk="0" hangingPunct="0"/>
              <a:t>HR</a:t>
            </a:fld>
            <a:endParaRPr lang="de-DE" sz="700">
              <a:solidFill>
                <a:srgbClr val="000000"/>
              </a:solidFill>
              <a:sym typeface="Arial"/>
            </a:endParaRPr>
          </a:p>
        </p:txBody>
      </p:sp>
      <p:sp>
        <p:nvSpPr>
          <p:cNvPr id="197" name="Rechteck 196"/>
          <p:cNvSpPr/>
          <p:nvPr>
            <p:custDataLst>
              <p:tags r:id="rId51"/>
            </p:custDataLst>
          </p:nvPr>
        </p:nvSpPr>
        <p:spPr bwMode="auto">
          <a:xfrm flipV="1">
            <a:off x="5373688" y="3425827"/>
            <a:ext cx="122238" cy="13017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6AEEBA20-E657-476F-A408-65716F4DE282}" type="datetime'''''''''''''''''''''''''LU'''''''''''''''''''''''''''''''''">
              <a:rPr lang="en-US" sz="700">
                <a:solidFill>
                  <a:srgbClr val="000000"/>
                </a:solidFill>
              </a:rPr>
              <a:pPr algn="r" eaLnBrk="0" hangingPunct="0"/>
              <a:t>LU</a:t>
            </a:fld>
            <a:endParaRPr lang="de-DE" sz="700">
              <a:solidFill>
                <a:srgbClr val="000000"/>
              </a:solidFill>
              <a:sym typeface="Arial"/>
            </a:endParaRPr>
          </a:p>
        </p:txBody>
      </p:sp>
      <p:sp>
        <p:nvSpPr>
          <p:cNvPr id="196" name="Rechteck 195"/>
          <p:cNvSpPr/>
          <p:nvPr>
            <p:custDataLst>
              <p:tags r:id="rId52"/>
            </p:custDataLst>
          </p:nvPr>
        </p:nvSpPr>
        <p:spPr bwMode="auto">
          <a:xfrm flipV="1">
            <a:off x="5273678" y="3425827"/>
            <a:ext cx="122238" cy="13017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921234BF-1A5F-4B17-84AE-F159BED5C762}" type="datetime'''''''''''P''''''''''''''''''''''''''T'''''''''''''''">
              <a:rPr lang="en-US" sz="700">
                <a:solidFill>
                  <a:srgbClr val="000000"/>
                </a:solidFill>
              </a:rPr>
              <a:pPr algn="r" eaLnBrk="0" hangingPunct="0"/>
              <a:t>PT</a:t>
            </a:fld>
            <a:endParaRPr lang="de-DE" sz="700">
              <a:solidFill>
                <a:srgbClr val="000000"/>
              </a:solidFill>
              <a:sym typeface="Arial"/>
            </a:endParaRPr>
          </a:p>
        </p:txBody>
      </p:sp>
      <p:sp>
        <p:nvSpPr>
          <p:cNvPr id="195" name="Rechteck 194"/>
          <p:cNvSpPr/>
          <p:nvPr>
            <p:custDataLst>
              <p:tags r:id="rId53"/>
            </p:custDataLst>
          </p:nvPr>
        </p:nvSpPr>
        <p:spPr bwMode="auto">
          <a:xfrm flipV="1">
            <a:off x="5173670" y="3425830"/>
            <a:ext cx="122238" cy="1476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92A74B91-B9BB-4EF8-8648-EC338BDA194C}" type="datetime'B''''''''''''G'''''''''''''''''''''''''''''''''''''''''''">
              <a:rPr lang="en-US" sz="700">
                <a:solidFill>
                  <a:srgbClr val="000000"/>
                </a:solidFill>
              </a:rPr>
              <a:pPr algn="r" eaLnBrk="0" hangingPunct="0"/>
              <a:t>BG</a:t>
            </a:fld>
            <a:endParaRPr lang="de-DE" sz="700">
              <a:solidFill>
                <a:srgbClr val="000000"/>
              </a:solidFill>
              <a:sym typeface="Arial"/>
            </a:endParaRPr>
          </a:p>
        </p:txBody>
      </p:sp>
      <p:sp>
        <p:nvSpPr>
          <p:cNvPr id="194" name="Rechteck 193"/>
          <p:cNvSpPr/>
          <p:nvPr>
            <p:custDataLst>
              <p:tags r:id="rId54"/>
            </p:custDataLst>
          </p:nvPr>
        </p:nvSpPr>
        <p:spPr bwMode="auto">
          <a:xfrm flipV="1">
            <a:off x="5073650" y="3425827"/>
            <a:ext cx="122238" cy="968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42347CFD-72B9-450C-B5E2-77132E40A483}" type="datetime'''IE'''''''''''''''''''''''">
              <a:rPr lang="en-US" sz="700">
                <a:solidFill>
                  <a:srgbClr val="000000"/>
                </a:solidFill>
              </a:rPr>
              <a:pPr algn="r" eaLnBrk="0" hangingPunct="0"/>
              <a:t>IE</a:t>
            </a:fld>
            <a:endParaRPr lang="de-DE" sz="700">
              <a:solidFill>
                <a:srgbClr val="000000"/>
              </a:solidFill>
              <a:sym typeface="Arial"/>
            </a:endParaRPr>
          </a:p>
        </p:txBody>
      </p:sp>
      <p:sp>
        <p:nvSpPr>
          <p:cNvPr id="193" name="Rechteck 192"/>
          <p:cNvSpPr/>
          <p:nvPr>
            <p:custDataLst>
              <p:tags r:id="rId55"/>
            </p:custDataLst>
          </p:nvPr>
        </p:nvSpPr>
        <p:spPr bwMode="auto">
          <a:xfrm flipV="1">
            <a:off x="4973638" y="3425827"/>
            <a:ext cx="122238" cy="968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DF24A372-AF35-4E63-AA0B-27AAEC8C36F6}" type="datetime'''''S''''''''''''''I'''''''''''''''''''''''''''">
              <a:rPr lang="en-US" sz="700">
                <a:solidFill>
                  <a:srgbClr val="000000"/>
                </a:solidFill>
              </a:rPr>
              <a:pPr algn="r" eaLnBrk="0" hangingPunct="0"/>
              <a:t>SI</a:t>
            </a:fld>
            <a:endParaRPr lang="de-DE" sz="700">
              <a:solidFill>
                <a:srgbClr val="000000"/>
              </a:solidFill>
              <a:sym typeface="Arial"/>
            </a:endParaRPr>
          </a:p>
        </p:txBody>
      </p:sp>
      <p:sp>
        <p:nvSpPr>
          <p:cNvPr id="179" name="Rechteck 178"/>
          <p:cNvSpPr/>
          <p:nvPr>
            <p:custDataLst>
              <p:tags r:id="rId56"/>
            </p:custDataLst>
          </p:nvPr>
        </p:nvSpPr>
        <p:spPr bwMode="auto">
          <a:xfrm flipV="1">
            <a:off x="4873630" y="3425858"/>
            <a:ext cx="122238"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3CC0DA41-C37B-4AB4-9231-D7A1E77722CC}" type="datetime'''''E''''''''''''E'''''">
              <a:rPr lang="en-US" sz="700">
                <a:solidFill>
                  <a:srgbClr val="000000"/>
                </a:solidFill>
              </a:rPr>
              <a:pPr algn="r" eaLnBrk="0" hangingPunct="0"/>
              <a:t>EE</a:t>
            </a:fld>
            <a:endParaRPr lang="de-DE" sz="700">
              <a:solidFill>
                <a:srgbClr val="000000"/>
              </a:solidFill>
              <a:sym typeface="+mn-lt"/>
            </a:endParaRPr>
          </a:p>
        </p:txBody>
      </p:sp>
      <p:sp>
        <p:nvSpPr>
          <p:cNvPr id="178" name="Rechteck 177"/>
          <p:cNvSpPr/>
          <p:nvPr>
            <p:custDataLst>
              <p:tags r:id="rId57"/>
            </p:custDataLst>
          </p:nvPr>
        </p:nvSpPr>
        <p:spPr bwMode="auto">
          <a:xfrm flipV="1">
            <a:off x="4773621" y="3425851"/>
            <a:ext cx="122238" cy="1190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220CDC48-D668-4D56-811F-D0E45C5E506C}" type="datetime'''''''''''''''''''L''''''''''''''''''''''''T'">
              <a:rPr lang="en-US" sz="700">
                <a:solidFill>
                  <a:srgbClr val="000000"/>
                </a:solidFill>
              </a:rPr>
              <a:pPr algn="r" eaLnBrk="0" hangingPunct="0"/>
              <a:t>LT</a:t>
            </a:fld>
            <a:endParaRPr lang="de-DE" sz="700">
              <a:solidFill>
                <a:srgbClr val="000000"/>
              </a:solidFill>
              <a:sym typeface="+mn-lt"/>
            </a:endParaRPr>
          </a:p>
        </p:txBody>
      </p:sp>
      <p:sp>
        <p:nvSpPr>
          <p:cNvPr id="221" name="Rechteck 220"/>
          <p:cNvSpPr/>
          <p:nvPr>
            <p:custDataLst>
              <p:tags r:id="rId58"/>
            </p:custDataLst>
          </p:nvPr>
        </p:nvSpPr>
        <p:spPr bwMode="auto">
          <a:xfrm flipV="1">
            <a:off x="4673600" y="3425855"/>
            <a:ext cx="122238" cy="12541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45338FEA-ADBE-4E10-A13A-C0EB894A8734}" type="datetime'E''''''L'''''''''''">
              <a:rPr lang="en-US" sz="700">
                <a:solidFill>
                  <a:srgbClr val="000000"/>
                </a:solidFill>
              </a:rPr>
              <a:pPr algn="r" eaLnBrk="0" hangingPunct="0"/>
              <a:t>EL</a:t>
            </a:fld>
            <a:endParaRPr lang="de-DE" sz="700" dirty="0">
              <a:solidFill>
                <a:srgbClr val="000000"/>
              </a:solidFill>
              <a:sym typeface="Arial"/>
            </a:endParaRPr>
          </a:p>
        </p:txBody>
      </p:sp>
      <p:sp>
        <p:nvSpPr>
          <p:cNvPr id="238" name="Gleichschenkliges Dreieck 237"/>
          <p:cNvSpPr/>
          <p:nvPr/>
        </p:nvSpPr>
        <p:spPr bwMode="auto">
          <a:xfrm rot="5400000">
            <a:off x="7434264" y="5245100"/>
            <a:ext cx="933448" cy="114300"/>
          </a:xfrm>
          <a:prstGeom prst="triangle">
            <a:avLst/>
          </a:prstGeom>
          <a:solidFill>
            <a:schemeClr val="bg2"/>
          </a:solidFill>
          <a:ln w="9525" cap="flat" cmpd="sng" algn="ctr">
            <a:noFill/>
            <a:prstDash val="solid"/>
            <a:round/>
            <a:headEnd type="none" w="med" len="med"/>
            <a:tailEnd type="none" w="med" len="med"/>
          </a:ln>
          <a:effectLst/>
        </p:spPr>
        <p:txBody>
          <a:bodyPr vert="horz" wrap="square" lIns="91288" tIns="45641" rIns="91288" bIns="45641" numCol="1" rtlCol="0" anchor="t" anchorCtr="0" compatLnSpc="1">
            <a:prstTxWarp prst="textNoShape">
              <a:avLst/>
            </a:prstTxWarp>
          </a:bodyPr>
          <a:lstStyle/>
          <a:p>
            <a:pPr eaLnBrk="0" hangingPunct="0"/>
            <a:endParaRPr lang="de-AT" sz="2400">
              <a:solidFill>
                <a:srgbClr val="000000"/>
              </a:solidFill>
            </a:endParaRPr>
          </a:p>
        </p:txBody>
      </p:sp>
      <p:graphicFrame>
        <p:nvGraphicFramePr>
          <p:cNvPr id="365" name="Objekt 364"/>
          <p:cNvGraphicFramePr>
            <a:graphicFrameLocks/>
          </p:cNvGraphicFramePr>
          <p:nvPr>
            <p:custDataLst>
              <p:tags r:id="rId59"/>
            </p:custDataLst>
            <p:extLst>
              <p:ext uri="{D42A27DB-BD31-4B8C-83A1-F6EECF244321}">
                <p14:modId xmlns:p14="http://schemas.microsoft.com/office/powerpoint/2010/main" val="2673957267"/>
              </p:ext>
            </p:extLst>
          </p:nvPr>
        </p:nvGraphicFramePr>
        <p:xfrm>
          <a:off x="4305309" y="4419631"/>
          <a:ext cx="3486066" cy="1571557"/>
        </p:xfrm>
        <a:graphic>
          <a:graphicData uri="http://schemas.openxmlformats.org/presentationml/2006/ole">
            <mc:AlternateContent xmlns:mc="http://schemas.openxmlformats.org/markup-compatibility/2006">
              <mc:Choice xmlns:v="urn:schemas-microsoft-com:vml" Requires="v">
                <p:oleObj spid="_x0000_s87185" name="Diagramm" r:id="rId122" imgW="3486169" imgH="1571548" progId="MSGraph.Chart.8">
                  <p:embed followColorScheme="full"/>
                </p:oleObj>
              </mc:Choice>
              <mc:Fallback>
                <p:oleObj name="Diagramm" r:id="rId122" imgW="3486169" imgH="1571548" progId="MSGraph.Chart.8">
                  <p:embed followColorScheme="full"/>
                  <p:pic>
                    <p:nvPicPr>
                      <p:cNvPr id="0" name=""/>
                      <p:cNvPicPr/>
                      <p:nvPr/>
                    </p:nvPicPr>
                    <p:blipFill>
                      <a:blip r:embed="rId123"/>
                      <a:stretch>
                        <a:fillRect/>
                      </a:stretch>
                    </p:blipFill>
                    <p:spPr>
                      <a:xfrm>
                        <a:off x="4305309" y="4419631"/>
                        <a:ext cx="3486066" cy="1571557"/>
                      </a:xfrm>
                      <a:prstGeom prst="rect">
                        <a:avLst/>
                      </a:prstGeom>
                    </p:spPr>
                  </p:pic>
                </p:oleObj>
              </mc:Fallback>
            </mc:AlternateContent>
          </a:graphicData>
        </a:graphic>
      </p:graphicFrame>
      <p:sp>
        <p:nvSpPr>
          <p:cNvPr id="7" name="Rechteck 6"/>
          <p:cNvSpPr/>
          <p:nvPr>
            <p:custDataLst>
              <p:tags r:id="rId60"/>
            </p:custDataLst>
          </p:nvPr>
        </p:nvSpPr>
        <p:spPr bwMode="auto">
          <a:xfrm flipV="1">
            <a:off x="7578725" y="5854765"/>
            <a:ext cx="122238" cy="12541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8D44147B-FF7A-4A11-B3E2-10409DDB34C8}" type="datetime'''''''''''''''''L''''V'''''''''''''''">
              <a:rPr lang="en-US" sz="700">
                <a:solidFill>
                  <a:srgbClr val="000000"/>
                </a:solidFill>
              </a:rPr>
              <a:pPr algn="r" eaLnBrk="0" hangingPunct="0"/>
              <a:t>LV</a:t>
            </a:fld>
            <a:endParaRPr lang="de-AT" sz="700">
              <a:solidFill>
                <a:srgbClr val="000000"/>
              </a:solidFill>
              <a:sym typeface="Arial"/>
            </a:endParaRPr>
          </a:p>
        </p:txBody>
      </p:sp>
      <p:sp>
        <p:nvSpPr>
          <p:cNvPr id="393" name="Rechteck 392"/>
          <p:cNvSpPr/>
          <p:nvPr>
            <p:custDataLst>
              <p:tags r:id="rId61"/>
            </p:custDataLst>
          </p:nvPr>
        </p:nvSpPr>
        <p:spPr bwMode="auto">
          <a:xfrm flipV="1">
            <a:off x="7473955" y="5854768"/>
            <a:ext cx="122238" cy="1190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F17DF8BB-8CEC-4BF4-A96B-01FDF6736D6F}" type="datetime'''''''L''''''''''T'''''''''''''''">
              <a:rPr lang="en-US" sz="700">
                <a:solidFill>
                  <a:srgbClr val="000000"/>
                </a:solidFill>
              </a:rPr>
              <a:pPr algn="r" eaLnBrk="0" hangingPunct="0"/>
              <a:t>LT</a:t>
            </a:fld>
            <a:endParaRPr lang="de-DE" sz="700">
              <a:solidFill>
                <a:srgbClr val="000000"/>
              </a:solidFill>
              <a:sym typeface="Arial"/>
            </a:endParaRPr>
          </a:p>
        </p:txBody>
      </p:sp>
      <p:sp>
        <p:nvSpPr>
          <p:cNvPr id="392" name="Rechteck 391"/>
          <p:cNvSpPr/>
          <p:nvPr>
            <p:custDataLst>
              <p:tags r:id="rId62"/>
            </p:custDataLst>
          </p:nvPr>
        </p:nvSpPr>
        <p:spPr bwMode="auto">
          <a:xfrm flipV="1">
            <a:off x="7364417" y="5854769"/>
            <a:ext cx="122238"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3466DBBC-7EF0-470D-82ED-207F4CB88B64}" type="datetime'''''''''''''E''''''''''''''''''E'''''''''''''''">
              <a:rPr lang="en-US" sz="700">
                <a:solidFill>
                  <a:srgbClr val="000000"/>
                </a:solidFill>
              </a:rPr>
              <a:pPr algn="r" eaLnBrk="0" hangingPunct="0"/>
              <a:t>EE</a:t>
            </a:fld>
            <a:endParaRPr lang="de-DE" sz="700">
              <a:solidFill>
                <a:srgbClr val="000000"/>
              </a:solidFill>
              <a:sym typeface="Arial"/>
            </a:endParaRPr>
          </a:p>
        </p:txBody>
      </p:sp>
      <p:sp>
        <p:nvSpPr>
          <p:cNvPr id="391" name="Rechteck 390"/>
          <p:cNvSpPr/>
          <p:nvPr>
            <p:custDataLst>
              <p:tags r:id="rId63"/>
            </p:custDataLst>
          </p:nvPr>
        </p:nvSpPr>
        <p:spPr bwMode="auto">
          <a:xfrm flipV="1">
            <a:off x="7254879" y="5854767"/>
            <a:ext cx="122238"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11EBB836-B7BF-4E11-93FD-ECC7B373DD33}" type="datetime'''''''''''''S''''K'''''''''">
              <a:rPr lang="en-US" sz="700">
                <a:solidFill>
                  <a:srgbClr val="000000"/>
                </a:solidFill>
              </a:rPr>
              <a:pPr algn="r" eaLnBrk="0" hangingPunct="0"/>
              <a:t>SK</a:t>
            </a:fld>
            <a:endParaRPr lang="de-DE" sz="700">
              <a:solidFill>
                <a:srgbClr val="000000"/>
              </a:solidFill>
              <a:sym typeface="Arial"/>
            </a:endParaRPr>
          </a:p>
        </p:txBody>
      </p:sp>
      <p:sp>
        <p:nvSpPr>
          <p:cNvPr id="379" name="Rechteck 378"/>
          <p:cNvSpPr/>
          <p:nvPr>
            <p:custDataLst>
              <p:tags r:id="rId64"/>
            </p:custDataLst>
          </p:nvPr>
        </p:nvSpPr>
        <p:spPr bwMode="auto">
          <a:xfrm flipV="1">
            <a:off x="7150100" y="5854702"/>
            <a:ext cx="122238"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846692D3-7920-41F6-8C1B-3209ACC3973A}" type="datetime'''''''''''''''''''R''''O'''''''">
              <a:rPr lang="en-US" sz="700">
                <a:solidFill>
                  <a:srgbClr val="000000"/>
                </a:solidFill>
              </a:rPr>
              <a:pPr algn="r" eaLnBrk="0" hangingPunct="0"/>
              <a:t>RO</a:t>
            </a:fld>
            <a:endParaRPr lang="de-DE" sz="700">
              <a:solidFill>
                <a:srgbClr val="000000"/>
              </a:solidFill>
              <a:sym typeface="Arial"/>
            </a:endParaRPr>
          </a:p>
        </p:txBody>
      </p:sp>
      <p:sp>
        <p:nvSpPr>
          <p:cNvPr id="378" name="Rechteck 377"/>
          <p:cNvSpPr/>
          <p:nvPr>
            <p:custDataLst>
              <p:tags r:id="rId65"/>
            </p:custDataLst>
          </p:nvPr>
        </p:nvSpPr>
        <p:spPr bwMode="auto">
          <a:xfrm flipV="1">
            <a:off x="7045332" y="5854704"/>
            <a:ext cx="122238" cy="13017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9BAF4A11-AF4A-4EC0-BAC6-2D374C3F16F3}" type="datetime'''''''''''''''''''''''A''''''''''''''''''T'''''''''''''">
              <a:rPr lang="en-US" sz="700">
                <a:solidFill>
                  <a:srgbClr val="000000"/>
                </a:solidFill>
              </a:rPr>
              <a:pPr algn="r" eaLnBrk="0" hangingPunct="0"/>
              <a:t>AT</a:t>
            </a:fld>
            <a:endParaRPr lang="de-DE" sz="700">
              <a:solidFill>
                <a:srgbClr val="000000"/>
              </a:solidFill>
              <a:sym typeface="Arial"/>
            </a:endParaRPr>
          </a:p>
        </p:txBody>
      </p:sp>
      <p:sp>
        <p:nvSpPr>
          <p:cNvPr id="377" name="Rechteck 376"/>
          <p:cNvSpPr/>
          <p:nvPr>
            <p:custDataLst>
              <p:tags r:id="rId66"/>
            </p:custDataLst>
          </p:nvPr>
        </p:nvSpPr>
        <p:spPr bwMode="auto">
          <a:xfrm flipV="1">
            <a:off x="6935794" y="5854769"/>
            <a:ext cx="122238"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829FB846-0D05-4AE3-9437-91772F6E2E51}" type="datetime'''''''''''''''''S''''''''''E'''''''''''''''''''''''''''">
              <a:rPr lang="en-US" sz="700">
                <a:solidFill>
                  <a:srgbClr val="000000"/>
                </a:solidFill>
              </a:rPr>
              <a:pPr algn="r" eaLnBrk="0" hangingPunct="0"/>
              <a:t>SE</a:t>
            </a:fld>
            <a:endParaRPr lang="de-DE" sz="700">
              <a:solidFill>
                <a:srgbClr val="000000"/>
              </a:solidFill>
              <a:sym typeface="Arial"/>
            </a:endParaRPr>
          </a:p>
        </p:txBody>
      </p:sp>
      <p:sp>
        <p:nvSpPr>
          <p:cNvPr id="376" name="Rechteck 375"/>
          <p:cNvSpPr/>
          <p:nvPr>
            <p:custDataLst>
              <p:tags r:id="rId67"/>
            </p:custDataLst>
          </p:nvPr>
        </p:nvSpPr>
        <p:spPr bwMode="auto">
          <a:xfrm flipV="1">
            <a:off x="6826256" y="5854701"/>
            <a:ext cx="122238" cy="968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2363AF68-067B-4F99-BCF6-55A2D23A27C5}" type="datetime'''''''''S''''''''''''I'''''''''''''''''''''''''">
              <a:rPr lang="en-US" sz="700">
                <a:solidFill>
                  <a:srgbClr val="000000"/>
                </a:solidFill>
              </a:rPr>
              <a:pPr algn="r" eaLnBrk="0" hangingPunct="0"/>
              <a:t>SI</a:t>
            </a:fld>
            <a:endParaRPr lang="de-DE" sz="700">
              <a:solidFill>
                <a:srgbClr val="000000"/>
              </a:solidFill>
              <a:sym typeface="Arial"/>
            </a:endParaRPr>
          </a:p>
        </p:txBody>
      </p:sp>
      <p:sp>
        <p:nvSpPr>
          <p:cNvPr id="374" name="Rechteck 373"/>
          <p:cNvSpPr/>
          <p:nvPr>
            <p:custDataLst>
              <p:tags r:id="rId68"/>
            </p:custDataLst>
          </p:nvPr>
        </p:nvSpPr>
        <p:spPr bwMode="auto">
          <a:xfrm flipV="1">
            <a:off x="6721476" y="5854701"/>
            <a:ext cx="122238" cy="1349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B0E38339-6C38-4804-A3E5-0F07367DD4FD}" type="datetime'''''''''''''''''''''C''''''''''''Z'">
              <a:rPr lang="en-US" sz="700">
                <a:solidFill>
                  <a:srgbClr val="000000"/>
                </a:solidFill>
              </a:rPr>
              <a:pPr algn="r" eaLnBrk="0" hangingPunct="0"/>
              <a:t>CZ</a:t>
            </a:fld>
            <a:endParaRPr lang="de-DE" sz="700">
              <a:solidFill>
                <a:srgbClr val="000000"/>
              </a:solidFill>
              <a:sym typeface="Arial"/>
            </a:endParaRPr>
          </a:p>
        </p:txBody>
      </p:sp>
      <p:sp>
        <p:nvSpPr>
          <p:cNvPr id="373" name="Rechteck 372"/>
          <p:cNvSpPr/>
          <p:nvPr>
            <p:custDataLst>
              <p:tags r:id="rId69"/>
            </p:custDataLst>
          </p:nvPr>
        </p:nvSpPr>
        <p:spPr bwMode="auto">
          <a:xfrm flipV="1">
            <a:off x="6616700" y="5854704"/>
            <a:ext cx="122238" cy="904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D757CE42-0BD7-4EE2-85F9-A0A2D821DAE2}" type="datetime'''''''''F''''''''''''''''I'''''''''''''">
              <a:rPr lang="en-US" sz="700">
                <a:solidFill>
                  <a:srgbClr val="000000"/>
                </a:solidFill>
              </a:rPr>
              <a:pPr algn="r" eaLnBrk="0" hangingPunct="0"/>
              <a:t>FI</a:t>
            </a:fld>
            <a:endParaRPr lang="de-DE" sz="700">
              <a:solidFill>
                <a:srgbClr val="000000"/>
              </a:solidFill>
              <a:sym typeface="Arial"/>
            </a:endParaRPr>
          </a:p>
        </p:txBody>
      </p:sp>
      <p:sp>
        <p:nvSpPr>
          <p:cNvPr id="372" name="Rechteck 371"/>
          <p:cNvSpPr/>
          <p:nvPr>
            <p:custDataLst>
              <p:tags r:id="rId70"/>
            </p:custDataLst>
          </p:nvPr>
        </p:nvSpPr>
        <p:spPr bwMode="auto">
          <a:xfrm flipV="1">
            <a:off x="6507171" y="5854701"/>
            <a:ext cx="122238" cy="1476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3ABC2ABF-2899-4FED-B27B-BD15B41F1729}" type="datetime'''''''''''''B''''''''''''''''''''G'''">
              <a:rPr lang="en-US" sz="700">
                <a:solidFill>
                  <a:srgbClr val="000000"/>
                </a:solidFill>
              </a:rPr>
              <a:pPr algn="r" eaLnBrk="0" hangingPunct="0"/>
              <a:t>BG</a:t>
            </a:fld>
            <a:endParaRPr lang="de-DE" sz="700">
              <a:solidFill>
                <a:srgbClr val="000000"/>
              </a:solidFill>
              <a:sym typeface="Arial"/>
            </a:endParaRPr>
          </a:p>
        </p:txBody>
      </p:sp>
      <p:sp>
        <p:nvSpPr>
          <p:cNvPr id="371" name="Rechteck 370"/>
          <p:cNvSpPr/>
          <p:nvPr>
            <p:custDataLst>
              <p:tags r:id="rId71"/>
            </p:custDataLst>
          </p:nvPr>
        </p:nvSpPr>
        <p:spPr bwMode="auto">
          <a:xfrm flipV="1">
            <a:off x="6397633" y="5854705"/>
            <a:ext cx="122238" cy="1460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6EAC724B-DEBB-4DEF-9FFD-A433C82259BE}" type="datetime'''''H''U'''''''''''''''''''''''''''''''">
              <a:rPr lang="en-US" sz="700">
                <a:solidFill>
                  <a:srgbClr val="000000"/>
                </a:solidFill>
              </a:rPr>
              <a:pPr algn="r" eaLnBrk="0" hangingPunct="0"/>
              <a:t>HU</a:t>
            </a:fld>
            <a:endParaRPr lang="de-DE" sz="700">
              <a:solidFill>
                <a:srgbClr val="000000"/>
              </a:solidFill>
              <a:sym typeface="Arial"/>
            </a:endParaRPr>
          </a:p>
        </p:txBody>
      </p:sp>
      <p:sp>
        <p:nvSpPr>
          <p:cNvPr id="370" name="Rechteck 369"/>
          <p:cNvSpPr/>
          <p:nvPr>
            <p:custDataLst>
              <p:tags r:id="rId72"/>
            </p:custDataLst>
          </p:nvPr>
        </p:nvSpPr>
        <p:spPr bwMode="auto">
          <a:xfrm flipV="1">
            <a:off x="6292853" y="5854765"/>
            <a:ext cx="122238" cy="12541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DDEEC5B2-045B-41A3-9AC8-1115DCB937A0}" type="datetime'''''''''''P''''''''''''''''''''''''''''L'''''''''''''''''''''">
              <a:rPr lang="en-US" sz="700">
                <a:solidFill>
                  <a:srgbClr val="000000"/>
                </a:solidFill>
              </a:rPr>
              <a:pPr algn="r" eaLnBrk="0" hangingPunct="0"/>
              <a:t>PL</a:t>
            </a:fld>
            <a:endParaRPr lang="de-DE" sz="700">
              <a:solidFill>
                <a:srgbClr val="000000"/>
              </a:solidFill>
              <a:sym typeface="Arial"/>
            </a:endParaRPr>
          </a:p>
        </p:txBody>
      </p:sp>
      <p:sp>
        <p:nvSpPr>
          <p:cNvPr id="234" name="Rechteck 233"/>
          <p:cNvSpPr/>
          <p:nvPr>
            <p:custDataLst>
              <p:tags r:id="rId73"/>
            </p:custDataLst>
          </p:nvPr>
        </p:nvSpPr>
        <p:spPr bwMode="auto">
          <a:xfrm flipV="1">
            <a:off x="6188075" y="5854700"/>
            <a:ext cx="122238" cy="2555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BEB21F82-A84F-4C1B-B73A-7D83CAB12108}" type="datetime'''''''''EU27'''''''''''''''''''">
              <a:rPr lang="en-US" sz="700">
                <a:solidFill>
                  <a:srgbClr val="000000"/>
                </a:solidFill>
              </a:rPr>
              <a:pPr algn="r" eaLnBrk="0" hangingPunct="0"/>
              <a:t>EU27</a:t>
            </a:fld>
            <a:endParaRPr lang="de-AT" sz="700">
              <a:solidFill>
                <a:srgbClr val="000000"/>
              </a:solidFill>
              <a:sym typeface="Arial"/>
            </a:endParaRPr>
          </a:p>
        </p:txBody>
      </p:sp>
      <p:sp>
        <p:nvSpPr>
          <p:cNvPr id="369" name="Rechteck 368"/>
          <p:cNvSpPr/>
          <p:nvPr>
            <p:custDataLst>
              <p:tags r:id="rId74"/>
            </p:custDataLst>
          </p:nvPr>
        </p:nvSpPr>
        <p:spPr bwMode="auto">
          <a:xfrm flipV="1">
            <a:off x="6078538" y="5854705"/>
            <a:ext cx="122238" cy="1460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24CE377C-1B4E-464C-80DC-0E7BB4DBE0BE}" type="datetime'''''''''''''''''''''''H''''''''''''''''''R'''''''''">
              <a:rPr lang="en-US" sz="700">
                <a:solidFill>
                  <a:srgbClr val="000000"/>
                </a:solidFill>
              </a:rPr>
              <a:pPr algn="r" eaLnBrk="0" hangingPunct="0"/>
              <a:t>HR</a:t>
            </a:fld>
            <a:endParaRPr lang="de-DE" sz="700">
              <a:solidFill>
                <a:srgbClr val="000000"/>
              </a:solidFill>
              <a:sym typeface="Arial"/>
            </a:endParaRPr>
          </a:p>
        </p:txBody>
      </p:sp>
      <p:sp>
        <p:nvSpPr>
          <p:cNvPr id="368" name="Rechteck 367"/>
          <p:cNvSpPr/>
          <p:nvPr>
            <p:custDataLst>
              <p:tags r:id="rId75"/>
            </p:custDataLst>
          </p:nvPr>
        </p:nvSpPr>
        <p:spPr bwMode="auto">
          <a:xfrm flipV="1">
            <a:off x="5969000" y="5854701"/>
            <a:ext cx="122238" cy="1412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174CF9E0-2F39-4577-A852-AEEE985B2616}" type="datetime'''''''''''D''''''''''''''''E'">
              <a:rPr lang="en-US" sz="700">
                <a:solidFill>
                  <a:srgbClr val="000000"/>
                </a:solidFill>
              </a:rPr>
              <a:pPr algn="r" eaLnBrk="0" hangingPunct="0"/>
              <a:t>DE</a:t>
            </a:fld>
            <a:endParaRPr lang="de-DE" sz="700">
              <a:solidFill>
                <a:srgbClr val="000000"/>
              </a:solidFill>
              <a:sym typeface="Arial"/>
            </a:endParaRPr>
          </a:p>
        </p:txBody>
      </p:sp>
      <p:sp>
        <p:nvSpPr>
          <p:cNvPr id="388" name="Rechteck 387"/>
          <p:cNvSpPr/>
          <p:nvPr>
            <p:custDataLst>
              <p:tags r:id="rId76"/>
            </p:custDataLst>
          </p:nvPr>
        </p:nvSpPr>
        <p:spPr bwMode="auto">
          <a:xfrm flipV="1">
            <a:off x="5864230" y="5854700"/>
            <a:ext cx="122238" cy="2555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4DD370E5-D7C6-4E8C-B51A-C7C1010B1627}" type="datetime'''''E''''U''''''''''1''''''''''''''''''''''''''''''''''''''5'">
              <a:rPr lang="en-US" sz="700">
                <a:solidFill>
                  <a:srgbClr val="000000"/>
                </a:solidFill>
              </a:rPr>
              <a:pPr algn="r" eaLnBrk="0" hangingPunct="0"/>
              <a:t>EU15</a:t>
            </a:fld>
            <a:endParaRPr lang="de-DE" sz="700">
              <a:solidFill>
                <a:srgbClr val="000000"/>
              </a:solidFill>
              <a:sym typeface="Arial"/>
            </a:endParaRPr>
          </a:p>
        </p:txBody>
      </p:sp>
      <p:sp>
        <p:nvSpPr>
          <p:cNvPr id="384" name="Rechteck 383"/>
          <p:cNvSpPr/>
          <p:nvPr>
            <p:custDataLst>
              <p:tags r:id="rId77"/>
            </p:custDataLst>
          </p:nvPr>
        </p:nvSpPr>
        <p:spPr bwMode="auto">
          <a:xfrm flipV="1">
            <a:off x="5759450" y="5854767"/>
            <a:ext cx="122238"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2E902C4A-18E8-4E81-A13E-E3FA6A03B82F}" type="datetime'''''''B''''''''''''''''''''''''''E'''''''''''''''''''">
              <a:rPr lang="en-US" sz="700">
                <a:solidFill>
                  <a:srgbClr val="000000"/>
                </a:solidFill>
              </a:rPr>
              <a:pPr algn="r" eaLnBrk="0" hangingPunct="0"/>
              <a:t>BE</a:t>
            </a:fld>
            <a:endParaRPr lang="de-DE" sz="700">
              <a:solidFill>
                <a:srgbClr val="000000"/>
              </a:solidFill>
              <a:sym typeface="Arial"/>
            </a:endParaRPr>
          </a:p>
        </p:txBody>
      </p:sp>
      <p:sp>
        <p:nvSpPr>
          <p:cNvPr id="381" name="Rechteck 380"/>
          <p:cNvSpPr/>
          <p:nvPr>
            <p:custDataLst>
              <p:tags r:id="rId78"/>
            </p:custDataLst>
          </p:nvPr>
        </p:nvSpPr>
        <p:spPr bwMode="auto">
          <a:xfrm flipV="1">
            <a:off x="5649913" y="5854701"/>
            <a:ext cx="122238" cy="1412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B9FBAA56-2046-45DE-8F3D-7F28274CE955}" type="datetime'''''''''''''''''''''''''''D''''''''''''''''''''''''K'''''''''">
              <a:rPr lang="en-US" sz="700">
                <a:solidFill>
                  <a:srgbClr val="000000"/>
                </a:solidFill>
              </a:rPr>
              <a:pPr algn="r" eaLnBrk="0" hangingPunct="0"/>
              <a:t>DK</a:t>
            </a:fld>
            <a:endParaRPr lang="de-DE" sz="700">
              <a:solidFill>
                <a:srgbClr val="000000"/>
              </a:solidFill>
              <a:sym typeface="Arial"/>
            </a:endParaRPr>
          </a:p>
        </p:txBody>
      </p:sp>
      <p:sp>
        <p:nvSpPr>
          <p:cNvPr id="385" name="Rechteck 384"/>
          <p:cNvSpPr/>
          <p:nvPr>
            <p:custDataLst>
              <p:tags r:id="rId79"/>
            </p:custDataLst>
          </p:nvPr>
        </p:nvSpPr>
        <p:spPr bwMode="auto">
          <a:xfrm flipV="1">
            <a:off x="5540374" y="5854701"/>
            <a:ext cx="122238" cy="1412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9567FDB7-EFBC-4100-B252-A4D6C679C5BC}" type="datetime'''''''''''''''''''''''''''''UK'''''''''''">
              <a:rPr lang="en-US" sz="700">
                <a:solidFill>
                  <a:srgbClr val="000000"/>
                </a:solidFill>
              </a:rPr>
              <a:pPr algn="r" eaLnBrk="0" hangingPunct="0"/>
              <a:t>UK</a:t>
            </a:fld>
            <a:endParaRPr lang="de-DE" sz="700">
              <a:solidFill>
                <a:srgbClr val="000000"/>
              </a:solidFill>
              <a:sym typeface="Arial"/>
            </a:endParaRPr>
          </a:p>
        </p:txBody>
      </p:sp>
      <p:sp>
        <p:nvSpPr>
          <p:cNvPr id="390" name="Rechteck 389"/>
          <p:cNvSpPr/>
          <p:nvPr>
            <p:custDataLst>
              <p:tags r:id="rId80"/>
            </p:custDataLst>
          </p:nvPr>
        </p:nvSpPr>
        <p:spPr bwMode="auto">
          <a:xfrm flipV="1">
            <a:off x="5435607" y="5854704"/>
            <a:ext cx="122238" cy="13017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5C66DFE8-260A-4693-9902-EAF606D042C2}" type="datetime'''''''''''''''''''''''''''P''''''''T'''''''''''''''''''">
              <a:rPr lang="en-US" sz="700">
                <a:solidFill>
                  <a:srgbClr val="000000"/>
                </a:solidFill>
              </a:rPr>
              <a:pPr algn="r" eaLnBrk="0" hangingPunct="0"/>
              <a:t>PT</a:t>
            </a:fld>
            <a:endParaRPr lang="de-DE" sz="700">
              <a:solidFill>
                <a:srgbClr val="000000"/>
              </a:solidFill>
              <a:sym typeface="Arial"/>
            </a:endParaRPr>
          </a:p>
        </p:txBody>
      </p:sp>
      <p:sp>
        <p:nvSpPr>
          <p:cNvPr id="380" name="Rechteck 379"/>
          <p:cNvSpPr/>
          <p:nvPr>
            <p:custDataLst>
              <p:tags r:id="rId81"/>
            </p:custDataLst>
          </p:nvPr>
        </p:nvSpPr>
        <p:spPr bwMode="auto">
          <a:xfrm flipV="1">
            <a:off x="5330827" y="5854701"/>
            <a:ext cx="122238" cy="1349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5020511D-B6CD-405C-82D4-9EC0DDA8DCDA}" type="datetime'''''''''''''F''''''''''''''''''''''''''R'">
              <a:rPr lang="en-US" sz="700">
                <a:solidFill>
                  <a:srgbClr val="000000"/>
                </a:solidFill>
              </a:rPr>
              <a:pPr algn="r" eaLnBrk="0" hangingPunct="0"/>
              <a:t>FR</a:t>
            </a:fld>
            <a:endParaRPr lang="de-DE" sz="700">
              <a:solidFill>
                <a:srgbClr val="000000"/>
              </a:solidFill>
              <a:sym typeface="Arial"/>
            </a:endParaRPr>
          </a:p>
        </p:txBody>
      </p:sp>
      <p:sp>
        <p:nvSpPr>
          <p:cNvPr id="6" name="Rechteck 5"/>
          <p:cNvSpPr/>
          <p:nvPr>
            <p:custDataLst>
              <p:tags r:id="rId82"/>
            </p:custDataLst>
          </p:nvPr>
        </p:nvSpPr>
        <p:spPr bwMode="auto">
          <a:xfrm flipV="1">
            <a:off x="5221289" y="5854704"/>
            <a:ext cx="122238" cy="13017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B7A19270-1B8F-4D6E-9D65-9CA6767C996B}" type="datetime'''''''''''''''''''''''''L''''''''''''''''''''''''''''''''U'''">
              <a:rPr lang="en-US" sz="700">
                <a:solidFill>
                  <a:srgbClr val="000000"/>
                </a:solidFill>
              </a:rPr>
              <a:pPr algn="r" eaLnBrk="0" hangingPunct="0"/>
              <a:t>LU</a:t>
            </a:fld>
            <a:endParaRPr lang="de-AT" sz="700">
              <a:solidFill>
                <a:srgbClr val="000000"/>
              </a:solidFill>
              <a:sym typeface="Arial"/>
            </a:endParaRPr>
          </a:p>
        </p:txBody>
      </p:sp>
      <p:sp>
        <p:nvSpPr>
          <p:cNvPr id="386" name="Rechteck 385"/>
          <p:cNvSpPr/>
          <p:nvPr>
            <p:custDataLst>
              <p:tags r:id="rId83"/>
            </p:custDataLst>
          </p:nvPr>
        </p:nvSpPr>
        <p:spPr bwMode="auto">
          <a:xfrm flipV="1">
            <a:off x="5111751" y="5854708"/>
            <a:ext cx="122238" cy="13017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874BDE74-1B4C-4567-8699-E11D2763929C}" type="datetime'''''''''''''''N''''''''''''''''L'">
              <a:rPr lang="en-US" sz="700">
                <a:solidFill>
                  <a:srgbClr val="000000"/>
                </a:solidFill>
              </a:rPr>
              <a:pPr algn="r" eaLnBrk="0" hangingPunct="0"/>
              <a:t>NL</a:t>
            </a:fld>
            <a:endParaRPr lang="de-DE" sz="700">
              <a:solidFill>
                <a:srgbClr val="000000"/>
              </a:solidFill>
              <a:sym typeface="Arial"/>
            </a:endParaRPr>
          </a:p>
        </p:txBody>
      </p:sp>
      <p:sp>
        <p:nvSpPr>
          <p:cNvPr id="382" name="Rechteck 381"/>
          <p:cNvSpPr/>
          <p:nvPr>
            <p:custDataLst>
              <p:tags r:id="rId84"/>
            </p:custDataLst>
          </p:nvPr>
        </p:nvSpPr>
        <p:spPr bwMode="auto">
          <a:xfrm flipV="1">
            <a:off x="5006974" y="5854704"/>
            <a:ext cx="122238" cy="9048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459EC3EA-9856-4578-9C96-5741F2C7B9C6}" type="datetime'''''''''''''''''''''I''''''''''''''T'''''''''''">
              <a:rPr lang="en-US" sz="700">
                <a:solidFill>
                  <a:srgbClr val="000000"/>
                </a:solidFill>
              </a:rPr>
              <a:pPr algn="r" eaLnBrk="0" hangingPunct="0"/>
              <a:t>IT</a:t>
            </a:fld>
            <a:endParaRPr lang="de-DE" sz="700">
              <a:solidFill>
                <a:srgbClr val="000000"/>
              </a:solidFill>
              <a:sym typeface="Arial"/>
            </a:endParaRPr>
          </a:p>
        </p:txBody>
      </p:sp>
      <p:sp>
        <p:nvSpPr>
          <p:cNvPr id="367" name="Rechteck 366"/>
          <p:cNvSpPr/>
          <p:nvPr>
            <p:custDataLst>
              <p:tags r:id="rId85"/>
            </p:custDataLst>
          </p:nvPr>
        </p:nvSpPr>
        <p:spPr bwMode="auto">
          <a:xfrm flipV="1">
            <a:off x="4902204" y="5854767"/>
            <a:ext cx="122238" cy="1365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012E4615-2750-4A01-9BF8-E95EEBD2795B}" type="datetime'E''''''''''''''''''S'''">
              <a:rPr lang="en-US" sz="700">
                <a:solidFill>
                  <a:srgbClr val="000000"/>
                </a:solidFill>
              </a:rPr>
              <a:pPr algn="r" eaLnBrk="0" hangingPunct="0"/>
              <a:t>ES</a:t>
            </a:fld>
            <a:endParaRPr lang="de-DE" sz="700">
              <a:solidFill>
                <a:srgbClr val="000000"/>
              </a:solidFill>
              <a:sym typeface="+mn-lt"/>
            </a:endParaRPr>
          </a:p>
        </p:txBody>
      </p:sp>
      <p:sp>
        <p:nvSpPr>
          <p:cNvPr id="366" name="Rechteck 365"/>
          <p:cNvSpPr/>
          <p:nvPr>
            <p:custDataLst>
              <p:tags r:id="rId86"/>
            </p:custDataLst>
          </p:nvPr>
        </p:nvSpPr>
        <p:spPr bwMode="auto">
          <a:xfrm flipV="1">
            <a:off x="4792666" y="5854765"/>
            <a:ext cx="122238" cy="12541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0198D791-C3DC-478B-B969-1BF14E00CDB9}" type="datetime'''''''''E''''''''''''''''''''''''''''''''L'''''''">
              <a:rPr lang="en-US" sz="700">
                <a:solidFill>
                  <a:srgbClr val="000000"/>
                </a:solidFill>
              </a:rPr>
              <a:pPr algn="r" eaLnBrk="0" hangingPunct="0"/>
              <a:t>EL</a:t>
            </a:fld>
            <a:endParaRPr lang="de-DE" sz="700">
              <a:solidFill>
                <a:srgbClr val="000000"/>
              </a:solidFill>
              <a:sym typeface="+mn-lt"/>
            </a:endParaRPr>
          </a:p>
        </p:txBody>
      </p:sp>
      <p:sp>
        <p:nvSpPr>
          <p:cNvPr id="389" name="Rechteck 388"/>
          <p:cNvSpPr/>
          <p:nvPr>
            <p:custDataLst>
              <p:tags r:id="rId87"/>
            </p:custDataLst>
          </p:nvPr>
        </p:nvSpPr>
        <p:spPr bwMode="auto">
          <a:xfrm flipV="1">
            <a:off x="4683128" y="5854701"/>
            <a:ext cx="122238" cy="968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eaVert" wrap="none" lIns="0" tIns="0" rIns="0" bIns="0" numCol="1" rtlCol="0" anchor="ctr" anchorCtr="0" compatLnSpc="1">
            <a:prstTxWarp prst="textNoShape">
              <a:avLst/>
            </a:prstTxWarp>
          </a:bodyPr>
          <a:lstStyle/>
          <a:p>
            <a:pPr algn="r" eaLnBrk="0" hangingPunct="0"/>
            <a:fld id="{A1B28018-D9F7-43C5-A660-97BB7E26AC30}" type="datetime'''''''''''''''''''''''''''I''E'''''''">
              <a:rPr lang="en-US" sz="700">
                <a:solidFill>
                  <a:srgbClr val="000000"/>
                </a:solidFill>
              </a:rPr>
              <a:pPr algn="r" eaLnBrk="0" hangingPunct="0"/>
              <a:t>IE</a:t>
            </a:fld>
            <a:endParaRPr lang="de-DE" sz="700" dirty="0">
              <a:solidFill>
                <a:srgbClr val="000000"/>
              </a:solidFill>
              <a:sym typeface="Arial"/>
            </a:endParaRPr>
          </a:p>
        </p:txBody>
      </p:sp>
      <p:cxnSp>
        <p:nvCxnSpPr>
          <p:cNvPr id="122" name="Gerade Verbindung 121"/>
          <p:cNvCxnSpPr/>
          <p:nvPr>
            <p:custDataLst>
              <p:tags r:id="rId88"/>
            </p:custDataLst>
          </p:nvPr>
        </p:nvCxnSpPr>
        <p:spPr bwMode="auto">
          <a:xfrm>
            <a:off x="4133851" y="4762567"/>
            <a:ext cx="0" cy="10001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3" name="Gerade Verbindung 232"/>
          <p:cNvCxnSpPr/>
          <p:nvPr>
            <p:custDataLst>
              <p:tags r:id="rId89"/>
            </p:custDataLst>
          </p:nvPr>
        </p:nvCxnSpPr>
        <p:spPr bwMode="auto">
          <a:xfrm>
            <a:off x="3306763" y="4762500"/>
            <a:ext cx="8270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2" name="Gerade Verbindung 231"/>
          <p:cNvCxnSpPr/>
          <p:nvPr>
            <p:custDataLst>
              <p:tags r:id="rId90"/>
            </p:custDataLst>
          </p:nvPr>
        </p:nvCxnSpPr>
        <p:spPr bwMode="auto">
          <a:xfrm>
            <a:off x="2992438" y="4762500"/>
            <a:ext cx="63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1" name="Gerade Verbindung 230"/>
          <p:cNvCxnSpPr/>
          <p:nvPr>
            <p:custDataLst>
              <p:tags r:id="rId91"/>
            </p:custDataLst>
          </p:nvPr>
        </p:nvCxnSpPr>
        <p:spPr bwMode="auto">
          <a:xfrm>
            <a:off x="2354263" y="4762500"/>
            <a:ext cx="3873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0" name="Gerade Verbindung 229"/>
          <p:cNvCxnSpPr/>
          <p:nvPr>
            <p:custDataLst>
              <p:tags r:id="rId92"/>
            </p:custDataLst>
          </p:nvPr>
        </p:nvCxnSpPr>
        <p:spPr bwMode="auto">
          <a:xfrm>
            <a:off x="2039938" y="4762500"/>
            <a:ext cx="63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9" name="Gerade Verbindung 228"/>
          <p:cNvCxnSpPr/>
          <p:nvPr>
            <p:custDataLst>
              <p:tags r:id="rId93"/>
            </p:custDataLst>
          </p:nvPr>
        </p:nvCxnSpPr>
        <p:spPr bwMode="auto">
          <a:xfrm>
            <a:off x="1725613" y="4762500"/>
            <a:ext cx="63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Gerade Verbindung 122"/>
          <p:cNvCxnSpPr/>
          <p:nvPr>
            <p:custDataLst>
              <p:tags r:id="rId94"/>
            </p:custDataLst>
          </p:nvPr>
        </p:nvCxnSpPr>
        <p:spPr bwMode="auto">
          <a:xfrm>
            <a:off x="1401763" y="4762500"/>
            <a:ext cx="730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Gerade Verbindung 123"/>
          <p:cNvCxnSpPr/>
          <p:nvPr>
            <p:custDataLst>
              <p:tags r:id="rId95"/>
            </p:custDataLst>
          </p:nvPr>
        </p:nvCxnSpPr>
        <p:spPr bwMode="auto">
          <a:xfrm>
            <a:off x="962033" y="4762500"/>
            <a:ext cx="14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125" name="Objekt 124"/>
          <p:cNvGraphicFramePr>
            <a:graphicFrameLocks/>
          </p:cNvGraphicFramePr>
          <p:nvPr>
            <p:custDataLst>
              <p:tags r:id="rId96"/>
            </p:custDataLst>
            <p:extLst>
              <p:ext uri="{D42A27DB-BD31-4B8C-83A1-F6EECF244321}">
                <p14:modId xmlns:p14="http://schemas.microsoft.com/office/powerpoint/2010/main" val="3111825652"/>
              </p:ext>
            </p:extLst>
          </p:nvPr>
        </p:nvGraphicFramePr>
        <p:xfrm>
          <a:off x="533402" y="4533931"/>
          <a:ext cx="3705286" cy="1466940"/>
        </p:xfrm>
        <a:graphic>
          <a:graphicData uri="http://schemas.openxmlformats.org/presentationml/2006/ole">
            <mc:AlternateContent xmlns:mc="http://schemas.openxmlformats.org/markup-compatibility/2006">
              <mc:Choice xmlns:v="urn:schemas-microsoft-com:vml" Requires="v">
                <p:oleObj spid="_x0000_s87186" name="Diagramm" r:id="rId124" imgW="3705286" imgH="1466940" progId="MSGraph.Chart.8">
                  <p:embed followColorScheme="full"/>
                </p:oleObj>
              </mc:Choice>
              <mc:Fallback>
                <p:oleObj name="Diagramm" r:id="rId124" imgW="3705286" imgH="1466940" progId="MSGraph.Chart.8">
                  <p:embed followColorScheme="full"/>
                  <p:pic>
                    <p:nvPicPr>
                      <p:cNvPr id="0" name=""/>
                      <p:cNvPicPr/>
                      <p:nvPr/>
                    </p:nvPicPr>
                    <p:blipFill>
                      <a:blip r:embed="rId125"/>
                      <a:stretch>
                        <a:fillRect/>
                      </a:stretch>
                    </p:blipFill>
                    <p:spPr>
                      <a:xfrm>
                        <a:off x="533402" y="4533931"/>
                        <a:ext cx="3705286" cy="1466940"/>
                      </a:xfrm>
                      <a:prstGeom prst="rect">
                        <a:avLst/>
                      </a:prstGeom>
                    </p:spPr>
                  </p:pic>
                </p:oleObj>
              </mc:Fallback>
            </mc:AlternateContent>
          </a:graphicData>
        </a:graphic>
      </p:graphicFrame>
      <p:sp>
        <p:nvSpPr>
          <p:cNvPr id="126" name="Rechteck 125"/>
          <p:cNvSpPr/>
          <p:nvPr>
            <p:custDataLst>
              <p:tags r:id="rId97"/>
            </p:custDataLst>
          </p:nvPr>
        </p:nvSpPr>
        <p:spPr bwMode="auto">
          <a:xfrm>
            <a:off x="3714750" y="5854705"/>
            <a:ext cx="209550" cy="1063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0" tIns="0" rIns="0" bIns="0" numCol="1" rtlCol="0" anchor="t" anchorCtr="0" compatLnSpc="1">
            <a:prstTxWarp prst="textNoShape">
              <a:avLst/>
            </a:prstTxWarp>
          </a:bodyPr>
          <a:lstStyle/>
          <a:p>
            <a:pPr algn="ctr" eaLnBrk="0" hangingPunct="0"/>
            <a:fld id="{28EEA417-3D53-48C5-BF9A-B6A90538F0CC}" type="datetime'''''''''''''''''''''''''2''''0''''''1''''''''''''''3'''''''">
              <a:rPr lang="en-US" sz="700">
                <a:solidFill>
                  <a:srgbClr val="000000"/>
                </a:solidFill>
              </a:rPr>
              <a:pPr algn="ctr" eaLnBrk="0" hangingPunct="0"/>
              <a:t>2013</a:t>
            </a:fld>
            <a:endParaRPr lang="de-AT" sz="700">
              <a:solidFill>
                <a:srgbClr val="000000"/>
              </a:solidFill>
              <a:sym typeface="Arial"/>
            </a:endParaRPr>
          </a:p>
        </p:txBody>
      </p:sp>
      <p:sp>
        <p:nvSpPr>
          <p:cNvPr id="130" name="Rechteck 129"/>
          <p:cNvSpPr/>
          <p:nvPr>
            <p:custDataLst>
              <p:tags r:id="rId98"/>
            </p:custDataLst>
          </p:nvPr>
        </p:nvSpPr>
        <p:spPr bwMode="auto">
          <a:xfrm>
            <a:off x="3390900" y="5854705"/>
            <a:ext cx="209550"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1393"/>
            <a:fld id="{35F3C643-DA6C-4465-B2C3-D174BACE85BF}" type="datetime'''''''''''''''2''''0''''''1''''''''''''''2'''''''''''''''''">
              <a:rPr lang="en-US" sz="700">
                <a:solidFill>
                  <a:srgbClr val="000000"/>
                </a:solidFill>
              </a:rPr>
              <a:pPr algn="ctr" defTabSz="911393"/>
              <a:t>2012</a:t>
            </a:fld>
            <a:endParaRPr lang="de-AT" sz="700" dirty="0">
              <a:solidFill>
                <a:srgbClr val="000000"/>
              </a:solidFill>
              <a:sym typeface="Arial"/>
            </a:endParaRPr>
          </a:p>
        </p:txBody>
      </p:sp>
      <p:sp>
        <p:nvSpPr>
          <p:cNvPr id="131" name="Rechteck 130"/>
          <p:cNvSpPr/>
          <p:nvPr>
            <p:custDataLst>
              <p:tags r:id="rId99"/>
            </p:custDataLst>
          </p:nvPr>
        </p:nvSpPr>
        <p:spPr bwMode="auto">
          <a:xfrm>
            <a:off x="3076575" y="5854705"/>
            <a:ext cx="209550"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1393"/>
            <a:fld id="{24AC57E8-A13E-48DC-8E63-2CB6C0AADC49}" type="datetime'''''''''''''''''''''''''2''''''0''''''''''1''1'''''''''">
              <a:rPr lang="en-US" sz="700">
                <a:solidFill>
                  <a:srgbClr val="000000"/>
                </a:solidFill>
              </a:rPr>
              <a:pPr algn="ctr" defTabSz="911393"/>
              <a:t>2011</a:t>
            </a:fld>
            <a:endParaRPr lang="de-AT" sz="700">
              <a:solidFill>
                <a:srgbClr val="000000"/>
              </a:solidFill>
              <a:sym typeface="+mn-lt"/>
            </a:endParaRPr>
          </a:p>
        </p:txBody>
      </p:sp>
      <p:sp>
        <p:nvSpPr>
          <p:cNvPr id="132" name="Rechteck 131"/>
          <p:cNvSpPr/>
          <p:nvPr>
            <p:custDataLst>
              <p:tags r:id="rId100"/>
            </p:custDataLst>
          </p:nvPr>
        </p:nvSpPr>
        <p:spPr bwMode="auto">
          <a:xfrm>
            <a:off x="2762250" y="5854705"/>
            <a:ext cx="209550"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1393"/>
            <a:fld id="{EC5CC379-920C-4DB6-9606-AA1E5B04628B}" type="datetime'''''''''2''''0''1''''''''''''''''0'''">
              <a:rPr lang="en-US" sz="700">
                <a:solidFill>
                  <a:srgbClr val="000000"/>
                </a:solidFill>
              </a:rPr>
              <a:pPr algn="ctr" defTabSz="911393"/>
              <a:t>2010</a:t>
            </a:fld>
            <a:endParaRPr lang="de-AT" sz="700">
              <a:solidFill>
                <a:srgbClr val="000000"/>
              </a:solidFill>
              <a:sym typeface="+mn-lt"/>
            </a:endParaRPr>
          </a:p>
        </p:txBody>
      </p:sp>
      <p:sp>
        <p:nvSpPr>
          <p:cNvPr id="133" name="Rechteck 132"/>
          <p:cNvSpPr/>
          <p:nvPr>
            <p:custDataLst>
              <p:tags r:id="rId101"/>
            </p:custDataLst>
          </p:nvPr>
        </p:nvSpPr>
        <p:spPr bwMode="auto">
          <a:xfrm>
            <a:off x="2447925" y="5854705"/>
            <a:ext cx="209550"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1393"/>
            <a:fld id="{0C018FDC-ED94-4BA7-87DE-DD7E76ADC976}" type="datetime'''''''''''''''''''''''''2''''''''''0''''09'">
              <a:rPr lang="en-US" sz="700">
                <a:solidFill>
                  <a:srgbClr val="000000"/>
                </a:solidFill>
              </a:rPr>
              <a:pPr algn="ctr" defTabSz="911393"/>
              <a:t>2009</a:t>
            </a:fld>
            <a:endParaRPr lang="de-AT" sz="700" dirty="0">
              <a:solidFill>
                <a:srgbClr val="000000"/>
              </a:solidFill>
              <a:sym typeface="+mn-lt"/>
            </a:endParaRPr>
          </a:p>
        </p:txBody>
      </p:sp>
      <p:sp>
        <p:nvSpPr>
          <p:cNvPr id="134" name="Rechteck 133"/>
          <p:cNvSpPr/>
          <p:nvPr>
            <p:custDataLst>
              <p:tags r:id="rId102"/>
            </p:custDataLst>
          </p:nvPr>
        </p:nvSpPr>
        <p:spPr bwMode="auto">
          <a:xfrm>
            <a:off x="2124075" y="5854705"/>
            <a:ext cx="209550"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1393"/>
            <a:fld id="{06D870E0-4FE0-4C3C-8234-170AF9EEC8F8}" type="datetime'''''''2''''''''00''''''''''8'''">
              <a:rPr lang="en-US" sz="700">
                <a:solidFill>
                  <a:srgbClr val="000000"/>
                </a:solidFill>
              </a:rPr>
              <a:pPr algn="ctr" defTabSz="911393"/>
              <a:t>2008</a:t>
            </a:fld>
            <a:endParaRPr lang="de-AT" sz="700">
              <a:solidFill>
                <a:srgbClr val="000000"/>
              </a:solidFill>
              <a:sym typeface="+mn-lt"/>
            </a:endParaRPr>
          </a:p>
        </p:txBody>
      </p:sp>
      <p:sp>
        <p:nvSpPr>
          <p:cNvPr id="135" name="Rechteck 134"/>
          <p:cNvSpPr/>
          <p:nvPr>
            <p:custDataLst>
              <p:tags r:id="rId103"/>
            </p:custDataLst>
          </p:nvPr>
        </p:nvSpPr>
        <p:spPr bwMode="auto">
          <a:xfrm>
            <a:off x="1809750" y="5854705"/>
            <a:ext cx="209550"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1393"/>
            <a:fld id="{379E5687-4F85-4556-B06F-9A7D701CB590}" type="datetime'''''''''''2''''''''''''''''00''''''''''''''''''''''7'''''''''">
              <a:rPr lang="en-US" sz="700">
                <a:solidFill>
                  <a:srgbClr val="000000"/>
                </a:solidFill>
              </a:rPr>
              <a:pPr algn="ctr" defTabSz="911393"/>
              <a:t>2007</a:t>
            </a:fld>
            <a:endParaRPr lang="de-AT" sz="700">
              <a:solidFill>
                <a:srgbClr val="000000"/>
              </a:solidFill>
              <a:sym typeface="+mn-lt"/>
            </a:endParaRPr>
          </a:p>
        </p:txBody>
      </p:sp>
      <p:sp>
        <p:nvSpPr>
          <p:cNvPr id="127" name="Rechteck 126"/>
          <p:cNvSpPr/>
          <p:nvPr>
            <p:custDataLst>
              <p:tags r:id="rId104"/>
            </p:custDataLst>
          </p:nvPr>
        </p:nvSpPr>
        <p:spPr bwMode="auto">
          <a:xfrm>
            <a:off x="1495425" y="5854705"/>
            <a:ext cx="209550"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1393"/>
            <a:fld id="{EE970079-CFC7-4A4A-8282-FCC3A2852470}" type="datetime'''''''2''''''''''''0''''''''0''''''''6'''''''''''">
              <a:rPr lang="en-US" sz="700">
                <a:solidFill>
                  <a:srgbClr val="000000"/>
                </a:solidFill>
              </a:rPr>
              <a:pPr algn="ctr" defTabSz="911393"/>
              <a:t>2006</a:t>
            </a:fld>
            <a:endParaRPr lang="de-AT" sz="700" dirty="0">
              <a:solidFill>
                <a:srgbClr val="000000"/>
              </a:solidFill>
              <a:sym typeface="+mn-lt"/>
            </a:endParaRPr>
          </a:p>
        </p:txBody>
      </p:sp>
      <p:sp>
        <p:nvSpPr>
          <p:cNvPr id="128" name="Rechteck 127"/>
          <p:cNvSpPr/>
          <p:nvPr>
            <p:custDataLst>
              <p:tags r:id="rId105"/>
            </p:custDataLst>
          </p:nvPr>
        </p:nvSpPr>
        <p:spPr bwMode="auto">
          <a:xfrm>
            <a:off x="1171575" y="5854705"/>
            <a:ext cx="209550"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1393"/>
            <a:fld id="{A9460914-233E-4C3B-8C62-2C7263AB36C4}" type="datetime'''''2''''''''''''00''''''''''5'''''''''''''''''''''''''">
              <a:rPr lang="en-US" sz="700">
                <a:solidFill>
                  <a:srgbClr val="000000"/>
                </a:solidFill>
              </a:rPr>
              <a:pPr algn="ctr" defTabSz="911393"/>
              <a:t>2005</a:t>
            </a:fld>
            <a:endParaRPr lang="de-AT" sz="700" dirty="0">
              <a:solidFill>
                <a:srgbClr val="000000"/>
              </a:solidFill>
              <a:sym typeface="+mn-lt"/>
            </a:endParaRPr>
          </a:p>
        </p:txBody>
      </p:sp>
      <p:sp>
        <p:nvSpPr>
          <p:cNvPr id="129" name="Rechteck 128"/>
          <p:cNvSpPr/>
          <p:nvPr>
            <p:custDataLst>
              <p:tags r:id="rId106"/>
            </p:custDataLst>
          </p:nvPr>
        </p:nvSpPr>
        <p:spPr bwMode="auto">
          <a:xfrm>
            <a:off x="857250" y="5854705"/>
            <a:ext cx="209550" cy="1063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defTabSz="911393"/>
            <a:fld id="{EF433A23-F7CA-4C4B-B934-28B21BCBBAC4}" type="datetime'''''''''''''''''''2''''''''''0''''''''0''''''''''''''''''''4'">
              <a:rPr lang="en-US" sz="700">
                <a:solidFill>
                  <a:srgbClr val="000000"/>
                </a:solidFill>
              </a:rPr>
              <a:pPr algn="ctr" defTabSz="911393"/>
              <a:t>2004</a:t>
            </a:fld>
            <a:endParaRPr lang="de-AT" sz="700" dirty="0">
              <a:solidFill>
                <a:srgbClr val="000000"/>
              </a:solidFill>
              <a:sym typeface="+mn-lt"/>
            </a:endParaRPr>
          </a:p>
        </p:txBody>
      </p:sp>
      <p:sp>
        <p:nvSpPr>
          <p:cNvPr id="136" name="Textplatzhalter 1"/>
          <p:cNvSpPr>
            <a:spLocks noGrp="1"/>
          </p:cNvSpPr>
          <p:nvPr>
            <p:custDataLst>
              <p:tags r:id="rId107"/>
            </p:custDataLst>
          </p:nvPr>
        </p:nvSpPr>
        <p:spPr bwMode="auto">
          <a:xfrm>
            <a:off x="4029075" y="5854700"/>
            <a:ext cx="209550" cy="1063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11869" indent="-311869" algn="l" defTabSz="927695" rtl="0" eaLnBrk="1" fontAlgn="base" hangingPunct="1">
              <a:spcBef>
                <a:spcPts val="925"/>
              </a:spcBef>
              <a:spcAft>
                <a:spcPct val="0"/>
              </a:spcAft>
              <a:buClr>
                <a:schemeClr val="accent1"/>
              </a:buClr>
              <a:buFont typeface="Wingdings" charset="0"/>
              <a:defRPr>
                <a:solidFill>
                  <a:schemeClr val="tx1"/>
                </a:solidFill>
                <a:latin typeface="+mn-lt"/>
                <a:ea typeface="Geneva" charset="0"/>
                <a:cs typeface="Geneva" charset="0"/>
              </a:defRPr>
            </a:lvl1pPr>
            <a:lvl2pPr marL="258046" indent="-258046" algn="l" defTabSz="927695" rtl="0" eaLnBrk="1" fontAlgn="base" hangingPunct="1">
              <a:spcBef>
                <a:spcPts val="1300"/>
              </a:spcBef>
              <a:spcAft>
                <a:spcPct val="0"/>
              </a:spcAft>
              <a:buClr>
                <a:schemeClr val="accent1"/>
              </a:buClr>
              <a:buFont typeface="Wingdings" charset="0"/>
              <a:buChar char="§"/>
              <a:defRPr>
                <a:solidFill>
                  <a:schemeClr val="tx1"/>
                </a:solidFill>
                <a:latin typeface="+mn-lt"/>
                <a:ea typeface="MS PGothic" charset="0"/>
                <a:cs typeface="MS PGothic" pitchFamily="34" charset="-128"/>
              </a:defRPr>
            </a:lvl2pPr>
            <a:lvl3pPr marL="557252" indent="-294458" algn="l" defTabSz="927695" rtl="0" eaLnBrk="1" fontAlgn="base" hangingPunct="1">
              <a:spcBef>
                <a:spcPct val="20000"/>
              </a:spcBef>
              <a:spcAft>
                <a:spcPct val="0"/>
              </a:spcAft>
              <a:buClr>
                <a:schemeClr val="bg2"/>
              </a:buClr>
              <a:buFont typeface="Wingdings" charset="0"/>
              <a:buChar char="§"/>
              <a:defRPr>
                <a:solidFill>
                  <a:schemeClr val="tx1"/>
                </a:solidFill>
                <a:latin typeface="+mn-lt"/>
                <a:ea typeface="MS PGothic" charset="0"/>
                <a:cs typeface="MS PGothic" pitchFamily="34" charset="-128"/>
              </a:defRPr>
            </a:lvl3pPr>
            <a:lvl4pPr marL="879553" indent="-305150" algn="l" defTabSz="927695" rtl="0" eaLnBrk="1" fontAlgn="base" hangingPunct="1">
              <a:spcBef>
                <a:spcPct val="20000"/>
              </a:spcBef>
              <a:spcAft>
                <a:spcPct val="0"/>
              </a:spcAft>
              <a:buSzPct val="100000"/>
              <a:buFont typeface="Symbol" charset="2"/>
              <a:buChar char="-"/>
              <a:defRPr>
                <a:solidFill>
                  <a:schemeClr val="tx1"/>
                </a:solidFill>
                <a:latin typeface="+mn-lt"/>
                <a:ea typeface="MS PGothic" charset="0"/>
                <a:cs typeface="MS PGothic" pitchFamily="34" charset="-128"/>
              </a:defRPr>
            </a:lvl4pPr>
            <a:lvl5pPr marL="1119254" indent="-270712" algn="l" defTabSz="927695" rtl="0" eaLnBrk="1" fontAlgn="base" hangingPunct="1">
              <a:spcBef>
                <a:spcPct val="20000"/>
              </a:spcBef>
              <a:spcAft>
                <a:spcPct val="0"/>
              </a:spcAft>
              <a:buClr>
                <a:srgbClr val="909090"/>
              </a:buClr>
              <a:buSzPct val="100000"/>
              <a:buChar char="-"/>
              <a:defRPr>
                <a:solidFill>
                  <a:schemeClr val="tx1"/>
                </a:solidFill>
                <a:latin typeface="+mn-lt"/>
                <a:ea typeface="MS PGothic" charset="0"/>
                <a:cs typeface="MS PGothic" pitchFamily="34" charset="-128"/>
              </a:defRPr>
            </a:lvl5pPr>
            <a:lvl6pPr marL="2514026" indent="-232645" algn="l" defTabSz="930576" rtl="0" eaLnBrk="1" fontAlgn="base" hangingPunct="1">
              <a:spcBef>
                <a:spcPct val="20000"/>
              </a:spcBef>
              <a:spcAft>
                <a:spcPct val="0"/>
              </a:spcAft>
              <a:buChar char="»"/>
              <a:defRPr sz="2000">
                <a:solidFill>
                  <a:schemeClr val="tx1"/>
                </a:solidFill>
                <a:latin typeface="+mn-lt"/>
                <a:ea typeface="+mn-ea"/>
              </a:defRPr>
            </a:lvl6pPr>
            <a:lvl7pPr marL="2932785" indent="-232645" algn="l" defTabSz="930576" rtl="0" eaLnBrk="1" fontAlgn="base" hangingPunct="1">
              <a:spcBef>
                <a:spcPct val="20000"/>
              </a:spcBef>
              <a:spcAft>
                <a:spcPct val="0"/>
              </a:spcAft>
              <a:buChar char="»"/>
              <a:defRPr sz="2000">
                <a:solidFill>
                  <a:schemeClr val="tx1"/>
                </a:solidFill>
                <a:latin typeface="+mn-lt"/>
                <a:ea typeface="+mn-ea"/>
              </a:defRPr>
            </a:lvl7pPr>
            <a:lvl8pPr marL="3351550" indent="-232645" algn="l" defTabSz="930576" rtl="0" eaLnBrk="1" fontAlgn="base" hangingPunct="1">
              <a:spcBef>
                <a:spcPct val="20000"/>
              </a:spcBef>
              <a:spcAft>
                <a:spcPct val="0"/>
              </a:spcAft>
              <a:buChar char="»"/>
              <a:defRPr sz="2000">
                <a:solidFill>
                  <a:schemeClr val="tx1"/>
                </a:solidFill>
                <a:latin typeface="+mn-lt"/>
                <a:ea typeface="+mn-ea"/>
              </a:defRPr>
            </a:lvl8pPr>
            <a:lvl9pPr marL="3770314" indent="-232645" algn="l" defTabSz="930576" rtl="0" eaLnBrk="1" fontAlgn="base" hangingPunct="1">
              <a:spcBef>
                <a:spcPct val="20000"/>
              </a:spcBef>
              <a:spcAft>
                <a:spcPct val="0"/>
              </a:spcAft>
              <a:buChar char="»"/>
              <a:defRPr sz="2000">
                <a:solidFill>
                  <a:schemeClr val="tx1"/>
                </a:solidFill>
                <a:latin typeface="+mn-lt"/>
                <a:ea typeface="+mn-ea"/>
              </a:defRPr>
            </a:lvl9pPr>
          </a:lstStyle>
          <a:p>
            <a:pPr marL="0" indent="0" algn="ctr">
              <a:spcBef>
                <a:spcPct val="0"/>
              </a:spcBef>
            </a:pPr>
            <a:fld id="{59BFC0CC-A930-4410-A6D5-8C05D2C15808}" type="datetime'2''''''''''''''''''0''''''''''''''''1''''''''''''''4'''''">
              <a:rPr lang="en-US" sz="700">
                <a:latin typeface="Arial"/>
                <a:ea typeface="ＭＳ Ｐゴシック"/>
                <a:sym typeface="Arial"/>
              </a:rPr>
              <a:pPr marL="0" indent="0" algn="ctr">
                <a:spcBef>
                  <a:spcPct val="0"/>
                </a:spcBef>
              </a:pPr>
              <a:t>2014</a:t>
            </a:fld>
            <a:endParaRPr lang="de-AT" sz="700" dirty="0">
              <a:latin typeface="Arial"/>
              <a:ea typeface="ＭＳ Ｐゴシック"/>
              <a:sym typeface="Arial"/>
            </a:endParaRPr>
          </a:p>
        </p:txBody>
      </p:sp>
      <p:cxnSp>
        <p:nvCxnSpPr>
          <p:cNvPr id="24" name="Gerade Verbindung 23"/>
          <p:cNvCxnSpPr/>
          <p:nvPr>
            <p:custDataLst>
              <p:tags r:id="rId108"/>
            </p:custDataLst>
          </p:nvPr>
        </p:nvCxnSpPr>
        <p:spPr bwMode="gray">
          <a:xfrm>
            <a:off x="666753" y="6169025"/>
            <a:ext cx="285750" cy="0"/>
          </a:xfrm>
          <a:prstGeom prst="line">
            <a:avLst/>
          </a:prstGeom>
          <a:solidFill>
            <a:schemeClr val="accent1"/>
          </a:solidFill>
          <a:ln w="19050" cap="flat" cmpd="sng" algn="ctr">
            <a:solidFill>
              <a:schemeClr val="folHlink"/>
            </a:solidFill>
            <a:prstDash val="dash"/>
            <a:round/>
            <a:headEnd type="none" w="med" len="med"/>
            <a:tailEnd type="none" w="med" len="med"/>
          </a:ln>
          <a:effectLst/>
        </p:spPr>
      </p:cxnSp>
      <p:cxnSp>
        <p:nvCxnSpPr>
          <p:cNvPr id="22" name="Gerade Verbindung 21"/>
          <p:cNvCxnSpPr/>
          <p:nvPr>
            <p:custDataLst>
              <p:tags r:id="rId109"/>
            </p:custDataLst>
          </p:nvPr>
        </p:nvCxnSpPr>
        <p:spPr bwMode="gray">
          <a:xfrm>
            <a:off x="666753" y="6011863"/>
            <a:ext cx="285750" cy="0"/>
          </a:xfrm>
          <a:prstGeom prst="line">
            <a:avLst/>
          </a:prstGeom>
          <a:solidFill>
            <a:schemeClr val="accent1"/>
          </a:solidFill>
          <a:ln w="19050" cap="flat" cmpd="sng" algn="ctr">
            <a:solidFill>
              <a:srgbClr val="C30C3E"/>
            </a:solidFill>
            <a:prstDash val="dash"/>
            <a:round/>
            <a:headEnd type="none" w="med" len="med"/>
            <a:tailEnd type="none" w="med" len="med"/>
          </a:ln>
          <a:effectLst/>
        </p:spPr>
      </p:cxnSp>
      <p:sp>
        <p:nvSpPr>
          <p:cNvPr id="25" name="Raute 24"/>
          <p:cNvSpPr/>
          <p:nvPr>
            <p:custDataLst>
              <p:tags r:id="rId110"/>
            </p:custDataLst>
          </p:nvPr>
        </p:nvSpPr>
        <p:spPr bwMode="auto">
          <a:xfrm>
            <a:off x="785813" y="6145213"/>
            <a:ext cx="47626" cy="47625"/>
          </a:xfrm>
          <a:prstGeom prst="diamond">
            <a:avLst/>
          </a:prstGeom>
          <a:solidFill>
            <a:schemeClr val="folHlink"/>
          </a:solidFill>
          <a:ln w="9525" cap="flat" cmpd="sng" algn="ctr">
            <a:solidFill>
              <a:schemeClr val="folHlink"/>
            </a:solidFill>
            <a:prstDash val="solid"/>
            <a:round/>
            <a:headEnd type="none" w="med" len="med"/>
            <a:tailEnd type="none" w="med" len="med"/>
          </a:ln>
          <a:effectLst/>
        </p:spPr>
        <p:txBody>
          <a:bodyPr vert="horz" wrap="square" lIns="91288" tIns="45641" rIns="91288" bIns="45641" numCol="1" rtlCol="0" anchor="t" anchorCtr="0" compatLnSpc="1">
            <a:prstTxWarp prst="textNoShape">
              <a:avLst/>
            </a:prstTxWarp>
          </a:bodyPr>
          <a:lstStyle/>
          <a:p>
            <a:pPr eaLnBrk="0" hangingPunct="0"/>
            <a:endParaRPr lang="de-AT" sz="2400">
              <a:solidFill>
                <a:srgbClr val="000000"/>
              </a:solidFill>
            </a:endParaRPr>
          </a:p>
        </p:txBody>
      </p:sp>
      <p:sp>
        <p:nvSpPr>
          <p:cNvPr id="23" name="Raute 22"/>
          <p:cNvSpPr/>
          <p:nvPr>
            <p:custDataLst>
              <p:tags r:id="rId111"/>
            </p:custDataLst>
          </p:nvPr>
        </p:nvSpPr>
        <p:spPr bwMode="auto">
          <a:xfrm>
            <a:off x="785813" y="5988050"/>
            <a:ext cx="47626" cy="47625"/>
          </a:xfrm>
          <a:prstGeom prst="diamond">
            <a:avLst/>
          </a:prstGeom>
          <a:solidFill>
            <a:srgbClr val="C30C3E"/>
          </a:solidFill>
          <a:ln w="9525" cap="flat" cmpd="sng" algn="ctr">
            <a:solidFill>
              <a:srgbClr val="C30C3E"/>
            </a:solidFill>
            <a:prstDash val="solid"/>
            <a:round/>
            <a:headEnd type="none" w="med" len="med"/>
            <a:tailEnd type="none" w="med" len="med"/>
          </a:ln>
          <a:effectLst/>
        </p:spPr>
        <p:txBody>
          <a:bodyPr vert="horz" wrap="square" lIns="91288" tIns="45641" rIns="91288" bIns="45641" numCol="1" rtlCol="0" anchor="t" anchorCtr="0" compatLnSpc="1">
            <a:prstTxWarp prst="textNoShape">
              <a:avLst/>
            </a:prstTxWarp>
          </a:bodyPr>
          <a:lstStyle/>
          <a:p>
            <a:pPr eaLnBrk="0" hangingPunct="0"/>
            <a:endParaRPr lang="de-AT" sz="2400">
              <a:solidFill>
                <a:srgbClr val="000000"/>
              </a:solidFill>
            </a:endParaRPr>
          </a:p>
        </p:txBody>
      </p:sp>
      <p:sp>
        <p:nvSpPr>
          <p:cNvPr id="21" name="Rechteck 20"/>
          <p:cNvSpPr/>
          <p:nvPr>
            <p:custDataLst>
              <p:tags r:id="rId112"/>
            </p:custDataLst>
          </p:nvPr>
        </p:nvSpPr>
        <p:spPr bwMode="auto">
          <a:xfrm>
            <a:off x="1003307" y="6119813"/>
            <a:ext cx="636588" cy="1063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0" tIns="0" rIns="0" bIns="0" numCol="1" rtlCol="0" anchor="ctr" anchorCtr="0" compatLnSpc="1">
            <a:prstTxWarp prst="textNoShape">
              <a:avLst/>
            </a:prstTxWarp>
          </a:bodyPr>
          <a:lstStyle/>
          <a:p>
            <a:pPr eaLnBrk="0" hangingPunct="0"/>
            <a:fld id="{57781BCB-AD7D-4FD1-B5CE-212E77DBE4A9}" type="datetime'''Mod''''''''''''a''''ls''h''''a''re''''''  ''E''''''''''U'''">
              <a:rPr lang="en-US" sz="700">
                <a:solidFill>
                  <a:srgbClr val="000000"/>
                </a:solidFill>
              </a:rPr>
              <a:pPr eaLnBrk="0" hangingPunct="0"/>
              <a:t>Modalshare  EU</a:t>
            </a:fld>
            <a:endParaRPr lang="de-AT" sz="700">
              <a:solidFill>
                <a:srgbClr val="000000"/>
              </a:solidFill>
              <a:sym typeface="+mn-lt"/>
            </a:endParaRPr>
          </a:p>
        </p:txBody>
      </p:sp>
      <p:sp>
        <p:nvSpPr>
          <p:cNvPr id="20" name="Rechteck 19"/>
          <p:cNvSpPr/>
          <p:nvPr>
            <p:custDataLst>
              <p:tags r:id="rId113"/>
            </p:custDataLst>
          </p:nvPr>
        </p:nvSpPr>
        <p:spPr bwMode="auto">
          <a:xfrm>
            <a:off x="1003309" y="5962654"/>
            <a:ext cx="925513" cy="1063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0" tIns="0" rIns="0" bIns="0" numCol="1" rtlCol="0" anchor="ctr" anchorCtr="0" compatLnSpc="1">
            <a:prstTxWarp prst="textNoShape">
              <a:avLst/>
            </a:prstTxWarp>
          </a:bodyPr>
          <a:lstStyle/>
          <a:p>
            <a:pPr eaLnBrk="0" hangingPunct="0"/>
            <a:fld id="{06D8985F-FC26-465E-9025-2F311FF9CFA6}" type="datetime'''''M''''''oda''lsh''ar''e'''''' '' Ö''s''''terre''''''ich'">
              <a:rPr lang="en-US" sz="700">
                <a:solidFill>
                  <a:srgbClr val="000000"/>
                </a:solidFill>
              </a:rPr>
              <a:pPr eaLnBrk="0" hangingPunct="0"/>
              <a:t>Modalshare  Österreich</a:t>
            </a:fld>
            <a:endParaRPr lang="de-AT" sz="700">
              <a:solidFill>
                <a:srgbClr val="000000"/>
              </a:solidFill>
              <a:sym typeface="+mn-lt"/>
            </a:endParaRPr>
          </a:p>
        </p:txBody>
      </p:sp>
    </p:spTree>
    <p:extLst>
      <p:ext uri="{BB962C8B-B14F-4D97-AF65-F5344CB8AC3E}">
        <p14:creationId xmlns:p14="http://schemas.microsoft.com/office/powerpoint/2010/main" val="481577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kt 19" hidden="1"/>
          <p:cNvGraphicFramePr>
            <a:graphicFrameLocks noChangeAspect="1"/>
          </p:cNvGraphicFramePr>
          <p:nvPr>
            <p:custDataLst>
              <p:tags r:id="rId2"/>
            </p:custDataLst>
            <p:extLst/>
          </p:nvPr>
        </p:nvGraphicFramePr>
        <p:xfrm>
          <a:off x="1635" y="1627"/>
          <a:ext cx="1587" cy="1587"/>
        </p:xfrm>
        <a:graphic>
          <a:graphicData uri="http://schemas.openxmlformats.org/presentationml/2006/ole">
            <mc:AlternateContent xmlns:mc="http://schemas.openxmlformats.org/markup-compatibility/2006">
              <mc:Choice xmlns:v="urn:schemas-microsoft-com:vml" Requires="v">
                <p:oleObj spid="_x0000_s9525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635" y="1627"/>
                        <a:ext cx="1587" cy="1587"/>
                      </a:xfrm>
                      <a:prstGeom prst="rect">
                        <a:avLst/>
                      </a:prstGeom>
                    </p:spPr>
                  </p:pic>
                </p:oleObj>
              </mc:Fallback>
            </mc:AlternateContent>
          </a:graphicData>
        </a:graphic>
      </p:graphicFrame>
      <p:pic>
        <p:nvPicPr>
          <p:cNvPr id="48"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588" y="1315173"/>
            <a:ext cx="9922336" cy="555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hteck 48"/>
          <p:cNvSpPr/>
          <p:nvPr/>
        </p:nvSpPr>
        <p:spPr bwMode="auto">
          <a:xfrm>
            <a:off x="555133" y="1989049"/>
            <a:ext cx="7166489" cy="4476070"/>
          </a:xfrm>
          <a:prstGeom prst="rect">
            <a:avLst/>
          </a:prstGeom>
          <a:solidFill>
            <a:srgbClr val="FFFFFF">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AT" sz="2400">
              <a:solidFill>
                <a:srgbClr val="000000"/>
              </a:solidFill>
            </a:endParaRPr>
          </a:p>
        </p:txBody>
      </p:sp>
      <p:sp>
        <p:nvSpPr>
          <p:cNvPr id="50" name="Textfeld 49"/>
          <p:cNvSpPr txBox="1"/>
          <p:nvPr/>
        </p:nvSpPr>
        <p:spPr>
          <a:xfrm>
            <a:off x="720404" y="2086233"/>
            <a:ext cx="4819309" cy="400110"/>
          </a:xfrm>
          <a:prstGeom prst="rect">
            <a:avLst/>
          </a:prstGeom>
          <a:noFill/>
        </p:spPr>
        <p:txBody>
          <a:bodyPr wrap="square" rtlCol="0">
            <a:spAutoFit/>
          </a:bodyPr>
          <a:lstStyle/>
          <a:p>
            <a:r>
              <a:rPr lang="de-AT" sz="2000" b="1" dirty="0" smtClean="0">
                <a:solidFill>
                  <a:srgbClr val="000000">
                    <a:lumMod val="85000"/>
                    <a:lumOff val="15000"/>
                  </a:srgbClr>
                </a:solidFill>
              </a:rPr>
              <a:t>Was Logistikkunden erwarten:</a:t>
            </a:r>
            <a:endParaRPr lang="de-AT" sz="2000" b="1" dirty="0">
              <a:solidFill>
                <a:srgbClr val="000000">
                  <a:lumMod val="85000"/>
                  <a:lumOff val="15000"/>
                </a:srgbClr>
              </a:solidFill>
            </a:endParaRPr>
          </a:p>
        </p:txBody>
      </p:sp>
      <p:sp>
        <p:nvSpPr>
          <p:cNvPr id="51" name="Textfeld 50"/>
          <p:cNvSpPr txBox="1"/>
          <p:nvPr/>
        </p:nvSpPr>
        <p:spPr>
          <a:xfrm>
            <a:off x="711185" y="6102460"/>
            <a:ext cx="6697863" cy="246221"/>
          </a:xfrm>
          <a:prstGeom prst="rect">
            <a:avLst/>
          </a:prstGeom>
          <a:noFill/>
        </p:spPr>
        <p:txBody>
          <a:bodyPr wrap="square" lIns="0" rtlCol="0">
            <a:spAutoFit/>
          </a:bodyPr>
          <a:lstStyle/>
          <a:p>
            <a:pPr>
              <a:tabLst>
                <a:tab pos="542925" algn="l"/>
              </a:tabLst>
            </a:pPr>
            <a:r>
              <a:rPr lang="de-AT" sz="1000" dirty="0" smtClean="0">
                <a:solidFill>
                  <a:srgbClr val="000000"/>
                </a:solidFill>
              </a:rPr>
              <a:t>Quelle:	Auszug Zwischenergebnisse </a:t>
            </a:r>
            <a:r>
              <a:rPr lang="de-DE" altLang="de-DE" sz="1000" dirty="0" smtClean="0">
                <a:solidFill>
                  <a:srgbClr val="000000"/>
                </a:solidFill>
              </a:rPr>
              <a:t>Customer </a:t>
            </a:r>
            <a:r>
              <a:rPr lang="de-DE" altLang="de-DE" sz="1000" dirty="0">
                <a:solidFill>
                  <a:srgbClr val="000000"/>
                </a:solidFill>
              </a:rPr>
              <a:t>Value </a:t>
            </a:r>
            <a:r>
              <a:rPr lang="de-DE" altLang="de-DE" sz="1000" dirty="0" smtClean="0">
                <a:solidFill>
                  <a:srgbClr val="000000"/>
                </a:solidFill>
              </a:rPr>
              <a:t>Analyse 2014, </a:t>
            </a:r>
            <a:r>
              <a:rPr lang="de-DE" altLang="de-DE" sz="1000" dirty="0" err="1" smtClean="0">
                <a:solidFill>
                  <a:srgbClr val="000000"/>
                </a:solidFill>
              </a:rPr>
              <a:t>hwh</a:t>
            </a:r>
            <a:endParaRPr lang="de-AT" sz="1000" dirty="0">
              <a:solidFill>
                <a:srgbClr val="000000"/>
              </a:solidFill>
            </a:endParaRPr>
          </a:p>
        </p:txBody>
      </p:sp>
      <p:sp>
        <p:nvSpPr>
          <p:cNvPr id="52" name="Rechteck 51"/>
          <p:cNvSpPr/>
          <p:nvPr/>
        </p:nvSpPr>
        <p:spPr>
          <a:xfrm>
            <a:off x="711188" y="5079447"/>
            <a:ext cx="6883442" cy="1015663"/>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de-AT" sz="2000" b="1" dirty="0" smtClean="0">
                <a:solidFill>
                  <a:srgbClr val="FFFFFF"/>
                </a:solidFill>
              </a:rPr>
              <a:t> ABER:	Kunden setzen diese Leistungen voraus – Smarte Lösungen </a:t>
            </a:r>
            <a:r>
              <a:rPr lang="de-AT" sz="2000" b="1" i="1" dirty="0" smtClean="0">
                <a:solidFill>
                  <a:srgbClr val="FFFFFF"/>
                </a:solidFill>
              </a:rPr>
              <a:t>begeistern</a:t>
            </a:r>
            <a:r>
              <a:rPr lang="de-AT" sz="2000" b="1" dirty="0" smtClean="0">
                <a:solidFill>
                  <a:srgbClr val="FFFFFF"/>
                </a:solidFill>
              </a:rPr>
              <a:t> und binden Kunden langfristig</a:t>
            </a:r>
            <a:endParaRPr lang="de-AT" sz="2000" b="1" dirty="0">
              <a:solidFill>
                <a:srgbClr val="FFFFFF"/>
              </a:solidFill>
            </a:endParaRPr>
          </a:p>
        </p:txBody>
      </p:sp>
      <p:sp>
        <p:nvSpPr>
          <p:cNvPr id="53" name="Textfeld 52"/>
          <p:cNvSpPr txBox="1"/>
          <p:nvPr/>
        </p:nvSpPr>
        <p:spPr>
          <a:xfrm>
            <a:off x="720404" y="2486343"/>
            <a:ext cx="6550616" cy="461665"/>
          </a:xfrm>
          <a:prstGeom prst="rect">
            <a:avLst/>
          </a:prstGeom>
          <a:noFill/>
        </p:spPr>
        <p:txBody>
          <a:bodyPr wrap="square" rtlCol="0">
            <a:spAutoFit/>
          </a:bodyPr>
          <a:lstStyle>
            <a:defPPr>
              <a:defRPr lang="en-US"/>
            </a:defPPr>
            <a:lvl1pPr>
              <a:defRPr i="1">
                <a:solidFill>
                  <a:srgbClr val="002060"/>
                </a:solidFill>
              </a:defRPr>
            </a:lvl1pPr>
          </a:lstStyle>
          <a:p>
            <a:pPr>
              <a:buClr>
                <a:srgbClr val="C00000"/>
              </a:buClr>
            </a:pPr>
            <a:r>
              <a:rPr lang="de-AT" i="0" dirty="0" smtClean="0">
                <a:solidFill>
                  <a:srgbClr val="000000">
                    <a:lumMod val="85000"/>
                    <a:lumOff val="15000"/>
                  </a:srgbClr>
                </a:solidFill>
              </a:rPr>
              <a:t>85% Zuverlässige </a:t>
            </a:r>
            <a:r>
              <a:rPr lang="de-AT" i="0" dirty="0">
                <a:solidFill>
                  <a:srgbClr val="000000">
                    <a:lumMod val="85000"/>
                    <a:lumOff val="15000"/>
                  </a:srgbClr>
                </a:solidFill>
              </a:rPr>
              <a:t>Einhaltung Transportlaufzeit </a:t>
            </a:r>
          </a:p>
        </p:txBody>
      </p:sp>
      <p:sp>
        <p:nvSpPr>
          <p:cNvPr id="54" name="Textfeld 53"/>
          <p:cNvSpPr txBox="1"/>
          <p:nvPr/>
        </p:nvSpPr>
        <p:spPr>
          <a:xfrm>
            <a:off x="711188" y="2948008"/>
            <a:ext cx="7014982" cy="830997"/>
          </a:xfrm>
          <a:prstGeom prst="rect">
            <a:avLst/>
          </a:prstGeom>
          <a:noFill/>
        </p:spPr>
        <p:txBody>
          <a:bodyPr wrap="square" rtlCol="0">
            <a:spAutoFit/>
          </a:bodyPr>
          <a:lstStyle/>
          <a:p>
            <a:pPr>
              <a:buClr>
                <a:srgbClr val="C00000"/>
              </a:buClr>
            </a:pPr>
            <a:r>
              <a:rPr lang="de-AT" dirty="0" smtClean="0">
                <a:solidFill>
                  <a:srgbClr val="000000">
                    <a:lumMod val="85000"/>
                    <a:lumOff val="15000"/>
                  </a:srgbClr>
                </a:solidFill>
              </a:rPr>
              <a:t>85% Qualität Kundenbetreuer (Kompetenz, Erreichbarkeit)</a:t>
            </a:r>
            <a:endParaRPr lang="de-AT" dirty="0">
              <a:solidFill>
                <a:srgbClr val="000000">
                  <a:lumMod val="85000"/>
                  <a:lumOff val="15000"/>
                </a:srgbClr>
              </a:solidFill>
            </a:endParaRPr>
          </a:p>
        </p:txBody>
      </p:sp>
      <p:sp>
        <p:nvSpPr>
          <p:cNvPr id="55" name="Textfeld 54"/>
          <p:cNvSpPr txBox="1"/>
          <p:nvPr/>
        </p:nvSpPr>
        <p:spPr>
          <a:xfrm>
            <a:off x="711188" y="4227084"/>
            <a:ext cx="7014980" cy="830997"/>
          </a:xfrm>
          <a:prstGeom prst="rect">
            <a:avLst/>
          </a:prstGeom>
          <a:noFill/>
        </p:spPr>
        <p:txBody>
          <a:bodyPr wrap="square" rtlCol="0">
            <a:spAutoFit/>
          </a:bodyPr>
          <a:lstStyle/>
          <a:p>
            <a:pPr>
              <a:buClr>
                <a:srgbClr val="C00000"/>
              </a:buClr>
            </a:pPr>
            <a:r>
              <a:rPr lang="de-AT" dirty="0" smtClean="0">
                <a:solidFill>
                  <a:srgbClr val="000000">
                    <a:lumMod val="85000"/>
                    <a:lumOff val="15000"/>
                  </a:srgbClr>
                </a:solidFill>
              </a:rPr>
              <a:t>79% Aktives </a:t>
            </a:r>
            <a:r>
              <a:rPr lang="de-AT" dirty="0">
                <a:solidFill>
                  <a:srgbClr val="000000">
                    <a:lumMod val="85000"/>
                    <a:lumOff val="15000"/>
                  </a:srgbClr>
                </a:solidFill>
              </a:rPr>
              <a:t>Informations-</a:t>
            </a:r>
            <a:r>
              <a:rPr lang="de-AT" dirty="0" smtClean="0">
                <a:solidFill>
                  <a:srgbClr val="000000">
                    <a:lumMod val="85000"/>
                    <a:lumOff val="15000"/>
                  </a:srgbClr>
                </a:solidFill>
              </a:rPr>
              <a:t>/Abweichungsmanagement </a:t>
            </a:r>
            <a:endParaRPr lang="de-AT" dirty="0">
              <a:solidFill>
                <a:srgbClr val="000000">
                  <a:lumMod val="85000"/>
                  <a:lumOff val="15000"/>
                </a:srgbClr>
              </a:solidFill>
            </a:endParaRPr>
          </a:p>
        </p:txBody>
      </p:sp>
      <p:sp>
        <p:nvSpPr>
          <p:cNvPr id="57" name="Textfeld 56"/>
          <p:cNvSpPr txBox="1"/>
          <p:nvPr/>
        </p:nvSpPr>
        <p:spPr>
          <a:xfrm>
            <a:off x="711186" y="3765419"/>
            <a:ext cx="7014982" cy="461665"/>
          </a:xfrm>
          <a:prstGeom prst="rect">
            <a:avLst/>
          </a:prstGeom>
          <a:noFill/>
        </p:spPr>
        <p:txBody>
          <a:bodyPr wrap="square" rtlCol="0">
            <a:spAutoFit/>
          </a:bodyPr>
          <a:lstStyle/>
          <a:p>
            <a:pPr>
              <a:buClr>
                <a:srgbClr val="C00000"/>
              </a:buClr>
            </a:pPr>
            <a:r>
              <a:rPr lang="de-AT" dirty="0">
                <a:solidFill>
                  <a:srgbClr val="000000">
                    <a:lumMod val="85000"/>
                    <a:lumOff val="15000"/>
                  </a:srgbClr>
                </a:solidFill>
              </a:rPr>
              <a:t>85</a:t>
            </a:r>
            <a:r>
              <a:rPr lang="de-AT" dirty="0" smtClean="0">
                <a:solidFill>
                  <a:srgbClr val="000000">
                    <a:lumMod val="85000"/>
                    <a:lumOff val="15000"/>
                  </a:srgbClr>
                </a:solidFill>
              </a:rPr>
              <a:t>% Rasche Angebotserstellung</a:t>
            </a:r>
            <a:endParaRPr lang="de-AT" dirty="0">
              <a:solidFill>
                <a:srgbClr val="000000">
                  <a:lumMod val="85000"/>
                  <a:lumOff val="15000"/>
                </a:srgbClr>
              </a:solidFill>
            </a:endParaRPr>
          </a:p>
        </p:txBody>
      </p:sp>
      <p:sp>
        <p:nvSpPr>
          <p:cNvPr id="13" name="Titel 2"/>
          <p:cNvSpPr>
            <a:spLocks noGrp="1"/>
          </p:cNvSpPr>
          <p:nvPr>
            <p:ph type="title"/>
          </p:nvPr>
        </p:nvSpPr>
        <p:spPr>
          <a:xfrm>
            <a:off x="560394" y="504826"/>
            <a:ext cx="7221533" cy="522288"/>
          </a:xfrm>
        </p:spPr>
        <p:txBody>
          <a:bodyPr/>
          <a:lstStyle/>
          <a:p>
            <a:r>
              <a:rPr lang="de-AT" dirty="0" smtClean="0"/>
              <a:t>Verlässlichkeit und schnelle Reaktionszeiten im GV besonders gefragt – Abgrenzung zu Wettbewerb durch besonders kundennahe Lösungen möglich</a:t>
            </a:r>
            <a:endParaRPr lang="de-AT" dirty="0"/>
          </a:p>
        </p:txBody>
      </p:sp>
      <p:sp>
        <p:nvSpPr>
          <p:cNvPr id="14" name="Rechteck 13"/>
          <p:cNvSpPr/>
          <p:nvPr/>
        </p:nvSpPr>
        <p:spPr bwMode="auto">
          <a:xfrm>
            <a:off x="2" y="1"/>
            <a:ext cx="444713" cy="400692"/>
          </a:xfrm>
          <a:prstGeom prst="rect">
            <a:avLst/>
          </a:prstGeom>
          <a:solidFill>
            <a:srgbClr val="84323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de-AT" sz="1800" dirty="0" smtClean="0">
                <a:solidFill>
                  <a:srgbClr val="FFFFFF"/>
                </a:solidFill>
              </a:rPr>
              <a:t>5</a:t>
            </a:r>
            <a:endParaRPr lang="de-AT" sz="1800" dirty="0">
              <a:solidFill>
                <a:srgbClr val="FFFFFF"/>
              </a:solidFill>
            </a:endParaRPr>
          </a:p>
        </p:txBody>
      </p:sp>
    </p:spTree>
    <p:extLst>
      <p:ext uri="{BB962C8B-B14F-4D97-AF65-F5344CB8AC3E}">
        <p14:creationId xmlns:p14="http://schemas.microsoft.com/office/powerpoint/2010/main" val="142082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g num"/>
          <p:cNvSpPr>
            <a:spLocks noGrp="1" noChangeArrowheads="1"/>
          </p:cNvSpPr>
          <p:nvPr>
            <p:ph type="sldNum" sz="quarter" idx="10"/>
            <p:custDataLst>
              <p:tags r:id="rId1"/>
            </p:custDataLst>
          </p:nvPr>
        </p:nvSpPr>
        <p:spPr>
          <a:xfrm>
            <a:off x="168463" y="6603701"/>
            <a:ext cx="345702" cy="1862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defRPr>
            </a:lvl1pPr>
            <a:lvl2pPr marL="794139" indent="-305438" eaLnBrk="0" hangingPunct="0">
              <a:defRPr sz="1700">
                <a:solidFill>
                  <a:schemeClr val="tx1"/>
                </a:solidFill>
                <a:latin typeface="Arial" charset="0"/>
              </a:defRPr>
            </a:lvl2pPr>
            <a:lvl3pPr marL="1221753" indent="-244351" eaLnBrk="0" hangingPunct="0">
              <a:defRPr sz="1700">
                <a:solidFill>
                  <a:schemeClr val="tx1"/>
                </a:solidFill>
                <a:latin typeface="Arial" charset="0"/>
              </a:defRPr>
            </a:lvl3pPr>
            <a:lvl4pPr marL="1710454" indent="-244351" eaLnBrk="0" hangingPunct="0">
              <a:defRPr sz="1700">
                <a:solidFill>
                  <a:schemeClr val="tx1"/>
                </a:solidFill>
                <a:latin typeface="Arial" charset="0"/>
              </a:defRPr>
            </a:lvl4pPr>
            <a:lvl5pPr marL="2199155" indent="-244351" eaLnBrk="0" hangingPunct="0">
              <a:defRPr sz="1700">
                <a:solidFill>
                  <a:schemeClr val="tx1"/>
                </a:solidFill>
                <a:latin typeface="Arial" charset="0"/>
              </a:defRPr>
            </a:lvl5pPr>
            <a:lvl6pPr marL="2687856" indent="-244351" algn="ctr" eaLnBrk="0" fontAlgn="base" hangingPunct="0">
              <a:spcBef>
                <a:spcPct val="0"/>
              </a:spcBef>
              <a:spcAft>
                <a:spcPct val="0"/>
              </a:spcAft>
              <a:defRPr sz="1700">
                <a:solidFill>
                  <a:schemeClr val="tx1"/>
                </a:solidFill>
                <a:latin typeface="Arial" charset="0"/>
              </a:defRPr>
            </a:lvl6pPr>
            <a:lvl7pPr marL="3176557" indent="-244351" algn="ctr" eaLnBrk="0" fontAlgn="base" hangingPunct="0">
              <a:spcBef>
                <a:spcPct val="0"/>
              </a:spcBef>
              <a:spcAft>
                <a:spcPct val="0"/>
              </a:spcAft>
              <a:defRPr sz="1700">
                <a:solidFill>
                  <a:schemeClr val="tx1"/>
                </a:solidFill>
                <a:latin typeface="Arial" charset="0"/>
              </a:defRPr>
            </a:lvl7pPr>
            <a:lvl8pPr marL="3665258" indent="-244351" algn="ctr" eaLnBrk="0" fontAlgn="base" hangingPunct="0">
              <a:spcBef>
                <a:spcPct val="0"/>
              </a:spcBef>
              <a:spcAft>
                <a:spcPct val="0"/>
              </a:spcAft>
              <a:defRPr sz="1700">
                <a:solidFill>
                  <a:schemeClr val="tx1"/>
                </a:solidFill>
                <a:latin typeface="Arial" charset="0"/>
              </a:defRPr>
            </a:lvl8pPr>
            <a:lvl9pPr marL="4153959" indent="-244351" algn="ctr" eaLnBrk="0" fontAlgn="base" hangingPunct="0">
              <a:spcBef>
                <a:spcPct val="0"/>
              </a:spcBef>
              <a:spcAft>
                <a:spcPct val="0"/>
              </a:spcAft>
              <a:defRPr sz="1700">
                <a:solidFill>
                  <a:schemeClr val="tx1"/>
                </a:solidFill>
                <a:latin typeface="Arial" charset="0"/>
              </a:defRPr>
            </a:lvl9pPr>
          </a:lstStyle>
          <a:p>
            <a:pPr eaLnBrk="1" hangingPunct="1"/>
            <a:fld id="{77171201-E5EB-4F44-BA83-6CD6B9ABCC8A}" type="slidenum">
              <a:rPr lang="en-US" altLang="de-DE" sz="1300">
                <a:solidFill>
                  <a:srgbClr val="C0C0C0"/>
                </a:solidFill>
              </a:rPr>
              <a:pPr eaLnBrk="1" hangingPunct="1"/>
              <a:t>28</a:t>
            </a:fld>
            <a:endParaRPr lang="en-US" altLang="de-DE" sz="1300">
              <a:solidFill>
                <a:srgbClr val="C0C0C0"/>
              </a:solidFill>
            </a:endParaRPr>
          </a:p>
        </p:txBody>
      </p:sp>
      <p:graphicFrame>
        <p:nvGraphicFramePr>
          <p:cNvPr id="121933" name="Group 77"/>
          <p:cNvGraphicFramePr>
            <a:graphicFrameLocks noGrp="1"/>
          </p:cNvGraphicFramePr>
          <p:nvPr>
            <p:extLst>
              <p:ext uri="{D42A27DB-BD31-4B8C-83A1-F6EECF244321}">
                <p14:modId xmlns:p14="http://schemas.microsoft.com/office/powerpoint/2010/main" val="3604672021"/>
              </p:ext>
            </p:extLst>
          </p:nvPr>
        </p:nvGraphicFramePr>
        <p:xfrm>
          <a:off x="198296" y="1355727"/>
          <a:ext cx="9251450" cy="4869519"/>
        </p:xfrm>
        <a:graphic>
          <a:graphicData uri="http://schemas.openxmlformats.org/drawingml/2006/table">
            <a:tbl>
              <a:tblPr/>
              <a:tblGrid>
                <a:gridCol w="2212837"/>
                <a:gridCol w="2063677"/>
                <a:gridCol w="2321637"/>
                <a:gridCol w="2653299"/>
              </a:tblGrid>
              <a:tr h="401082">
                <a:tc>
                  <a:txBody>
                    <a:bodyPr/>
                    <a:lstStyle/>
                    <a:p>
                      <a:pPr marL="0" marR="0" lvl="0" indent="0" algn="l" defTabSz="914400" rtl="0" eaLnBrk="0" fontAlgn="base" latinLnBrk="0" hangingPunct="0">
                        <a:lnSpc>
                          <a:spcPct val="90000"/>
                        </a:lnSpc>
                        <a:spcBef>
                          <a:spcPct val="0"/>
                        </a:spcBef>
                        <a:spcAft>
                          <a:spcPct val="0"/>
                        </a:spcAft>
                        <a:buClrTx/>
                        <a:buSzPct val="120000"/>
                        <a:buFontTx/>
                        <a:buNone/>
                        <a:tabLst/>
                      </a:pPr>
                      <a:r>
                        <a:rPr kumimoji="0" lang="en-US" sz="1400" b="0" i="0" u="none" strike="noStrike" cap="none" normalizeH="0" baseline="0" dirty="0" smtClean="0">
                          <a:ln>
                            <a:noFill/>
                          </a:ln>
                          <a:solidFill>
                            <a:schemeClr val="bg1"/>
                          </a:solidFill>
                          <a:effectLst/>
                          <a:latin typeface="Arial" charset="0"/>
                        </a:rPr>
                        <a:t>Segments</a:t>
                      </a:r>
                      <a:endParaRPr kumimoji="0" lang="fr-FR" sz="1400" b="0" i="0" u="none" strike="noStrike" cap="none" normalizeH="0" baseline="0" dirty="0" smtClean="0">
                        <a:ln>
                          <a:noFill/>
                        </a:ln>
                        <a:solidFill>
                          <a:schemeClr val="bg1"/>
                        </a:solidFill>
                        <a:effectLst/>
                        <a:latin typeface="Arial" charset="0"/>
                      </a:endParaRPr>
                    </a:p>
                  </a:txBody>
                  <a:tcPr marL="79589" marR="79589" marT="73454" marB="7345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90000"/>
                        </a:lnSpc>
                        <a:spcBef>
                          <a:spcPct val="0"/>
                        </a:spcBef>
                        <a:spcAft>
                          <a:spcPct val="0"/>
                        </a:spcAft>
                        <a:buClrTx/>
                        <a:buSzPct val="120000"/>
                        <a:buFontTx/>
                        <a:buNone/>
                        <a:tabLst/>
                      </a:pPr>
                      <a:r>
                        <a:rPr kumimoji="0" lang="en-US" sz="1400" b="1" i="0" u="none" strike="noStrike" cap="none" normalizeH="0" baseline="0" smtClean="0">
                          <a:ln>
                            <a:noFill/>
                          </a:ln>
                          <a:solidFill>
                            <a:schemeClr val="tx2"/>
                          </a:solidFill>
                          <a:effectLst/>
                          <a:latin typeface="Arial" charset="0"/>
                        </a:rPr>
                        <a:t>Commodities</a:t>
                      </a:r>
                      <a:endParaRPr kumimoji="0" lang="fr-FR" sz="1400" b="1" i="0" u="none" strike="noStrike" cap="none" normalizeH="0" baseline="0" smtClean="0">
                        <a:ln>
                          <a:noFill/>
                        </a:ln>
                        <a:solidFill>
                          <a:schemeClr val="tx2"/>
                        </a:solidFill>
                        <a:effectLst/>
                        <a:latin typeface="Arial" charset="0"/>
                      </a:endParaRPr>
                    </a:p>
                  </a:txBody>
                  <a:tcPr marL="79589" marR="79589" marT="73454" marB="7345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90000"/>
                        </a:lnSpc>
                        <a:spcBef>
                          <a:spcPct val="0"/>
                        </a:spcBef>
                        <a:spcAft>
                          <a:spcPct val="0"/>
                        </a:spcAft>
                        <a:buClrTx/>
                        <a:buSzPct val="120000"/>
                        <a:buFontTx/>
                        <a:buNone/>
                        <a:tabLst/>
                      </a:pPr>
                      <a:r>
                        <a:rPr kumimoji="0" lang="en-US" sz="1400" b="1" i="0" u="none" strike="noStrike" cap="none" normalizeH="0" baseline="0" smtClean="0">
                          <a:ln>
                            <a:noFill/>
                          </a:ln>
                          <a:solidFill>
                            <a:schemeClr val="tx2"/>
                          </a:solidFill>
                          <a:effectLst/>
                          <a:latin typeface="Arial" charset="0"/>
                        </a:rPr>
                        <a:t>Share of volume</a:t>
                      </a:r>
                      <a:endParaRPr kumimoji="0" lang="fr-FR" sz="1400" b="1" i="0" u="none" strike="noStrike" cap="none" normalizeH="0" baseline="0" smtClean="0">
                        <a:ln>
                          <a:noFill/>
                        </a:ln>
                        <a:solidFill>
                          <a:schemeClr val="tx2"/>
                        </a:solidFill>
                        <a:effectLst/>
                        <a:latin typeface="Arial" charset="0"/>
                      </a:endParaRPr>
                    </a:p>
                  </a:txBody>
                  <a:tcPr marL="79589" marR="79589" marT="73454" marB="7345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90000"/>
                        </a:lnSpc>
                        <a:spcBef>
                          <a:spcPct val="0"/>
                        </a:spcBef>
                        <a:spcAft>
                          <a:spcPct val="0"/>
                        </a:spcAft>
                        <a:buClrTx/>
                        <a:buSzPct val="120000"/>
                        <a:buFontTx/>
                        <a:buNone/>
                        <a:tabLst/>
                      </a:pPr>
                      <a:r>
                        <a:rPr kumimoji="0" lang="en-US" sz="1400" b="1" i="0" u="none" strike="noStrike" cap="none" normalizeH="0" baseline="0" smtClean="0">
                          <a:ln>
                            <a:noFill/>
                          </a:ln>
                          <a:solidFill>
                            <a:schemeClr val="tx2"/>
                          </a:solidFill>
                          <a:effectLst/>
                          <a:latin typeface="Arial" charset="0"/>
                        </a:rPr>
                        <a:t>Competitive environment</a:t>
                      </a:r>
                      <a:endParaRPr kumimoji="0" lang="fr-FR" sz="1400" b="1" i="0" u="none" strike="noStrike" cap="none" normalizeH="0" baseline="0" smtClean="0">
                        <a:ln>
                          <a:noFill/>
                        </a:ln>
                        <a:solidFill>
                          <a:schemeClr val="tx2"/>
                        </a:solidFill>
                        <a:effectLst/>
                        <a:latin typeface="Arial" charset="0"/>
                      </a:endParaRPr>
                    </a:p>
                  </a:txBody>
                  <a:tcPr marL="79589" marR="79589" marT="73454" marB="7345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2"/>
                    </a:solidFill>
                  </a:tcPr>
                </a:tc>
              </a:tr>
              <a:tr h="1294261">
                <a:tc>
                  <a:txBody>
                    <a:bodyPr/>
                    <a:lstStyle/>
                    <a:p>
                      <a:pPr marL="0" marR="0" lvl="0" indent="0" algn="l" defTabSz="914400" rtl="0" eaLnBrk="0" fontAlgn="base" latinLnBrk="0" hangingPunct="0">
                        <a:lnSpc>
                          <a:spcPct val="90000"/>
                        </a:lnSpc>
                        <a:spcBef>
                          <a:spcPct val="0"/>
                        </a:spcBef>
                        <a:spcAft>
                          <a:spcPct val="0"/>
                        </a:spcAft>
                        <a:buClrTx/>
                        <a:buSzPct val="120000"/>
                        <a:buFontTx/>
                        <a:buNone/>
                        <a:tabLst/>
                      </a:pPr>
                      <a:endParaRPr kumimoji="0" lang="fr-FR" sz="1400" b="0" i="0" u="none" strike="noStrike" cap="none" normalizeH="0" baseline="0" dirty="0" smtClean="0">
                        <a:ln>
                          <a:noFill/>
                        </a:ln>
                        <a:solidFill>
                          <a:schemeClr val="tx1"/>
                        </a:solidFill>
                        <a:effectLst/>
                        <a:latin typeface="Arial" charset="0"/>
                      </a:endParaRPr>
                    </a:p>
                  </a:txBody>
                  <a:tcPr marL="79589" marR="79589" marT="73454" marB="7345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ct val="0"/>
                        </a:spcBef>
                        <a:spcAft>
                          <a:spcPct val="0"/>
                        </a:spcAft>
                        <a:buClrTx/>
                        <a:buSzPct val="120000"/>
                        <a:buFontTx/>
                        <a:buNone/>
                        <a:tabLst/>
                      </a:pPr>
                      <a:r>
                        <a:rPr kumimoji="0" lang="en-US" sz="1400" b="0" i="0" u="none" strike="noStrike" cap="none" normalizeH="0" baseline="0" dirty="0" smtClean="0">
                          <a:ln>
                            <a:noFill/>
                          </a:ln>
                          <a:solidFill>
                            <a:schemeClr val="tx1"/>
                          </a:solidFill>
                          <a:effectLst/>
                          <a:latin typeface="Arial" charset="0"/>
                        </a:rPr>
                        <a:t>Coal, Steel</a:t>
                      </a:r>
                    </a:p>
                    <a:p>
                      <a:pPr marL="0" marR="0" lvl="0" indent="0" algn="l" defTabSz="914400" rtl="0" eaLnBrk="0" fontAlgn="base" latinLnBrk="0" hangingPunct="0">
                        <a:lnSpc>
                          <a:spcPct val="90000"/>
                        </a:lnSpc>
                        <a:spcBef>
                          <a:spcPct val="0"/>
                        </a:spcBef>
                        <a:spcAft>
                          <a:spcPct val="0"/>
                        </a:spcAft>
                        <a:buClrTx/>
                        <a:buSzPct val="120000"/>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90000"/>
                        </a:lnSpc>
                        <a:spcBef>
                          <a:spcPct val="0"/>
                        </a:spcBef>
                        <a:spcAft>
                          <a:spcPct val="0"/>
                        </a:spcAft>
                        <a:buClrTx/>
                        <a:buSzPct val="120000"/>
                        <a:buFontTx/>
                        <a:buNone/>
                        <a:tabLst/>
                      </a:pPr>
                      <a:r>
                        <a:rPr kumimoji="0" lang="en-US" sz="1400" b="0" i="0" u="none" strike="noStrike" cap="none" normalizeH="0" baseline="0" dirty="0" smtClean="0">
                          <a:ln>
                            <a:noFill/>
                          </a:ln>
                          <a:solidFill>
                            <a:schemeClr val="tx1"/>
                          </a:solidFill>
                          <a:effectLst/>
                          <a:latin typeface="Arial" charset="0"/>
                        </a:rPr>
                        <a:t>Construction</a:t>
                      </a:r>
                      <a:br>
                        <a:rPr kumimoji="0" lang="en-US" sz="1400" b="0" i="0" u="none" strike="noStrike" cap="none" normalizeH="0" baseline="0" dirty="0" smtClean="0">
                          <a:ln>
                            <a:noFill/>
                          </a:ln>
                          <a:solidFill>
                            <a:schemeClr val="tx1"/>
                          </a:solidFill>
                          <a:effectLst/>
                          <a:latin typeface="Arial" charset="0"/>
                        </a:rPr>
                      </a:br>
                      <a:r>
                        <a:rPr kumimoji="0" lang="en-US" sz="1400" b="0" i="0" u="none" strike="noStrike" cap="none" normalizeH="0" baseline="0" dirty="0" smtClean="0">
                          <a:ln>
                            <a:noFill/>
                          </a:ln>
                          <a:solidFill>
                            <a:schemeClr val="tx1"/>
                          </a:solidFill>
                          <a:effectLst/>
                          <a:latin typeface="Arial" charset="0"/>
                        </a:rPr>
                        <a:t>materials</a:t>
                      </a:r>
                      <a:endParaRPr kumimoji="0" lang="fr-FR" sz="1400" b="0" i="0" u="none" strike="noStrike" cap="none" normalizeH="0" baseline="0" dirty="0" smtClean="0">
                        <a:ln>
                          <a:noFill/>
                        </a:ln>
                        <a:solidFill>
                          <a:schemeClr val="tx1"/>
                        </a:solidFill>
                        <a:effectLst/>
                        <a:latin typeface="Arial" charset="0"/>
                      </a:endParaRPr>
                    </a:p>
                  </a:txBody>
                  <a:tcPr marL="79589" marR="79589" marT="73454" marB="7345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Pct val="120000"/>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90000"/>
                        </a:lnSpc>
                        <a:spcBef>
                          <a:spcPct val="0"/>
                        </a:spcBef>
                        <a:spcAft>
                          <a:spcPct val="0"/>
                        </a:spcAft>
                        <a:buClrTx/>
                        <a:buSzPct val="120000"/>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90000"/>
                        </a:lnSpc>
                        <a:spcBef>
                          <a:spcPct val="0"/>
                        </a:spcBef>
                        <a:spcAft>
                          <a:spcPct val="0"/>
                        </a:spcAft>
                        <a:buClrTx/>
                        <a:buSzPct val="120000"/>
                        <a:buFontTx/>
                        <a:buNone/>
                        <a:tabLst/>
                      </a:pPr>
                      <a:r>
                        <a:rPr kumimoji="0" lang="en-US" sz="1400" b="0" i="0" u="none" strike="noStrike" cap="none" normalizeH="0" baseline="0" dirty="0" smtClean="0">
                          <a:ln>
                            <a:noFill/>
                          </a:ln>
                          <a:solidFill>
                            <a:schemeClr val="tx1"/>
                          </a:solidFill>
                          <a:effectLst/>
                          <a:latin typeface="Arial" charset="0"/>
                        </a:rPr>
                        <a:t>~ 35%</a:t>
                      </a:r>
                      <a:endParaRPr kumimoji="0" lang="fr-FR" sz="1400" b="0" i="0" u="none" strike="noStrike" cap="none" normalizeH="0" baseline="0" dirty="0" smtClean="0">
                        <a:ln>
                          <a:noFill/>
                        </a:ln>
                        <a:solidFill>
                          <a:schemeClr val="tx1"/>
                        </a:solidFill>
                        <a:effectLst/>
                        <a:latin typeface="Arial" charset="0"/>
                      </a:endParaRPr>
                    </a:p>
                  </a:txBody>
                  <a:tcPr marL="79589" marR="79589" marT="73454" marB="7345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0" fontAlgn="base" latinLnBrk="0" hangingPunct="0">
                        <a:lnSpc>
                          <a:spcPct val="90000"/>
                        </a:lnSpc>
                        <a:spcBef>
                          <a:spcPct val="0"/>
                        </a:spcBef>
                        <a:spcAft>
                          <a:spcPct val="0"/>
                        </a:spcAft>
                        <a:buClrTx/>
                        <a:buSzPct val="120000"/>
                        <a:buFont typeface="Wingdings" pitchFamily="2" charset="2"/>
                        <a:buChar char="ü"/>
                        <a:tabLst/>
                      </a:pPr>
                      <a:r>
                        <a:rPr kumimoji="0" lang="en-US" sz="1400" b="0" i="0" u="none" strike="noStrike" cap="none" normalizeH="0" baseline="0" smtClean="0">
                          <a:ln>
                            <a:noFill/>
                          </a:ln>
                          <a:solidFill>
                            <a:schemeClr val="tx1"/>
                          </a:solidFill>
                          <a:effectLst/>
                          <a:latin typeface="Arial" charset="0"/>
                        </a:rPr>
                        <a:t>Traditionally barge competition</a:t>
                      </a:r>
                    </a:p>
                    <a:p>
                      <a:pPr marL="177800" marR="0" lvl="0" indent="-177800" algn="l" defTabSz="914400" rtl="0" eaLnBrk="0" fontAlgn="base" latinLnBrk="0" hangingPunct="0">
                        <a:lnSpc>
                          <a:spcPct val="90000"/>
                        </a:lnSpc>
                        <a:spcBef>
                          <a:spcPct val="0"/>
                        </a:spcBef>
                        <a:spcAft>
                          <a:spcPct val="0"/>
                        </a:spcAft>
                        <a:buClrTx/>
                        <a:buSzPct val="120000"/>
                        <a:buFont typeface="Wingdings" pitchFamily="2" charset="2"/>
                        <a:buChar char="ü"/>
                        <a:tabLst/>
                      </a:pPr>
                      <a:r>
                        <a:rPr kumimoji="0" lang="en-US" sz="1400" b="0" i="0" u="none" strike="noStrike" cap="none" normalizeH="0" baseline="0" smtClean="0">
                          <a:ln>
                            <a:noFill/>
                          </a:ln>
                          <a:solidFill>
                            <a:schemeClr val="tx1"/>
                          </a:solidFill>
                          <a:effectLst/>
                          <a:latin typeface="Arial" charset="0"/>
                        </a:rPr>
                        <a:t>Focus of intra-modal rail competition</a:t>
                      </a:r>
                    </a:p>
                    <a:p>
                      <a:pPr marL="177800" marR="0" lvl="0" indent="-177800" algn="l" defTabSz="914400" rtl="0" eaLnBrk="0" fontAlgn="base" latinLnBrk="0" hangingPunct="0">
                        <a:lnSpc>
                          <a:spcPct val="90000"/>
                        </a:lnSpc>
                        <a:spcBef>
                          <a:spcPct val="0"/>
                        </a:spcBef>
                        <a:spcAft>
                          <a:spcPct val="0"/>
                        </a:spcAft>
                        <a:buClrTx/>
                        <a:buSzPct val="120000"/>
                        <a:buFont typeface="Wingdings" pitchFamily="2" charset="2"/>
                        <a:buChar char="ü"/>
                        <a:tabLst/>
                      </a:pPr>
                      <a:r>
                        <a:rPr kumimoji="0" lang="en-US" sz="1400" b="0" i="0" u="none" strike="noStrike" cap="none" normalizeH="0" baseline="0" smtClean="0">
                          <a:ln>
                            <a:noFill/>
                          </a:ln>
                          <a:solidFill>
                            <a:schemeClr val="tx1"/>
                          </a:solidFill>
                          <a:effectLst/>
                          <a:latin typeface="Arial" charset="0"/>
                        </a:rPr>
                        <a:t>Price decline</a:t>
                      </a:r>
                      <a:endParaRPr kumimoji="0" lang="fr-FR" sz="1400" b="0" i="0" u="none" strike="noStrike" cap="none" normalizeH="0" baseline="0" smtClean="0">
                        <a:ln>
                          <a:noFill/>
                        </a:ln>
                        <a:solidFill>
                          <a:schemeClr val="tx1"/>
                        </a:solidFill>
                        <a:effectLst/>
                        <a:latin typeface="Arial" charset="0"/>
                      </a:endParaRPr>
                    </a:p>
                  </a:txBody>
                  <a:tcPr marL="79589" marR="79589" marT="73454" marB="7345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1462918">
                <a:tc>
                  <a:txBody>
                    <a:bodyPr/>
                    <a:lstStyle/>
                    <a:p>
                      <a:pPr marL="0" marR="0" lvl="0" indent="0" algn="l" defTabSz="914400" rtl="0" eaLnBrk="0" fontAlgn="base" latinLnBrk="0" hangingPunct="0">
                        <a:lnSpc>
                          <a:spcPct val="90000"/>
                        </a:lnSpc>
                        <a:spcBef>
                          <a:spcPct val="0"/>
                        </a:spcBef>
                        <a:spcAft>
                          <a:spcPct val="0"/>
                        </a:spcAft>
                        <a:buClrTx/>
                        <a:buSzPct val="120000"/>
                        <a:buFontTx/>
                        <a:buNone/>
                        <a:tabLst/>
                      </a:pPr>
                      <a:endParaRPr kumimoji="0" lang="fr-FR" sz="1400" b="0" i="0" u="none" strike="noStrike" cap="none" normalizeH="0" baseline="0" smtClean="0">
                        <a:ln>
                          <a:noFill/>
                        </a:ln>
                        <a:solidFill>
                          <a:schemeClr val="tx1"/>
                        </a:solidFill>
                        <a:effectLst/>
                        <a:latin typeface="Arial" charset="0"/>
                      </a:endParaRPr>
                    </a:p>
                  </a:txBody>
                  <a:tcPr marL="79589" marR="79589" marT="73454" marB="7345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ct val="0"/>
                        </a:spcBef>
                        <a:spcAft>
                          <a:spcPct val="0"/>
                        </a:spcAft>
                        <a:buClrTx/>
                        <a:buSzPct val="120000"/>
                        <a:buFontTx/>
                        <a:buNone/>
                        <a:tabLst/>
                      </a:pPr>
                      <a:r>
                        <a:rPr kumimoji="0" lang="en-US" sz="1400" b="0" i="0" u="none" strike="noStrike" cap="none" normalizeH="0" baseline="0" dirty="0" smtClean="0">
                          <a:ln>
                            <a:noFill/>
                          </a:ln>
                          <a:solidFill>
                            <a:schemeClr val="tx1"/>
                          </a:solidFill>
                          <a:effectLst/>
                          <a:latin typeface="Arial" charset="0"/>
                        </a:rPr>
                        <a:t>Chemicals</a:t>
                      </a:r>
                    </a:p>
                    <a:p>
                      <a:pPr marL="0" marR="0" lvl="0" indent="0" algn="l" defTabSz="914400" rtl="0" eaLnBrk="0" fontAlgn="base" latinLnBrk="0" hangingPunct="0">
                        <a:lnSpc>
                          <a:spcPct val="90000"/>
                        </a:lnSpc>
                        <a:spcBef>
                          <a:spcPct val="0"/>
                        </a:spcBef>
                        <a:spcAft>
                          <a:spcPct val="0"/>
                        </a:spcAft>
                        <a:buClrTx/>
                        <a:buSzPct val="120000"/>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90000"/>
                        </a:lnSpc>
                        <a:spcBef>
                          <a:spcPct val="0"/>
                        </a:spcBef>
                        <a:spcAft>
                          <a:spcPct val="0"/>
                        </a:spcAft>
                        <a:buClrTx/>
                        <a:buSzPct val="120000"/>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90000"/>
                        </a:lnSpc>
                        <a:spcBef>
                          <a:spcPct val="0"/>
                        </a:spcBef>
                        <a:spcAft>
                          <a:spcPct val="0"/>
                        </a:spcAft>
                        <a:buClrTx/>
                        <a:buSzPct val="120000"/>
                        <a:buFontTx/>
                        <a:buNone/>
                        <a:tabLst/>
                      </a:pPr>
                      <a:r>
                        <a:rPr kumimoji="0" lang="en-US" sz="1400" b="0" i="0" u="none" strike="noStrike" cap="none" normalizeH="0" baseline="0" dirty="0" smtClean="0">
                          <a:ln>
                            <a:noFill/>
                          </a:ln>
                          <a:solidFill>
                            <a:schemeClr val="tx1"/>
                          </a:solidFill>
                          <a:effectLst/>
                          <a:latin typeface="Arial" charset="0"/>
                        </a:rPr>
                        <a:t>Paper and pulp</a:t>
                      </a:r>
                    </a:p>
                    <a:p>
                      <a:pPr marL="0" marR="0" lvl="0" indent="0" algn="l" defTabSz="914400" rtl="0" eaLnBrk="0" fontAlgn="base" latinLnBrk="0" hangingPunct="0">
                        <a:lnSpc>
                          <a:spcPct val="90000"/>
                        </a:lnSpc>
                        <a:spcBef>
                          <a:spcPct val="0"/>
                        </a:spcBef>
                        <a:spcAft>
                          <a:spcPct val="0"/>
                        </a:spcAft>
                        <a:buClrTx/>
                        <a:buSzPct val="120000"/>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90000"/>
                        </a:lnSpc>
                        <a:spcBef>
                          <a:spcPct val="0"/>
                        </a:spcBef>
                        <a:spcAft>
                          <a:spcPct val="0"/>
                        </a:spcAft>
                        <a:buClrTx/>
                        <a:buSzPct val="120000"/>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90000"/>
                        </a:lnSpc>
                        <a:spcBef>
                          <a:spcPct val="0"/>
                        </a:spcBef>
                        <a:spcAft>
                          <a:spcPct val="0"/>
                        </a:spcAft>
                        <a:buClrTx/>
                        <a:buSzPct val="120000"/>
                        <a:buFontTx/>
                        <a:buNone/>
                        <a:tabLst/>
                      </a:pPr>
                      <a:r>
                        <a:rPr kumimoji="0" lang="en-US" sz="1400" b="0" i="0" u="none" strike="noStrike" cap="none" normalizeH="0" baseline="0" dirty="0" smtClean="0">
                          <a:ln>
                            <a:noFill/>
                          </a:ln>
                          <a:solidFill>
                            <a:schemeClr val="tx1"/>
                          </a:solidFill>
                          <a:effectLst/>
                          <a:latin typeface="Arial" charset="0"/>
                        </a:rPr>
                        <a:t>Automotive</a:t>
                      </a:r>
                      <a:endParaRPr kumimoji="0" lang="fr-FR" sz="1400" b="0" i="0" u="none" strike="noStrike" cap="none" normalizeH="0" baseline="0" dirty="0" smtClean="0">
                        <a:ln>
                          <a:noFill/>
                        </a:ln>
                        <a:solidFill>
                          <a:schemeClr val="tx1"/>
                        </a:solidFill>
                        <a:effectLst/>
                        <a:latin typeface="Arial" charset="0"/>
                      </a:endParaRPr>
                    </a:p>
                  </a:txBody>
                  <a:tcPr marL="79589" marR="79589" marT="73454" marB="7345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0"/>
                        </a:spcBef>
                        <a:spcAft>
                          <a:spcPct val="0"/>
                        </a:spcAft>
                        <a:buClrTx/>
                        <a:buSzPct val="120000"/>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90000"/>
                        </a:lnSpc>
                        <a:spcBef>
                          <a:spcPct val="0"/>
                        </a:spcBef>
                        <a:spcAft>
                          <a:spcPct val="0"/>
                        </a:spcAft>
                        <a:buClrTx/>
                        <a:buSzPct val="120000"/>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90000"/>
                        </a:lnSpc>
                        <a:spcBef>
                          <a:spcPct val="0"/>
                        </a:spcBef>
                        <a:spcAft>
                          <a:spcPct val="0"/>
                        </a:spcAft>
                        <a:buClrTx/>
                        <a:buSzPct val="120000"/>
                        <a:buFontTx/>
                        <a:buNone/>
                        <a:tabLst/>
                      </a:pPr>
                      <a:r>
                        <a:rPr kumimoji="0" lang="en-US" sz="1400" b="0" i="0" u="none" strike="noStrike" cap="none" normalizeH="0" baseline="0" dirty="0" smtClean="0">
                          <a:ln>
                            <a:noFill/>
                          </a:ln>
                          <a:solidFill>
                            <a:schemeClr val="tx1"/>
                          </a:solidFill>
                          <a:effectLst/>
                          <a:latin typeface="Arial" charset="0"/>
                        </a:rPr>
                        <a:t>~ 40%</a:t>
                      </a:r>
                      <a:endParaRPr kumimoji="0" lang="fr-FR" sz="1400" b="0" i="0" u="none" strike="noStrike" cap="none" normalizeH="0" baseline="0" dirty="0" smtClean="0">
                        <a:ln>
                          <a:noFill/>
                        </a:ln>
                        <a:solidFill>
                          <a:schemeClr val="tx1"/>
                        </a:solidFill>
                        <a:effectLst/>
                        <a:latin typeface="Arial" charset="0"/>
                      </a:endParaRPr>
                    </a:p>
                  </a:txBody>
                  <a:tcPr marL="79589" marR="79589" marT="73454" marB="7345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0" fontAlgn="base" latinLnBrk="0" hangingPunct="0">
                        <a:lnSpc>
                          <a:spcPct val="90000"/>
                        </a:lnSpc>
                        <a:spcBef>
                          <a:spcPct val="0"/>
                        </a:spcBef>
                        <a:spcAft>
                          <a:spcPct val="0"/>
                        </a:spcAft>
                        <a:buClrTx/>
                        <a:buSzPct val="120000"/>
                        <a:buFont typeface="Wingdings" pitchFamily="2" charset="2"/>
                        <a:buChar char="ü"/>
                        <a:tabLst/>
                      </a:pPr>
                      <a:r>
                        <a:rPr kumimoji="0" lang="en-US" sz="1400" b="0" i="0" u="none" strike="noStrike" cap="none" normalizeH="0" baseline="0" dirty="0" smtClean="0">
                          <a:ln>
                            <a:noFill/>
                          </a:ln>
                          <a:solidFill>
                            <a:schemeClr val="tx1"/>
                          </a:solidFill>
                          <a:effectLst/>
                          <a:latin typeface="Arial" charset="0"/>
                        </a:rPr>
                        <a:t>Focus of road competition</a:t>
                      </a:r>
                    </a:p>
                    <a:p>
                      <a:pPr marL="177800" marR="0" lvl="0" indent="-177800" algn="l" defTabSz="914400" rtl="0" eaLnBrk="0" fontAlgn="base" latinLnBrk="0" hangingPunct="0">
                        <a:lnSpc>
                          <a:spcPct val="90000"/>
                        </a:lnSpc>
                        <a:spcBef>
                          <a:spcPct val="0"/>
                        </a:spcBef>
                        <a:spcAft>
                          <a:spcPct val="0"/>
                        </a:spcAft>
                        <a:buClrTx/>
                        <a:buSzPct val="120000"/>
                        <a:buFont typeface="Wingdings" pitchFamily="2" charset="2"/>
                        <a:buChar char="ü"/>
                        <a:tabLst/>
                      </a:pPr>
                      <a:endParaRPr kumimoji="0" lang="en-US" sz="1400" b="0" i="0" u="none" strike="noStrike" cap="none" normalizeH="0" baseline="0" dirty="0" smtClean="0">
                        <a:ln>
                          <a:noFill/>
                        </a:ln>
                        <a:solidFill>
                          <a:schemeClr val="tx1"/>
                        </a:solidFill>
                        <a:effectLst/>
                        <a:latin typeface="Arial" charset="0"/>
                      </a:endParaRPr>
                    </a:p>
                    <a:p>
                      <a:pPr marL="177800" marR="0" lvl="0" indent="-177800" algn="l" defTabSz="914400" rtl="0" eaLnBrk="0" fontAlgn="base" latinLnBrk="0" hangingPunct="0">
                        <a:lnSpc>
                          <a:spcPct val="90000"/>
                        </a:lnSpc>
                        <a:spcBef>
                          <a:spcPct val="0"/>
                        </a:spcBef>
                        <a:spcAft>
                          <a:spcPct val="0"/>
                        </a:spcAft>
                        <a:buClrTx/>
                        <a:buSzPct val="120000"/>
                        <a:buFont typeface="Wingdings" pitchFamily="2" charset="2"/>
                        <a:buChar char="ü"/>
                        <a:tabLst/>
                      </a:pPr>
                      <a:r>
                        <a:rPr kumimoji="0" lang="en-US" sz="1400" b="0" i="0" u="none" strike="noStrike" cap="none" normalizeH="0" baseline="0" dirty="0" smtClean="0">
                          <a:ln>
                            <a:noFill/>
                          </a:ln>
                          <a:solidFill>
                            <a:schemeClr val="tx1"/>
                          </a:solidFill>
                          <a:effectLst/>
                          <a:latin typeface="Arial" charset="0"/>
                        </a:rPr>
                        <a:t>Complex production process</a:t>
                      </a:r>
                    </a:p>
                    <a:p>
                      <a:pPr marL="177800" marR="0" lvl="0" indent="-177800" algn="l" defTabSz="914400" rtl="0" eaLnBrk="0" fontAlgn="base" latinLnBrk="0" hangingPunct="0">
                        <a:lnSpc>
                          <a:spcPct val="90000"/>
                        </a:lnSpc>
                        <a:spcBef>
                          <a:spcPct val="0"/>
                        </a:spcBef>
                        <a:spcAft>
                          <a:spcPct val="0"/>
                        </a:spcAft>
                        <a:buClrTx/>
                        <a:buSzPct val="120000"/>
                        <a:buFont typeface="Wingdings" pitchFamily="2" charset="2"/>
                        <a:buChar char="ü"/>
                        <a:tabLst/>
                      </a:pP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kern="1200" cap="none" normalizeH="0" baseline="0" dirty="0" smtClean="0">
                          <a:ln>
                            <a:noFill/>
                          </a:ln>
                          <a:solidFill>
                            <a:schemeClr val="tx1"/>
                          </a:solidFill>
                          <a:effectLst/>
                          <a:latin typeface="Arial" charset="0"/>
                          <a:ea typeface="+mn-ea"/>
                          <a:cs typeface="+mn-cs"/>
                        </a:rPr>
                        <a:t>high fixed costs</a:t>
                      </a:r>
                      <a:endParaRPr kumimoji="0" lang="fr-FR" sz="1400" b="0" i="0" u="none" strike="noStrike" kern="1200" cap="none" normalizeH="0" baseline="0" dirty="0" smtClean="0">
                        <a:ln>
                          <a:noFill/>
                        </a:ln>
                        <a:solidFill>
                          <a:schemeClr val="tx1"/>
                        </a:solidFill>
                        <a:effectLst/>
                        <a:latin typeface="Arial" charset="0"/>
                        <a:ea typeface="+mn-ea"/>
                        <a:cs typeface="+mn-cs"/>
                      </a:endParaRPr>
                    </a:p>
                  </a:txBody>
                  <a:tcPr marL="79589" marR="79589" marT="73454" marB="7345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1651316">
                <a:tc>
                  <a:txBody>
                    <a:bodyPr/>
                    <a:lstStyle/>
                    <a:p>
                      <a:pPr marL="0" marR="0" lvl="0" indent="0" algn="l" defTabSz="914400" rtl="0" eaLnBrk="0" fontAlgn="base" latinLnBrk="0" hangingPunct="0">
                        <a:lnSpc>
                          <a:spcPct val="90000"/>
                        </a:lnSpc>
                        <a:spcBef>
                          <a:spcPct val="0"/>
                        </a:spcBef>
                        <a:spcAft>
                          <a:spcPct val="0"/>
                        </a:spcAft>
                        <a:buClrTx/>
                        <a:buSzPct val="120000"/>
                        <a:buFontTx/>
                        <a:buNone/>
                        <a:tabLst/>
                      </a:pPr>
                      <a:endParaRPr kumimoji="0" lang="fr-FR" sz="1400" b="0" i="0" u="none" strike="noStrike" cap="none" normalizeH="0" baseline="0" smtClean="0">
                        <a:ln>
                          <a:noFill/>
                        </a:ln>
                        <a:solidFill>
                          <a:schemeClr val="tx1"/>
                        </a:solidFill>
                        <a:effectLst/>
                        <a:latin typeface="Arial" charset="0"/>
                      </a:endParaRPr>
                    </a:p>
                  </a:txBody>
                  <a:tcPr marL="79589" marR="79589" marT="73454" marB="7345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Pct val="120000"/>
                        <a:buFontTx/>
                        <a:buNone/>
                        <a:tabLst/>
                      </a:pPr>
                      <a:r>
                        <a:rPr kumimoji="0" lang="en-US" sz="1400" b="0" i="0" u="none" strike="noStrike" cap="none" normalizeH="0" baseline="0" smtClean="0">
                          <a:ln>
                            <a:noFill/>
                          </a:ln>
                          <a:solidFill>
                            <a:schemeClr val="tx1"/>
                          </a:solidFill>
                          <a:effectLst/>
                          <a:latin typeface="Arial" charset="0"/>
                        </a:rPr>
                        <a:t>Finished </a:t>
                      </a:r>
                      <a:br>
                        <a:rPr kumimoji="0" lang="en-US" sz="1400" b="0" i="0" u="none" strike="noStrike" cap="none" normalizeH="0" baseline="0" smtClean="0">
                          <a:ln>
                            <a:noFill/>
                          </a:ln>
                          <a:solidFill>
                            <a:schemeClr val="tx1"/>
                          </a:solidFill>
                          <a:effectLst/>
                          <a:latin typeface="Arial" charset="0"/>
                        </a:rPr>
                      </a:br>
                      <a:r>
                        <a:rPr kumimoji="0" lang="en-US" sz="1400" b="0" i="0" u="none" strike="noStrike" cap="none" normalizeH="0" baseline="0" smtClean="0">
                          <a:ln>
                            <a:noFill/>
                          </a:ln>
                          <a:solidFill>
                            <a:schemeClr val="tx1"/>
                          </a:solidFill>
                          <a:effectLst/>
                          <a:latin typeface="Arial" charset="0"/>
                        </a:rPr>
                        <a:t>goods</a:t>
                      </a:r>
                    </a:p>
                    <a:p>
                      <a:pPr marL="0" marR="0" lvl="0" indent="0" algn="l" defTabSz="914400" rtl="0" eaLnBrk="0" fontAlgn="base" latinLnBrk="0" hangingPunct="0">
                        <a:lnSpc>
                          <a:spcPct val="90000"/>
                        </a:lnSpc>
                        <a:spcBef>
                          <a:spcPct val="0"/>
                        </a:spcBef>
                        <a:spcAft>
                          <a:spcPct val="0"/>
                        </a:spcAft>
                        <a:buClrTx/>
                        <a:buSzPct val="120000"/>
                        <a:buFontTx/>
                        <a:buNone/>
                        <a:tabLst/>
                      </a:pPr>
                      <a:endParaRPr kumimoji="0" lang="en-US" sz="14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90000"/>
                        </a:lnSpc>
                        <a:spcBef>
                          <a:spcPct val="0"/>
                        </a:spcBef>
                        <a:spcAft>
                          <a:spcPct val="0"/>
                        </a:spcAft>
                        <a:buClrTx/>
                        <a:buSzPct val="120000"/>
                        <a:buFontTx/>
                        <a:buNone/>
                        <a:tabLst/>
                      </a:pPr>
                      <a:r>
                        <a:rPr kumimoji="0" lang="en-US" sz="1400" b="0" i="0" u="none" strike="noStrike" cap="none" normalizeH="0" baseline="0" smtClean="0">
                          <a:ln>
                            <a:noFill/>
                          </a:ln>
                          <a:solidFill>
                            <a:schemeClr val="tx1"/>
                          </a:solidFill>
                          <a:effectLst/>
                          <a:latin typeface="Arial" charset="0"/>
                        </a:rPr>
                        <a:t>Containerized</a:t>
                      </a:r>
                      <a:br>
                        <a:rPr kumimoji="0" lang="en-US" sz="1400" b="0" i="0" u="none" strike="noStrike" cap="none" normalizeH="0" baseline="0" smtClean="0">
                          <a:ln>
                            <a:noFill/>
                          </a:ln>
                          <a:solidFill>
                            <a:schemeClr val="tx1"/>
                          </a:solidFill>
                          <a:effectLst/>
                          <a:latin typeface="Arial" charset="0"/>
                        </a:rPr>
                      </a:br>
                      <a:r>
                        <a:rPr kumimoji="0" lang="en-US" sz="1400" b="0" i="0" u="none" strike="noStrike" cap="none" normalizeH="0" baseline="0" smtClean="0">
                          <a:ln>
                            <a:noFill/>
                          </a:ln>
                          <a:solidFill>
                            <a:schemeClr val="tx1"/>
                          </a:solidFill>
                          <a:effectLst/>
                          <a:latin typeface="Arial" charset="0"/>
                        </a:rPr>
                        <a:t>goods</a:t>
                      </a:r>
                      <a:br>
                        <a:rPr kumimoji="0" lang="en-US" sz="1400" b="0" i="0" u="none" strike="noStrike" cap="none" normalizeH="0" baseline="0" smtClean="0">
                          <a:ln>
                            <a:noFill/>
                          </a:ln>
                          <a:solidFill>
                            <a:schemeClr val="tx1"/>
                          </a:solidFill>
                          <a:effectLst/>
                          <a:latin typeface="Arial" charset="0"/>
                        </a:rPr>
                      </a:br>
                      <a:endParaRPr kumimoji="0" lang="fr-FR" sz="1400" b="0" i="0" u="none" strike="noStrike" cap="none" normalizeH="0" baseline="0" smtClean="0">
                        <a:ln>
                          <a:noFill/>
                        </a:ln>
                        <a:solidFill>
                          <a:schemeClr val="tx1"/>
                        </a:solidFill>
                        <a:effectLst/>
                        <a:latin typeface="Arial" charset="0"/>
                      </a:endParaRPr>
                    </a:p>
                  </a:txBody>
                  <a:tcPr marL="79589" marR="79589" marT="73454" marB="7345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Pct val="120000"/>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90000"/>
                        </a:lnSpc>
                        <a:spcBef>
                          <a:spcPct val="0"/>
                        </a:spcBef>
                        <a:spcAft>
                          <a:spcPct val="0"/>
                        </a:spcAft>
                        <a:buClrTx/>
                        <a:buSzPct val="120000"/>
                        <a:buFontTx/>
                        <a:buNone/>
                        <a:tabLst/>
                      </a:pP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90000"/>
                        </a:lnSpc>
                        <a:spcBef>
                          <a:spcPct val="0"/>
                        </a:spcBef>
                        <a:spcAft>
                          <a:spcPct val="0"/>
                        </a:spcAft>
                        <a:buClrTx/>
                        <a:buSzPct val="120000"/>
                        <a:buFontTx/>
                        <a:buNone/>
                        <a:tabLst/>
                      </a:pPr>
                      <a:r>
                        <a:rPr kumimoji="0" lang="en-US" sz="1400" b="0" i="0" u="none" strike="noStrike" cap="none" normalizeH="0" baseline="0" dirty="0" smtClean="0">
                          <a:ln>
                            <a:noFill/>
                          </a:ln>
                          <a:solidFill>
                            <a:schemeClr val="tx1"/>
                          </a:solidFill>
                          <a:effectLst/>
                          <a:latin typeface="Arial" charset="0"/>
                        </a:rPr>
                        <a:t>~ 25%</a:t>
                      </a:r>
                      <a:endParaRPr kumimoji="0" lang="fr-FR" sz="1400" b="0" i="0" u="none" strike="noStrike" cap="none" normalizeH="0" baseline="0" dirty="0" smtClean="0">
                        <a:ln>
                          <a:noFill/>
                        </a:ln>
                        <a:solidFill>
                          <a:schemeClr val="tx1"/>
                        </a:solidFill>
                        <a:effectLst/>
                        <a:latin typeface="Arial" charset="0"/>
                      </a:endParaRPr>
                    </a:p>
                  </a:txBody>
                  <a:tcPr marL="79589" marR="79589" marT="73454" marB="7345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0" fontAlgn="base" latinLnBrk="0" hangingPunct="0">
                        <a:lnSpc>
                          <a:spcPct val="90000"/>
                        </a:lnSpc>
                        <a:spcBef>
                          <a:spcPct val="0"/>
                        </a:spcBef>
                        <a:spcAft>
                          <a:spcPct val="0"/>
                        </a:spcAft>
                        <a:buClrTx/>
                        <a:buSzPct val="120000"/>
                        <a:buFont typeface="Wingdings" pitchFamily="2" charset="2"/>
                        <a:buChar char="ü"/>
                        <a:tabLst/>
                      </a:pPr>
                      <a:r>
                        <a:rPr kumimoji="0" lang="en-US" sz="1400" b="0" i="0" u="none" strike="noStrike" cap="none" normalizeH="0" baseline="0" dirty="0" smtClean="0">
                          <a:ln>
                            <a:noFill/>
                          </a:ln>
                          <a:solidFill>
                            <a:schemeClr val="tx1"/>
                          </a:solidFill>
                          <a:effectLst/>
                          <a:latin typeface="Arial" charset="0"/>
                        </a:rPr>
                        <a:t>Strong road competition</a:t>
                      </a:r>
                    </a:p>
                    <a:p>
                      <a:pPr marL="177800" marR="0" lvl="0" indent="-177800" algn="l" defTabSz="914400" rtl="0" eaLnBrk="0" fontAlgn="base" latinLnBrk="0" hangingPunct="0">
                        <a:lnSpc>
                          <a:spcPct val="90000"/>
                        </a:lnSpc>
                        <a:spcBef>
                          <a:spcPct val="0"/>
                        </a:spcBef>
                        <a:spcAft>
                          <a:spcPct val="0"/>
                        </a:spcAft>
                        <a:buClrTx/>
                        <a:buSzPct val="120000"/>
                        <a:buFont typeface="Wingdings" pitchFamily="2" charset="2"/>
                        <a:buChar char="ü"/>
                        <a:tabLst/>
                      </a:pPr>
                      <a:endParaRPr kumimoji="0" lang="en-US" sz="1400" b="0" i="0" u="none" strike="noStrike" cap="none" normalizeH="0" baseline="0" dirty="0" smtClean="0">
                        <a:ln>
                          <a:noFill/>
                        </a:ln>
                        <a:solidFill>
                          <a:schemeClr val="tx1"/>
                        </a:solidFill>
                        <a:effectLst/>
                        <a:latin typeface="Arial" charset="0"/>
                      </a:endParaRPr>
                    </a:p>
                    <a:p>
                      <a:pPr marL="177800" marR="0" lvl="0" indent="-177800" algn="l" defTabSz="914400" rtl="0" eaLnBrk="0" fontAlgn="base" latinLnBrk="0" hangingPunct="0">
                        <a:lnSpc>
                          <a:spcPct val="90000"/>
                        </a:lnSpc>
                        <a:spcBef>
                          <a:spcPct val="0"/>
                        </a:spcBef>
                        <a:spcAft>
                          <a:spcPct val="0"/>
                        </a:spcAft>
                        <a:buClrTx/>
                        <a:buSzPct val="120000"/>
                        <a:buFont typeface="Wingdings" pitchFamily="2" charset="2"/>
                        <a:buChar char="ü"/>
                        <a:tabLst/>
                      </a:pPr>
                      <a:r>
                        <a:rPr kumimoji="0" lang="en-US" sz="1400" b="0" i="0" u="none" strike="noStrike" cap="none" normalizeH="0" baseline="0" dirty="0" smtClean="0">
                          <a:ln>
                            <a:noFill/>
                          </a:ln>
                          <a:solidFill>
                            <a:schemeClr val="tx1"/>
                          </a:solidFill>
                          <a:effectLst/>
                          <a:latin typeface="Arial" charset="0"/>
                        </a:rPr>
                        <a:t>Subsidized in several countries</a:t>
                      </a:r>
                    </a:p>
                    <a:p>
                      <a:pPr marL="177800" marR="0" lvl="0" indent="-177800" algn="l" defTabSz="914400" rtl="0" eaLnBrk="0" fontAlgn="base" latinLnBrk="0" hangingPunct="0">
                        <a:lnSpc>
                          <a:spcPct val="90000"/>
                        </a:lnSpc>
                        <a:spcBef>
                          <a:spcPct val="0"/>
                        </a:spcBef>
                        <a:spcAft>
                          <a:spcPct val="0"/>
                        </a:spcAft>
                        <a:buClrTx/>
                        <a:buSzPct val="120000"/>
                        <a:buFont typeface="Wingdings" pitchFamily="2" charset="2"/>
                        <a:buChar char="ü"/>
                        <a:tabLst/>
                      </a:pPr>
                      <a:r>
                        <a:rPr kumimoji="0" lang="en-US" sz="1400" b="0" i="0" u="none" strike="noStrike" cap="none" normalizeH="0" baseline="0" dirty="0" smtClean="0">
                          <a:ln>
                            <a:noFill/>
                          </a:ln>
                          <a:solidFill>
                            <a:schemeClr val="tx1"/>
                          </a:solidFill>
                          <a:effectLst/>
                          <a:latin typeface="Arial" charset="0"/>
                        </a:rPr>
                        <a:t>High intra-modal competition</a:t>
                      </a:r>
                    </a:p>
                    <a:p>
                      <a:pPr marL="177800" marR="0" lvl="0" indent="-177800" algn="l" defTabSz="914400" rtl="0" eaLnBrk="0" fontAlgn="base" latinLnBrk="0" hangingPunct="0">
                        <a:lnSpc>
                          <a:spcPct val="90000"/>
                        </a:lnSpc>
                        <a:spcBef>
                          <a:spcPct val="0"/>
                        </a:spcBef>
                        <a:spcAft>
                          <a:spcPct val="0"/>
                        </a:spcAft>
                        <a:buClrTx/>
                        <a:buSzPct val="120000"/>
                        <a:buFont typeface="Wingdings" pitchFamily="2" charset="2"/>
                        <a:buChar char="ü"/>
                        <a:tabLst/>
                      </a:pPr>
                      <a:endParaRPr kumimoji="0" lang="en-US" sz="1400" b="0" i="0" u="none" strike="noStrike" cap="none" normalizeH="0" baseline="0" dirty="0" smtClean="0">
                        <a:ln>
                          <a:noFill/>
                        </a:ln>
                        <a:solidFill>
                          <a:schemeClr val="tx1"/>
                        </a:solidFill>
                        <a:effectLst/>
                        <a:latin typeface="Arial" charset="0"/>
                      </a:endParaRPr>
                    </a:p>
                    <a:p>
                      <a:pPr marL="177800" marR="0" lvl="0" indent="-177800" algn="l" defTabSz="914400" rtl="0" eaLnBrk="0" fontAlgn="base" latinLnBrk="0" hangingPunct="0">
                        <a:lnSpc>
                          <a:spcPct val="90000"/>
                        </a:lnSpc>
                        <a:spcBef>
                          <a:spcPct val="0"/>
                        </a:spcBef>
                        <a:spcAft>
                          <a:spcPct val="0"/>
                        </a:spcAft>
                        <a:buClrTx/>
                        <a:buSzPct val="120000"/>
                        <a:buFont typeface="Wingdings" pitchFamily="2" charset="2"/>
                        <a:buChar char="ü"/>
                        <a:tabLst/>
                      </a:pPr>
                      <a:endParaRPr kumimoji="0" lang="en-US" sz="1400" b="0" i="0" u="none" strike="noStrike" cap="none" normalizeH="0" baseline="0" dirty="0" smtClean="0">
                        <a:ln>
                          <a:noFill/>
                        </a:ln>
                        <a:solidFill>
                          <a:schemeClr val="tx1"/>
                        </a:solidFill>
                        <a:effectLst/>
                        <a:latin typeface="Arial" charset="0"/>
                      </a:endParaRPr>
                    </a:p>
                    <a:p>
                      <a:pPr marL="177800" marR="0" lvl="0" indent="-177800" algn="l" defTabSz="914400" rtl="0" eaLnBrk="0" fontAlgn="base" latinLnBrk="0" hangingPunct="0">
                        <a:lnSpc>
                          <a:spcPct val="90000"/>
                        </a:lnSpc>
                        <a:spcBef>
                          <a:spcPct val="0"/>
                        </a:spcBef>
                        <a:spcAft>
                          <a:spcPct val="0"/>
                        </a:spcAft>
                        <a:buClrTx/>
                        <a:buSzPct val="120000"/>
                        <a:buFont typeface="Wingdings" pitchFamily="2" charset="2"/>
                        <a:buChar char="ü"/>
                        <a:tabLst/>
                      </a:pPr>
                      <a:endParaRPr kumimoji="0" lang="fr-FR" sz="1400" b="0" i="0" u="none" strike="noStrike" cap="none" normalizeH="0" baseline="0" dirty="0" smtClean="0">
                        <a:ln>
                          <a:noFill/>
                        </a:ln>
                        <a:solidFill>
                          <a:schemeClr val="tx1"/>
                        </a:solidFill>
                        <a:effectLst/>
                        <a:latin typeface="Arial" charset="0"/>
                      </a:endParaRPr>
                    </a:p>
                  </a:txBody>
                  <a:tcPr marL="79589" marR="79589" marT="73454" marB="73454"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bl>
          </a:graphicData>
        </a:graphic>
      </p:graphicFrame>
      <p:pic>
        <p:nvPicPr>
          <p:cNvPr id="14366" name="Picture 30"/>
          <p:cNvPicPr>
            <a:picLocks noChangeAspect="1" noChangeArrowheads="1"/>
          </p:cNvPicPr>
          <p:nvPr/>
        </p:nvPicPr>
        <p:blipFill>
          <a:blip r:embed="rId5">
            <a:extLst>
              <a:ext uri="{28A0092B-C50C-407E-A947-70E740481C1C}">
                <a14:useLocalDpi xmlns:a14="http://schemas.microsoft.com/office/drawing/2010/main" val="0"/>
              </a:ext>
            </a:extLst>
          </a:blip>
          <a:srcRect l="3166" t="49562" r="76071" b="33670"/>
          <a:stretch>
            <a:fillRect/>
          </a:stretch>
        </p:blipFill>
        <p:spPr bwMode="auto">
          <a:xfrm>
            <a:off x="338682" y="3507778"/>
            <a:ext cx="1833794" cy="91029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4367" name="Picture 31"/>
          <p:cNvPicPr>
            <a:picLocks noChangeAspect="1" noChangeArrowheads="1"/>
          </p:cNvPicPr>
          <p:nvPr/>
        </p:nvPicPr>
        <p:blipFill>
          <a:blip r:embed="rId5">
            <a:extLst>
              <a:ext uri="{28A0092B-C50C-407E-A947-70E740481C1C}">
                <a14:useLocalDpi xmlns:a14="http://schemas.microsoft.com/office/drawing/2010/main" val="0"/>
              </a:ext>
            </a:extLst>
          </a:blip>
          <a:srcRect l="3235" t="25140" r="75465" b="58272"/>
          <a:stretch>
            <a:fillRect/>
          </a:stretch>
        </p:blipFill>
        <p:spPr bwMode="auto">
          <a:xfrm>
            <a:off x="338682" y="2133205"/>
            <a:ext cx="1818001" cy="91515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4368" name="Picture 32"/>
          <p:cNvPicPr>
            <a:picLocks noChangeAspect="1" noChangeArrowheads="1"/>
          </p:cNvPicPr>
          <p:nvPr/>
        </p:nvPicPr>
        <p:blipFill>
          <a:blip r:embed="rId5">
            <a:extLst>
              <a:ext uri="{28A0092B-C50C-407E-A947-70E740481C1C}">
                <a14:useLocalDpi xmlns:a14="http://schemas.microsoft.com/office/drawing/2010/main" val="0"/>
              </a:ext>
            </a:extLst>
          </a:blip>
          <a:srcRect l="3841" t="73804" r="75465" b="9248"/>
          <a:stretch>
            <a:fillRect/>
          </a:stretch>
        </p:blipFill>
        <p:spPr bwMode="auto">
          <a:xfrm>
            <a:off x="346999" y="5085184"/>
            <a:ext cx="1858361" cy="96860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4369" name="Text Box 33"/>
          <p:cNvSpPr txBox="1">
            <a:spLocks noChangeArrowheads="1"/>
          </p:cNvSpPr>
          <p:nvPr/>
        </p:nvSpPr>
        <p:spPr bwMode="auto">
          <a:xfrm>
            <a:off x="266734" y="1803367"/>
            <a:ext cx="1226513" cy="32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4277" tIns="49024" rIns="94277" bIns="49024">
            <a:spAutoFit/>
          </a:bodyPr>
          <a:lstStyle>
            <a:lvl1pPr defTabSz="895350" eaLnBrk="0" hangingPunct="0">
              <a:defRPr sz="1600">
                <a:solidFill>
                  <a:schemeClr val="tx1"/>
                </a:solidFill>
                <a:latin typeface="Arial" charset="0"/>
              </a:defRPr>
            </a:lvl1pPr>
            <a:lvl2pPr marL="742950" indent="-285750" defTabSz="895350" eaLnBrk="0" hangingPunct="0">
              <a:defRPr sz="1600">
                <a:solidFill>
                  <a:schemeClr val="tx1"/>
                </a:solidFill>
                <a:latin typeface="Arial" charset="0"/>
              </a:defRPr>
            </a:lvl2pPr>
            <a:lvl3pPr marL="1143000" indent="-228600" defTabSz="895350" eaLnBrk="0" hangingPunct="0">
              <a:defRPr sz="1600">
                <a:solidFill>
                  <a:schemeClr val="tx1"/>
                </a:solidFill>
                <a:latin typeface="Arial" charset="0"/>
              </a:defRPr>
            </a:lvl3pPr>
            <a:lvl4pPr marL="1600200" indent="-228600" defTabSz="895350" eaLnBrk="0" hangingPunct="0">
              <a:defRPr sz="1600">
                <a:solidFill>
                  <a:schemeClr val="tx1"/>
                </a:solidFill>
                <a:latin typeface="Arial" charset="0"/>
              </a:defRPr>
            </a:lvl4pPr>
            <a:lvl5pPr marL="2057400" indent="-228600" defTabSz="895350" eaLnBrk="0" hangingPunct="0">
              <a:defRPr sz="1600">
                <a:solidFill>
                  <a:schemeClr val="tx1"/>
                </a:solidFill>
                <a:latin typeface="Arial" charset="0"/>
              </a:defRPr>
            </a:lvl5pPr>
            <a:lvl6pPr marL="2514600" indent="-228600" algn="ctr" defTabSz="895350" eaLnBrk="0" fontAlgn="base" hangingPunct="0">
              <a:spcBef>
                <a:spcPct val="0"/>
              </a:spcBef>
              <a:spcAft>
                <a:spcPct val="0"/>
              </a:spcAft>
              <a:defRPr sz="1600">
                <a:solidFill>
                  <a:schemeClr val="tx1"/>
                </a:solidFill>
                <a:latin typeface="Arial" charset="0"/>
              </a:defRPr>
            </a:lvl6pPr>
            <a:lvl7pPr marL="2971800" indent="-228600" algn="ctr" defTabSz="895350" eaLnBrk="0" fontAlgn="base" hangingPunct="0">
              <a:spcBef>
                <a:spcPct val="0"/>
              </a:spcBef>
              <a:spcAft>
                <a:spcPct val="0"/>
              </a:spcAft>
              <a:defRPr sz="1600">
                <a:solidFill>
                  <a:schemeClr val="tx1"/>
                </a:solidFill>
                <a:latin typeface="Arial" charset="0"/>
              </a:defRPr>
            </a:lvl7pPr>
            <a:lvl8pPr marL="3429000" indent="-228600" algn="ctr" defTabSz="895350" eaLnBrk="0" fontAlgn="base" hangingPunct="0">
              <a:spcBef>
                <a:spcPct val="0"/>
              </a:spcBef>
              <a:spcAft>
                <a:spcPct val="0"/>
              </a:spcAft>
              <a:defRPr sz="1600">
                <a:solidFill>
                  <a:schemeClr val="tx1"/>
                </a:solidFill>
                <a:latin typeface="Arial" charset="0"/>
              </a:defRPr>
            </a:lvl8pPr>
            <a:lvl9pPr marL="3886200" indent="-228600" algn="ctr" defTabSz="895350" eaLnBrk="0" fontAlgn="base" hangingPunct="0">
              <a:spcBef>
                <a:spcPct val="0"/>
              </a:spcBef>
              <a:spcAft>
                <a:spcPct val="0"/>
              </a:spcAft>
              <a:defRPr sz="1600">
                <a:solidFill>
                  <a:schemeClr val="tx1"/>
                </a:solidFill>
                <a:latin typeface="Arial" charset="0"/>
              </a:defRPr>
            </a:lvl9pPr>
          </a:lstStyle>
          <a:p>
            <a:pPr algn="l" eaLnBrk="1" hangingPunct="1"/>
            <a:r>
              <a:rPr lang="en-US" altLang="de-DE" sz="1500" b="1" dirty="0"/>
              <a:t>Block Train</a:t>
            </a:r>
            <a:endParaRPr lang="fr-FR" altLang="de-DE" sz="1500" b="1" dirty="0"/>
          </a:p>
        </p:txBody>
      </p:sp>
      <p:sp>
        <p:nvSpPr>
          <p:cNvPr id="14370" name="Text Box 34"/>
          <p:cNvSpPr txBox="1">
            <a:spLocks noChangeArrowheads="1"/>
          </p:cNvSpPr>
          <p:nvPr/>
        </p:nvSpPr>
        <p:spPr bwMode="auto">
          <a:xfrm>
            <a:off x="215845" y="3177940"/>
            <a:ext cx="1217215" cy="32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4277" tIns="49024" rIns="94277" bIns="49024">
            <a:spAutoFit/>
          </a:bodyPr>
          <a:lstStyle>
            <a:lvl1pPr defTabSz="895350" eaLnBrk="0" hangingPunct="0">
              <a:defRPr sz="1600">
                <a:solidFill>
                  <a:schemeClr val="tx1"/>
                </a:solidFill>
                <a:latin typeface="Arial" charset="0"/>
              </a:defRPr>
            </a:lvl1pPr>
            <a:lvl2pPr marL="742950" indent="-285750" defTabSz="895350" eaLnBrk="0" hangingPunct="0">
              <a:defRPr sz="1600">
                <a:solidFill>
                  <a:schemeClr val="tx1"/>
                </a:solidFill>
                <a:latin typeface="Arial" charset="0"/>
              </a:defRPr>
            </a:lvl2pPr>
            <a:lvl3pPr marL="1143000" indent="-228600" defTabSz="895350" eaLnBrk="0" hangingPunct="0">
              <a:defRPr sz="1600">
                <a:solidFill>
                  <a:schemeClr val="tx1"/>
                </a:solidFill>
                <a:latin typeface="Arial" charset="0"/>
              </a:defRPr>
            </a:lvl3pPr>
            <a:lvl4pPr marL="1600200" indent="-228600" defTabSz="895350" eaLnBrk="0" hangingPunct="0">
              <a:defRPr sz="1600">
                <a:solidFill>
                  <a:schemeClr val="tx1"/>
                </a:solidFill>
                <a:latin typeface="Arial" charset="0"/>
              </a:defRPr>
            </a:lvl4pPr>
            <a:lvl5pPr marL="2057400" indent="-228600" defTabSz="895350" eaLnBrk="0" hangingPunct="0">
              <a:defRPr sz="1600">
                <a:solidFill>
                  <a:schemeClr val="tx1"/>
                </a:solidFill>
                <a:latin typeface="Arial" charset="0"/>
              </a:defRPr>
            </a:lvl5pPr>
            <a:lvl6pPr marL="2514600" indent="-228600" algn="ctr" defTabSz="895350" eaLnBrk="0" fontAlgn="base" hangingPunct="0">
              <a:spcBef>
                <a:spcPct val="0"/>
              </a:spcBef>
              <a:spcAft>
                <a:spcPct val="0"/>
              </a:spcAft>
              <a:defRPr sz="1600">
                <a:solidFill>
                  <a:schemeClr val="tx1"/>
                </a:solidFill>
                <a:latin typeface="Arial" charset="0"/>
              </a:defRPr>
            </a:lvl6pPr>
            <a:lvl7pPr marL="2971800" indent="-228600" algn="ctr" defTabSz="895350" eaLnBrk="0" fontAlgn="base" hangingPunct="0">
              <a:spcBef>
                <a:spcPct val="0"/>
              </a:spcBef>
              <a:spcAft>
                <a:spcPct val="0"/>
              </a:spcAft>
              <a:defRPr sz="1600">
                <a:solidFill>
                  <a:schemeClr val="tx1"/>
                </a:solidFill>
                <a:latin typeface="Arial" charset="0"/>
              </a:defRPr>
            </a:lvl7pPr>
            <a:lvl8pPr marL="3429000" indent="-228600" algn="ctr" defTabSz="895350" eaLnBrk="0" fontAlgn="base" hangingPunct="0">
              <a:spcBef>
                <a:spcPct val="0"/>
              </a:spcBef>
              <a:spcAft>
                <a:spcPct val="0"/>
              </a:spcAft>
              <a:defRPr sz="1600">
                <a:solidFill>
                  <a:schemeClr val="tx1"/>
                </a:solidFill>
                <a:latin typeface="Arial" charset="0"/>
              </a:defRPr>
            </a:lvl8pPr>
            <a:lvl9pPr marL="3886200" indent="-228600" algn="ctr" defTabSz="895350" eaLnBrk="0" fontAlgn="base" hangingPunct="0">
              <a:spcBef>
                <a:spcPct val="0"/>
              </a:spcBef>
              <a:spcAft>
                <a:spcPct val="0"/>
              </a:spcAft>
              <a:defRPr sz="1600">
                <a:solidFill>
                  <a:schemeClr val="tx1"/>
                </a:solidFill>
                <a:latin typeface="Arial" charset="0"/>
              </a:defRPr>
            </a:lvl9pPr>
          </a:lstStyle>
          <a:p>
            <a:pPr algn="l" eaLnBrk="1" hangingPunct="1"/>
            <a:r>
              <a:rPr lang="en-US" altLang="de-DE" sz="1500" b="1"/>
              <a:t>Wagonload</a:t>
            </a:r>
            <a:endParaRPr lang="fr-FR" altLang="de-DE" sz="1500" b="1"/>
          </a:p>
        </p:txBody>
      </p:sp>
      <p:sp>
        <p:nvSpPr>
          <p:cNvPr id="14371" name="Text Box 35"/>
          <p:cNvSpPr txBox="1">
            <a:spLocks noChangeArrowheads="1"/>
          </p:cNvSpPr>
          <p:nvPr/>
        </p:nvSpPr>
        <p:spPr bwMode="auto">
          <a:xfrm>
            <a:off x="307525" y="4727563"/>
            <a:ext cx="1718058" cy="32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4277" tIns="49024" rIns="94277" bIns="49024">
            <a:spAutoFit/>
          </a:bodyPr>
          <a:lstStyle>
            <a:lvl1pPr defTabSz="895350" eaLnBrk="0" hangingPunct="0">
              <a:defRPr sz="1600">
                <a:solidFill>
                  <a:schemeClr val="tx1"/>
                </a:solidFill>
                <a:latin typeface="Arial" charset="0"/>
              </a:defRPr>
            </a:lvl1pPr>
            <a:lvl2pPr marL="742950" indent="-285750" defTabSz="895350" eaLnBrk="0" hangingPunct="0">
              <a:defRPr sz="1600">
                <a:solidFill>
                  <a:schemeClr val="tx1"/>
                </a:solidFill>
                <a:latin typeface="Arial" charset="0"/>
              </a:defRPr>
            </a:lvl2pPr>
            <a:lvl3pPr marL="1143000" indent="-228600" defTabSz="895350" eaLnBrk="0" hangingPunct="0">
              <a:defRPr sz="1600">
                <a:solidFill>
                  <a:schemeClr val="tx1"/>
                </a:solidFill>
                <a:latin typeface="Arial" charset="0"/>
              </a:defRPr>
            </a:lvl3pPr>
            <a:lvl4pPr marL="1600200" indent="-228600" defTabSz="895350" eaLnBrk="0" hangingPunct="0">
              <a:defRPr sz="1600">
                <a:solidFill>
                  <a:schemeClr val="tx1"/>
                </a:solidFill>
                <a:latin typeface="Arial" charset="0"/>
              </a:defRPr>
            </a:lvl4pPr>
            <a:lvl5pPr marL="2057400" indent="-228600" defTabSz="895350" eaLnBrk="0" hangingPunct="0">
              <a:defRPr sz="1600">
                <a:solidFill>
                  <a:schemeClr val="tx1"/>
                </a:solidFill>
                <a:latin typeface="Arial" charset="0"/>
              </a:defRPr>
            </a:lvl5pPr>
            <a:lvl6pPr marL="2514600" indent="-228600" algn="ctr" defTabSz="895350" eaLnBrk="0" fontAlgn="base" hangingPunct="0">
              <a:spcBef>
                <a:spcPct val="0"/>
              </a:spcBef>
              <a:spcAft>
                <a:spcPct val="0"/>
              </a:spcAft>
              <a:defRPr sz="1600">
                <a:solidFill>
                  <a:schemeClr val="tx1"/>
                </a:solidFill>
                <a:latin typeface="Arial" charset="0"/>
              </a:defRPr>
            </a:lvl6pPr>
            <a:lvl7pPr marL="2971800" indent="-228600" algn="ctr" defTabSz="895350" eaLnBrk="0" fontAlgn="base" hangingPunct="0">
              <a:spcBef>
                <a:spcPct val="0"/>
              </a:spcBef>
              <a:spcAft>
                <a:spcPct val="0"/>
              </a:spcAft>
              <a:defRPr sz="1600">
                <a:solidFill>
                  <a:schemeClr val="tx1"/>
                </a:solidFill>
                <a:latin typeface="Arial" charset="0"/>
              </a:defRPr>
            </a:lvl7pPr>
            <a:lvl8pPr marL="3429000" indent="-228600" algn="ctr" defTabSz="895350" eaLnBrk="0" fontAlgn="base" hangingPunct="0">
              <a:spcBef>
                <a:spcPct val="0"/>
              </a:spcBef>
              <a:spcAft>
                <a:spcPct val="0"/>
              </a:spcAft>
              <a:defRPr sz="1600">
                <a:solidFill>
                  <a:schemeClr val="tx1"/>
                </a:solidFill>
                <a:latin typeface="Arial" charset="0"/>
              </a:defRPr>
            </a:lvl8pPr>
            <a:lvl9pPr marL="3886200" indent="-228600" algn="ctr" defTabSz="895350" eaLnBrk="0" fontAlgn="base" hangingPunct="0">
              <a:spcBef>
                <a:spcPct val="0"/>
              </a:spcBef>
              <a:spcAft>
                <a:spcPct val="0"/>
              </a:spcAft>
              <a:defRPr sz="1600">
                <a:solidFill>
                  <a:schemeClr val="tx1"/>
                </a:solidFill>
                <a:latin typeface="Arial" charset="0"/>
              </a:defRPr>
            </a:lvl9pPr>
          </a:lstStyle>
          <a:p>
            <a:pPr algn="l" eaLnBrk="1" hangingPunct="1"/>
            <a:r>
              <a:rPr lang="en-US" altLang="de-DE" sz="1500" b="1" dirty="0"/>
              <a:t>Combined traffic</a:t>
            </a:r>
            <a:endParaRPr lang="fr-FR" altLang="de-DE" sz="1500" b="1" dirty="0"/>
          </a:p>
        </p:txBody>
      </p:sp>
      <p:sp>
        <p:nvSpPr>
          <p:cNvPr id="14372" name="McK Footnote"/>
          <p:cNvSpPr txBox="1">
            <a:spLocks noChangeArrowheads="1"/>
          </p:cNvSpPr>
          <p:nvPr>
            <p:custDataLst>
              <p:tags r:id="rId2"/>
            </p:custDataLst>
          </p:nvPr>
        </p:nvSpPr>
        <p:spPr bwMode="gray">
          <a:xfrm>
            <a:off x="194786" y="6270012"/>
            <a:ext cx="946729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marL="441325" indent="-441325" defTabSz="895350" eaLnBrk="0" hangingPunct="0">
              <a:tabLst>
                <a:tab pos="395288" algn="r"/>
              </a:tabLst>
              <a:defRPr sz="1600">
                <a:solidFill>
                  <a:schemeClr val="tx1"/>
                </a:solidFill>
                <a:latin typeface="Arial" charset="0"/>
              </a:defRPr>
            </a:lvl1pPr>
            <a:lvl2pPr marL="742950" indent="-285750" defTabSz="895350" eaLnBrk="0" hangingPunct="0">
              <a:tabLst>
                <a:tab pos="395288" algn="r"/>
              </a:tabLst>
              <a:defRPr sz="1600">
                <a:solidFill>
                  <a:schemeClr val="tx1"/>
                </a:solidFill>
                <a:latin typeface="Arial" charset="0"/>
              </a:defRPr>
            </a:lvl2pPr>
            <a:lvl3pPr marL="1143000" indent="-228600" defTabSz="895350" eaLnBrk="0" hangingPunct="0">
              <a:tabLst>
                <a:tab pos="395288" algn="r"/>
              </a:tabLst>
              <a:defRPr sz="1600">
                <a:solidFill>
                  <a:schemeClr val="tx1"/>
                </a:solidFill>
                <a:latin typeface="Arial" charset="0"/>
              </a:defRPr>
            </a:lvl3pPr>
            <a:lvl4pPr marL="1600200" indent="-228600" defTabSz="895350" eaLnBrk="0" hangingPunct="0">
              <a:tabLst>
                <a:tab pos="395288" algn="r"/>
              </a:tabLst>
              <a:defRPr sz="1600">
                <a:solidFill>
                  <a:schemeClr val="tx1"/>
                </a:solidFill>
                <a:latin typeface="Arial" charset="0"/>
              </a:defRPr>
            </a:lvl4pPr>
            <a:lvl5pPr marL="2057400" indent="-228600" defTabSz="895350" eaLnBrk="0" hangingPunct="0">
              <a:tabLst>
                <a:tab pos="395288" algn="r"/>
              </a:tabLst>
              <a:defRPr sz="1600">
                <a:solidFill>
                  <a:schemeClr val="tx1"/>
                </a:solidFill>
                <a:latin typeface="Arial" charset="0"/>
              </a:defRPr>
            </a:lvl5pPr>
            <a:lvl6pPr marL="2514600" indent="-228600" algn="ctr" defTabSz="895350" eaLnBrk="0" fontAlgn="base" hangingPunct="0">
              <a:spcBef>
                <a:spcPct val="0"/>
              </a:spcBef>
              <a:spcAft>
                <a:spcPct val="0"/>
              </a:spcAft>
              <a:tabLst>
                <a:tab pos="395288" algn="r"/>
              </a:tabLst>
              <a:defRPr sz="1600">
                <a:solidFill>
                  <a:schemeClr val="tx1"/>
                </a:solidFill>
                <a:latin typeface="Arial" charset="0"/>
              </a:defRPr>
            </a:lvl6pPr>
            <a:lvl7pPr marL="2971800" indent="-228600" algn="ctr" defTabSz="895350" eaLnBrk="0" fontAlgn="base" hangingPunct="0">
              <a:spcBef>
                <a:spcPct val="0"/>
              </a:spcBef>
              <a:spcAft>
                <a:spcPct val="0"/>
              </a:spcAft>
              <a:tabLst>
                <a:tab pos="395288" algn="r"/>
              </a:tabLst>
              <a:defRPr sz="1600">
                <a:solidFill>
                  <a:schemeClr val="tx1"/>
                </a:solidFill>
                <a:latin typeface="Arial" charset="0"/>
              </a:defRPr>
            </a:lvl7pPr>
            <a:lvl8pPr marL="3429000" indent="-228600" algn="ctr" defTabSz="895350" eaLnBrk="0" fontAlgn="base" hangingPunct="0">
              <a:spcBef>
                <a:spcPct val="0"/>
              </a:spcBef>
              <a:spcAft>
                <a:spcPct val="0"/>
              </a:spcAft>
              <a:tabLst>
                <a:tab pos="395288" algn="r"/>
              </a:tabLst>
              <a:defRPr sz="1600">
                <a:solidFill>
                  <a:schemeClr val="tx1"/>
                </a:solidFill>
                <a:latin typeface="Arial" charset="0"/>
              </a:defRPr>
            </a:lvl8pPr>
            <a:lvl9pPr marL="3886200" indent="-228600" algn="ctr" defTabSz="895350" eaLnBrk="0" fontAlgn="base" hangingPunct="0">
              <a:spcBef>
                <a:spcPct val="0"/>
              </a:spcBef>
              <a:spcAft>
                <a:spcPct val="0"/>
              </a:spcAft>
              <a:tabLst>
                <a:tab pos="395288" algn="r"/>
              </a:tabLst>
              <a:defRPr sz="1600">
                <a:solidFill>
                  <a:schemeClr val="tx1"/>
                </a:solidFill>
                <a:latin typeface="Arial" charset="0"/>
              </a:defRPr>
            </a:lvl9pPr>
          </a:lstStyle>
          <a:p>
            <a:pPr algn="l" eaLnBrk="1" hangingPunct="1">
              <a:lnSpc>
                <a:spcPct val="90000"/>
              </a:lnSpc>
              <a:spcBef>
                <a:spcPct val="15000"/>
              </a:spcBef>
            </a:pPr>
            <a:r>
              <a:rPr lang="en-US" altLang="de-DE" sz="1000" dirty="0">
                <a:solidFill>
                  <a:srgbClr val="676767"/>
                </a:solidFill>
              </a:rPr>
              <a:t>Source:		Mc Kinsey</a:t>
            </a:r>
          </a:p>
        </p:txBody>
      </p:sp>
      <p:sp>
        <p:nvSpPr>
          <p:cNvPr id="14373" name="Rectangle 72"/>
          <p:cNvSpPr>
            <a:spLocks noChangeArrowheads="1"/>
          </p:cNvSpPr>
          <p:nvPr/>
        </p:nvSpPr>
        <p:spPr bwMode="gray">
          <a:xfrm>
            <a:off x="194787" y="189465"/>
            <a:ext cx="926899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95350" eaLnBrk="0" hangingPunct="0">
              <a:defRPr sz="1600">
                <a:solidFill>
                  <a:schemeClr val="tx1"/>
                </a:solidFill>
                <a:latin typeface="Arial" charset="0"/>
              </a:defRPr>
            </a:lvl1pPr>
            <a:lvl2pPr marL="742950" indent="-285750" defTabSz="895350" eaLnBrk="0" hangingPunct="0">
              <a:defRPr sz="1600">
                <a:solidFill>
                  <a:schemeClr val="tx1"/>
                </a:solidFill>
                <a:latin typeface="Arial" charset="0"/>
              </a:defRPr>
            </a:lvl2pPr>
            <a:lvl3pPr marL="1143000" indent="-228600" defTabSz="895350" eaLnBrk="0" hangingPunct="0">
              <a:defRPr sz="1600">
                <a:solidFill>
                  <a:schemeClr val="tx1"/>
                </a:solidFill>
                <a:latin typeface="Arial" charset="0"/>
              </a:defRPr>
            </a:lvl3pPr>
            <a:lvl4pPr marL="1600200" indent="-228600" defTabSz="895350" eaLnBrk="0" hangingPunct="0">
              <a:defRPr sz="1600">
                <a:solidFill>
                  <a:schemeClr val="tx1"/>
                </a:solidFill>
                <a:latin typeface="Arial" charset="0"/>
              </a:defRPr>
            </a:lvl4pPr>
            <a:lvl5pPr marL="2057400" indent="-228600" defTabSz="895350" eaLnBrk="0" hangingPunct="0">
              <a:defRPr sz="1600">
                <a:solidFill>
                  <a:schemeClr val="tx1"/>
                </a:solidFill>
                <a:latin typeface="Arial" charset="0"/>
              </a:defRPr>
            </a:lvl5pPr>
            <a:lvl6pPr marL="2514600" indent="-228600" algn="ctr" defTabSz="895350" eaLnBrk="0" fontAlgn="base" hangingPunct="0">
              <a:spcBef>
                <a:spcPct val="0"/>
              </a:spcBef>
              <a:spcAft>
                <a:spcPct val="0"/>
              </a:spcAft>
              <a:defRPr sz="1600">
                <a:solidFill>
                  <a:schemeClr val="tx1"/>
                </a:solidFill>
                <a:latin typeface="Arial" charset="0"/>
              </a:defRPr>
            </a:lvl6pPr>
            <a:lvl7pPr marL="2971800" indent="-228600" algn="ctr" defTabSz="895350" eaLnBrk="0" fontAlgn="base" hangingPunct="0">
              <a:spcBef>
                <a:spcPct val="0"/>
              </a:spcBef>
              <a:spcAft>
                <a:spcPct val="0"/>
              </a:spcAft>
              <a:defRPr sz="1600">
                <a:solidFill>
                  <a:schemeClr val="tx1"/>
                </a:solidFill>
                <a:latin typeface="Arial" charset="0"/>
              </a:defRPr>
            </a:lvl7pPr>
            <a:lvl8pPr marL="3429000" indent="-228600" algn="ctr" defTabSz="895350" eaLnBrk="0" fontAlgn="base" hangingPunct="0">
              <a:spcBef>
                <a:spcPct val="0"/>
              </a:spcBef>
              <a:spcAft>
                <a:spcPct val="0"/>
              </a:spcAft>
              <a:defRPr sz="1600">
                <a:solidFill>
                  <a:schemeClr val="tx1"/>
                </a:solidFill>
                <a:latin typeface="Arial" charset="0"/>
              </a:defRPr>
            </a:lvl8pPr>
            <a:lvl9pPr marL="3886200" indent="-228600" algn="ctr" defTabSz="895350" eaLnBrk="0" fontAlgn="base" hangingPunct="0">
              <a:spcBef>
                <a:spcPct val="0"/>
              </a:spcBef>
              <a:spcAft>
                <a:spcPct val="0"/>
              </a:spcAft>
              <a:defRPr sz="1600">
                <a:solidFill>
                  <a:schemeClr val="tx1"/>
                </a:solidFill>
                <a:latin typeface="Arial" charset="0"/>
              </a:defRPr>
            </a:lvl9pPr>
          </a:lstStyle>
          <a:p>
            <a:pPr algn="l">
              <a:lnSpc>
                <a:spcPct val="90000"/>
              </a:lnSpc>
            </a:pPr>
            <a:r>
              <a:rPr lang="en-GB" altLang="de-DE" sz="2000" b="1">
                <a:solidFill>
                  <a:schemeClr val="tx2"/>
                </a:solidFill>
              </a:rPr>
              <a:t>The railway sector is divided into three main products, whereby the wagonload accounts for 50 per cent of the total rail volume</a:t>
            </a:r>
          </a:p>
        </p:txBody>
      </p:sp>
    </p:spTree>
    <p:extLst>
      <p:ext uri="{BB962C8B-B14F-4D97-AF65-F5344CB8AC3E}">
        <p14:creationId xmlns:p14="http://schemas.microsoft.com/office/powerpoint/2010/main" val="15839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ußzeilenplatzhalt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pitchFamily="34" charset="0"/>
                <a:ea typeface="ヒラギノ角ゴ Pro W3"/>
                <a:cs typeface="ヒラギノ角ゴ Pro W3"/>
              </a:defRPr>
            </a:lvl1pPr>
            <a:lvl2pPr marL="651344" indent="-250517">
              <a:defRPr sz="1800">
                <a:solidFill>
                  <a:schemeClr val="tx1"/>
                </a:solidFill>
                <a:latin typeface="Arial" pitchFamily="34" charset="0"/>
                <a:ea typeface="ヒラギノ角ゴ Pro W3"/>
                <a:cs typeface="ヒラギノ角ゴ Pro W3"/>
              </a:defRPr>
            </a:lvl2pPr>
            <a:lvl3pPr marL="1002068" indent="-200414">
              <a:defRPr sz="1800">
                <a:solidFill>
                  <a:schemeClr val="tx1"/>
                </a:solidFill>
                <a:latin typeface="Arial" pitchFamily="34" charset="0"/>
                <a:ea typeface="ヒラギノ角ゴ Pro W3"/>
                <a:cs typeface="ヒラギノ角ゴ Pro W3"/>
              </a:defRPr>
            </a:lvl3pPr>
            <a:lvl4pPr marL="1402895" indent="-200414">
              <a:defRPr sz="1800">
                <a:solidFill>
                  <a:schemeClr val="tx1"/>
                </a:solidFill>
                <a:latin typeface="Arial" pitchFamily="34" charset="0"/>
                <a:ea typeface="ヒラギノ角ゴ Pro W3"/>
                <a:cs typeface="ヒラギノ角ゴ Pro W3"/>
              </a:defRPr>
            </a:lvl4pPr>
            <a:lvl5pPr marL="1803723" indent="-200414">
              <a:defRPr sz="1800">
                <a:solidFill>
                  <a:schemeClr val="tx1"/>
                </a:solidFill>
                <a:latin typeface="Arial" pitchFamily="34" charset="0"/>
                <a:ea typeface="ヒラギノ角ゴ Pro W3"/>
                <a:cs typeface="ヒラギノ角ゴ Pro W3"/>
              </a:defRPr>
            </a:lvl5pPr>
            <a:lvl6pPr marL="2204550" indent="-200414" eaLnBrk="0" fontAlgn="base" hangingPunct="0">
              <a:spcBef>
                <a:spcPct val="0"/>
              </a:spcBef>
              <a:spcAft>
                <a:spcPct val="0"/>
              </a:spcAft>
              <a:defRPr sz="1800">
                <a:solidFill>
                  <a:schemeClr val="tx1"/>
                </a:solidFill>
                <a:latin typeface="Arial" pitchFamily="34" charset="0"/>
                <a:ea typeface="ヒラギノ角ゴ Pro W3"/>
                <a:cs typeface="ヒラギノ角ゴ Pro W3"/>
              </a:defRPr>
            </a:lvl6pPr>
            <a:lvl7pPr marL="2605377" indent="-200414" eaLnBrk="0" fontAlgn="base" hangingPunct="0">
              <a:spcBef>
                <a:spcPct val="0"/>
              </a:spcBef>
              <a:spcAft>
                <a:spcPct val="0"/>
              </a:spcAft>
              <a:defRPr sz="1800">
                <a:solidFill>
                  <a:schemeClr val="tx1"/>
                </a:solidFill>
                <a:latin typeface="Arial" pitchFamily="34" charset="0"/>
                <a:ea typeface="ヒラギノ角ゴ Pro W3"/>
                <a:cs typeface="ヒラギノ角ゴ Pro W3"/>
              </a:defRPr>
            </a:lvl7pPr>
            <a:lvl8pPr marL="3006204" indent="-200414" eaLnBrk="0" fontAlgn="base" hangingPunct="0">
              <a:spcBef>
                <a:spcPct val="0"/>
              </a:spcBef>
              <a:spcAft>
                <a:spcPct val="0"/>
              </a:spcAft>
              <a:defRPr sz="1800">
                <a:solidFill>
                  <a:schemeClr val="tx1"/>
                </a:solidFill>
                <a:latin typeface="Arial" pitchFamily="34" charset="0"/>
                <a:ea typeface="ヒラギノ角ゴ Pro W3"/>
                <a:cs typeface="ヒラギノ角ゴ Pro W3"/>
              </a:defRPr>
            </a:lvl8pPr>
            <a:lvl9pPr marL="3407032" indent="-200414" eaLnBrk="0" fontAlgn="base" hangingPunct="0">
              <a:spcBef>
                <a:spcPct val="0"/>
              </a:spcBef>
              <a:spcAft>
                <a:spcPct val="0"/>
              </a:spcAft>
              <a:defRPr sz="1800">
                <a:solidFill>
                  <a:schemeClr val="tx1"/>
                </a:solidFill>
                <a:latin typeface="Arial" pitchFamily="34" charset="0"/>
                <a:ea typeface="ヒラギノ角ゴ Pro W3"/>
                <a:cs typeface="ヒラギノ角ゴ Pro W3"/>
              </a:defRPr>
            </a:lvl9pPr>
          </a:lstStyle>
          <a:p>
            <a:r>
              <a:rPr lang="de-DE" sz="1100">
                <a:cs typeface="Arial" pitchFamily="34" charset="0"/>
              </a:rPr>
              <a:t>Rail Cargo Austria AG, Ferdinand Schmidt, Chairman Xrail</a:t>
            </a:r>
            <a:endParaRPr lang="de-DE" sz="1100"/>
          </a:p>
        </p:txBody>
      </p:sp>
      <p:sp>
        <p:nvSpPr>
          <p:cNvPr id="10243" name="Foliennummernplatzhalt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pitchFamily="34" charset="0"/>
                <a:ea typeface="ヒラギノ角ゴ Pro W3"/>
                <a:cs typeface="ヒラギノ角ゴ Pro W3"/>
              </a:defRPr>
            </a:lvl1pPr>
            <a:lvl2pPr marL="651344" indent="-250517">
              <a:defRPr sz="1800">
                <a:solidFill>
                  <a:schemeClr val="tx1"/>
                </a:solidFill>
                <a:latin typeface="Arial" pitchFamily="34" charset="0"/>
                <a:ea typeface="ヒラギノ角ゴ Pro W3"/>
                <a:cs typeface="ヒラギノ角ゴ Pro W3"/>
              </a:defRPr>
            </a:lvl2pPr>
            <a:lvl3pPr marL="1002068" indent="-200414">
              <a:defRPr sz="1800">
                <a:solidFill>
                  <a:schemeClr val="tx1"/>
                </a:solidFill>
                <a:latin typeface="Arial" pitchFamily="34" charset="0"/>
                <a:ea typeface="ヒラギノ角ゴ Pro W3"/>
                <a:cs typeface="ヒラギノ角ゴ Pro W3"/>
              </a:defRPr>
            </a:lvl3pPr>
            <a:lvl4pPr marL="1402895" indent="-200414">
              <a:defRPr sz="1800">
                <a:solidFill>
                  <a:schemeClr val="tx1"/>
                </a:solidFill>
                <a:latin typeface="Arial" pitchFamily="34" charset="0"/>
                <a:ea typeface="ヒラギノ角ゴ Pro W3"/>
                <a:cs typeface="ヒラギノ角ゴ Pro W3"/>
              </a:defRPr>
            </a:lvl4pPr>
            <a:lvl5pPr marL="1803723" indent="-200414">
              <a:defRPr sz="1800">
                <a:solidFill>
                  <a:schemeClr val="tx1"/>
                </a:solidFill>
                <a:latin typeface="Arial" pitchFamily="34" charset="0"/>
                <a:ea typeface="ヒラギノ角ゴ Pro W3"/>
                <a:cs typeface="ヒラギノ角ゴ Pro W3"/>
              </a:defRPr>
            </a:lvl5pPr>
            <a:lvl6pPr marL="2204550" indent="-200414" eaLnBrk="0" fontAlgn="base" hangingPunct="0">
              <a:spcBef>
                <a:spcPct val="0"/>
              </a:spcBef>
              <a:spcAft>
                <a:spcPct val="0"/>
              </a:spcAft>
              <a:defRPr sz="1800">
                <a:solidFill>
                  <a:schemeClr val="tx1"/>
                </a:solidFill>
                <a:latin typeface="Arial" pitchFamily="34" charset="0"/>
                <a:ea typeface="ヒラギノ角ゴ Pro W3"/>
                <a:cs typeface="ヒラギノ角ゴ Pro W3"/>
              </a:defRPr>
            </a:lvl6pPr>
            <a:lvl7pPr marL="2605377" indent="-200414" eaLnBrk="0" fontAlgn="base" hangingPunct="0">
              <a:spcBef>
                <a:spcPct val="0"/>
              </a:spcBef>
              <a:spcAft>
                <a:spcPct val="0"/>
              </a:spcAft>
              <a:defRPr sz="1800">
                <a:solidFill>
                  <a:schemeClr val="tx1"/>
                </a:solidFill>
                <a:latin typeface="Arial" pitchFamily="34" charset="0"/>
                <a:ea typeface="ヒラギノ角ゴ Pro W3"/>
                <a:cs typeface="ヒラギノ角ゴ Pro W3"/>
              </a:defRPr>
            </a:lvl7pPr>
            <a:lvl8pPr marL="3006204" indent="-200414" eaLnBrk="0" fontAlgn="base" hangingPunct="0">
              <a:spcBef>
                <a:spcPct val="0"/>
              </a:spcBef>
              <a:spcAft>
                <a:spcPct val="0"/>
              </a:spcAft>
              <a:defRPr sz="1800">
                <a:solidFill>
                  <a:schemeClr val="tx1"/>
                </a:solidFill>
                <a:latin typeface="Arial" pitchFamily="34" charset="0"/>
                <a:ea typeface="ヒラギノ角ゴ Pro W3"/>
                <a:cs typeface="ヒラギノ角ゴ Pro W3"/>
              </a:defRPr>
            </a:lvl8pPr>
            <a:lvl9pPr marL="3407032" indent="-200414" eaLnBrk="0" fontAlgn="base" hangingPunct="0">
              <a:spcBef>
                <a:spcPct val="0"/>
              </a:spcBef>
              <a:spcAft>
                <a:spcPct val="0"/>
              </a:spcAft>
              <a:defRPr sz="1800">
                <a:solidFill>
                  <a:schemeClr val="tx1"/>
                </a:solidFill>
                <a:latin typeface="Arial" pitchFamily="34" charset="0"/>
                <a:ea typeface="ヒラギノ角ゴ Pro W3"/>
                <a:cs typeface="ヒラギノ角ゴ Pro W3"/>
              </a:defRPr>
            </a:lvl9pPr>
          </a:lstStyle>
          <a:p>
            <a:endParaRPr lang="en-GB" sz="700">
              <a:cs typeface="Arial" pitchFamily="34" charset="0"/>
            </a:endParaRP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187"/>
            <a:ext cx="10275286" cy="677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19503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Verkehr ist ein unentbehrliches, aber sehr kostspieliges Element der Volkswirtschaft.</a:t>
            </a:r>
            <a:endParaRPr lang="de-AT" dirty="0"/>
          </a:p>
        </p:txBody>
      </p:sp>
      <p:sp>
        <p:nvSpPr>
          <p:cNvPr id="3" name="Foliennummernplatzhalter 2"/>
          <p:cNvSpPr>
            <a:spLocks noGrp="1"/>
          </p:cNvSpPr>
          <p:nvPr>
            <p:ph type="sldNum" sz="quarter" idx="12"/>
          </p:nvPr>
        </p:nvSpPr>
        <p:spPr/>
        <p:txBody>
          <a:bodyPr/>
          <a:lstStyle/>
          <a:p>
            <a:pPr>
              <a:defRPr/>
            </a:pPr>
            <a:fld id="{18AF2FDB-B714-45F6-A318-DECA2BE6E5FB}" type="slidenum">
              <a:rPr lang="de-DE" smtClean="0"/>
              <a:pPr>
                <a:defRPr/>
              </a:pPr>
              <a:t>3</a:t>
            </a:fld>
            <a:endParaRPr lang="de-DE"/>
          </a:p>
        </p:txBody>
      </p:sp>
      <p:sp>
        <p:nvSpPr>
          <p:cNvPr id="4" name="Datumsplatzhalter 3"/>
          <p:cNvSpPr>
            <a:spLocks noGrp="1"/>
          </p:cNvSpPr>
          <p:nvPr>
            <p:ph type="dt" sz="half" idx="18"/>
          </p:nvPr>
        </p:nvSpPr>
        <p:spPr/>
        <p:txBody>
          <a:bodyPr/>
          <a:lstStyle/>
          <a:p>
            <a:pPr>
              <a:defRPr/>
            </a:pPr>
            <a:r>
              <a:rPr lang="de-DE" smtClean="0"/>
              <a:t>June 2015</a:t>
            </a:r>
            <a:endParaRPr lang="de-DE" dirty="0"/>
          </a:p>
        </p:txBody>
      </p:sp>
      <p:graphicFrame>
        <p:nvGraphicFramePr>
          <p:cNvPr id="6" name="Diagramm 5"/>
          <p:cNvGraphicFramePr>
            <a:graphicFrameLocks/>
          </p:cNvGraphicFramePr>
          <p:nvPr>
            <p:extLst>
              <p:ext uri="{D42A27DB-BD31-4B8C-83A1-F6EECF244321}">
                <p14:modId xmlns:p14="http://schemas.microsoft.com/office/powerpoint/2010/main" val="239734200"/>
              </p:ext>
            </p:extLst>
          </p:nvPr>
        </p:nvGraphicFramePr>
        <p:xfrm>
          <a:off x="704528" y="1421749"/>
          <a:ext cx="8942553" cy="431432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7"/>
          <p:cNvSpPr txBox="1">
            <a:spLocks noChangeArrowheads="1"/>
          </p:cNvSpPr>
          <p:nvPr/>
        </p:nvSpPr>
        <p:spPr bwMode="auto">
          <a:xfrm>
            <a:off x="4055911" y="4652452"/>
            <a:ext cx="600274" cy="34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88" tIns="41994" rIns="83988" bIns="41994">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de-AT" sz="1700" b="1" dirty="0">
                <a:solidFill>
                  <a:srgbClr val="FF0000"/>
                </a:solidFill>
              </a:rPr>
              <a:t>5,2</a:t>
            </a:r>
          </a:p>
        </p:txBody>
      </p:sp>
      <p:sp>
        <p:nvSpPr>
          <p:cNvPr id="8" name="Textfeld 1"/>
          <p:cNvSpPr txBox="1">
            <a:spLocks noChangeArrowheads="1"/>
          </p:cNvSpPr>
          <p:nvPr/>
        </p:nvSpPr>
        <p:spPr bwMode="auto">
          <a:xfrm>
            <a:off x="2106491" y="1344914"/>
            <a:ext cx="600274" cy="34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88" tIns="41994" rIns="83988" bIns="41994">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de-AT" sz="1700" b="1" dirty="0">
                <a:solidFill>
                  <a:srgbClr val="FF0000"/>
                </a:solidFill>
              </a:rPr>
              <a:t>67,2</a:t>
            </a:r>
          </a:p>
        </p:txBody>
      </p:sp>
      <p:sp>
        <p:nvSpPr>
          <p:cNvPr id="9" name="Textfeld 1"/>
          <p:cNvSpPr txBox="1">
            <a:spLocks noChangeArrowheads="1"/>
          </p:cNvSpPr>
          <p:nvPr/>
        </p:nvSpPr>
        <p:spPr bwMode="auto">
          <a:xfrm>
            <a:off x="3073109" y="1886184"/>
            <a:ext cx="1302066" cy="54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88" tIns="41994" rIns="83988" bIns="41994">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de-AT" sz="1500" dirty="0"/>
              <a:t>externe Zusatzkosten</a:t>
            </a:r>
          </a:p>
        </p:txBody>
      </p:sp>
      <p:sp>
        <p:nvSpPr>
          <p:cNvPr id="10" name="Textfeld 1"/>
          <p:cNvSpPr txBox="1">
            <a:spLocks noChangeArrowheads="1"/>
          </p:cNvSpPr>
          <p:nvPr/>
        </p:nvSpPr>
        <p:spPr bwMode="auto">
          <a:xfrm>
            <a:off x="3053982" y="2621073"/>
            <a:ext cx="1302066" cy="31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88" tIns="41994" rIns="83988" bIns="41994">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de-AT" sz="1500" dirty="0"/>
              <a:t>Infrastruktur</a:t>
            </a:r>
          </a:p>
        </p:txBody>
      </p:sp>
      <p:sp>
        <p:nvSpPr>
          <p:cNvPr id="11" name="Textfeld 1"/>
          <p:cNvSpPr txBox="1">
            <a:spLocks noChangeArrowheads="1"/>
          </p:cNvSpPr>
          <p:nvPr/>
        </p:nvSpPr>
        <p:spPr bwMode="auto">
          <a:xfrm>
            <a:off x="3068695" y="3330950"/>
            <a:ext cx="1302066" cy="54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88" tIns="41994" rIns="83988" bIns="41994">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de-AT" sz="1500" dirty="0"/>
              <a:t>Personen-verkehr</a:t>
            </a:r>
          </a:p>
        </p:txBody>
      </p:sp>
      <p:sp>
        <p:nvSpPr>
          <p:cNvPr id="12" name="Textfeld 1"/>
          <p:cNvSpPr txBox="1">
            <a:spLocks noChangeArrowheads="1"/>
          </p:cNvSpPr>
          <p:nvPr/>
        </p:nvSpPr>
        <p:spPr bwMode="auto">
          <a:xfrm>
            <a:off x="3073109" y="4363104"/>
            <a:ext cx="838619" cy="54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88" tIns="41994" rIns="83988" bIns="41994">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de-AT" sz="1500" dirty="0"/>
              <a:t>Güter-verkehr</a:t>
            </a:r>
          </a:p>
        </p:txBody>
      </p:sp>
      <p:cxnSp>
        <p:nvCxnSpPr>
          <p:cNvPr id="13" name="Gerade Verbindung 2"/>
          <p:cNvCxnSpPr>
            <a:cxnSpLocks noChangeShapeType="1"/>
          </p:cNvCxnSpPr>
          <p:nvPr/>
        </p:nvCxnSpPr>
        <p:spPr bwMode="auto">
          <a:xfrm>
            <a:off x="1940239" y="2960985"/>
            <a:ext cx="166252" cy="9501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4" name="Geschweifte Klammer rechts 13"/>
          <p:cNvSpPr/>
          <p:nvPr/>
        </p:nvSpPr>
        <p:spPr bwMode="auto">
          <a:xfrm>
            <a:off x="2873017" y="1848035"/>
            <a:ext cx="195678" cy="606050"/>
          </a:xfrm>
          <a:prstGeom prst="rightBrace">
            <a:avLst/>
          </a:prstGeom>
          <a:noFill/>
          <a:ln w="34925" cap="rnd" cmpd="sng" algn="ctr">
            <a:solidFill>
              <a:schemeClr val="bg1">
                <a:lumMod val="65000"/>
              </a:schemeClr>
            </a:solidFill>
            <a:prstDash val="solid"/>
            <a:round/>
            <a:headEnd type="none" w="med" len="med"/>
            <a:tailEnd type="none" w="med" len="med"/>
          </a:ln>
          <a:effectLst/>
        </p:spPr>
        <p:txBody>
          <a:bodyPr lIns="83988" tIns="41994" rIns="83988" bIns="41994"/>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de-DE"/>
          </a:p>
        </p:txBody>
      </p:sp>
      <p:sp>
        <p:nvSpPr>
          <p:cNvPr id="15" name="Geschweifte Klammer rechts 14"/>
          <p:cNvSpPr/>
          <p:nvPr/>
        </p:nvSpPr>
        <p:spPr bwMode="auto">
          <a:xfrm>
            <a:off x="2877430" y="2513106"/>
            <a:ext cx="195678" cy="522556"/>
          </a:xfrm>
          <a:prstGeom prst="rightBrace">
            <a:avLst/>
          </a:prstGeom>
          <a:noFill/>
          <a:ln w="34925" cap="rnd" cmpd="sng" algn="ctr">
            <a:solidFill>
              <a:schemeClr val="bg1">
                <a:lumMod val="65000"/>
              </a:schemeClr>
            </a:solidFill>
            <a:prstDash val="solid"/>
            <a:round/>
            <a:headEnd type="none" w="med" len="med"/>
            <a:tailEnd type="none" w="med" len="med"/>
          </a:ln>
          <a:effectLst/>
        </p:spPr>
        <p:txBody>
          <a:bodyPr lIns="83988" tIns="41994" rIns="83988" bIns="41994"/>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de-DE"/>
          </a:p>
        </p:txBody>
      </p:sp>
      <p:sp>
        <p:nvSpPr>
          <p:cNvPr id="16" name="Geschweifte Klammer rechts 15"/>
          <p:cNvSpPr/>
          <p:nvPr/>
        </p:nvSpPr>
        <p:spPr bwMode="auto">
          <a:xfrm>
            <a:off x="2877430" y="3128512"/>
            <a:ext cx="192736" cy="929947"/>
          </a:xfrm>
          <a:prstGeom prst="rightBrace">
            <a:avLst/>
          </a:prstGeom>
          <a:noFill/>
          <a:ln w="34925" cap="rnd" cmpd="sng" algn="ctr">
            <a:solidFill>
              <a:schemeClr val="bg1">
                <a:lumMod val="65000"/>
              </a:schemeClr>
            </a:solidFill>
            <a:prstDash val="solid"/>
            <a:round/>
            <a:headEnd type="none" w="med" len="med"/>
            <a:tailEnd type="none" w="med" len="med"/>
          </a:ln>
          <a:effectLst/>
        </p:spPr>
        <p:txBody>
          <a:bodyPr lIns="83988" tIns="41994" rIns="83988" bIns="41994"/>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de-DE"/>
          </a:p>
        </p:txBody>
      </p:sp>
      <p:sp>
        <p:nvSpPr>
          <p:cNvPr id="17" name="Geschweifte Klammer rechts 16"/>
          <p:cNvSpPr/>
          <p:nvPr/>
        </p:nvSpPr>
        <p:spPr bwMode="auto">
          <a:xfrm>
            <a:off x="2873018" y="4152930"/>
            <a:ext cx="195678" cy="1080200"/>
          </a:xfrm>
          <a:prstGeom prst="rightBrace">
            <a:avLst/>
          </a:prstGeom>
          <a:noFill/>
          <a:ln w="34925" cap="rnd" cmpd="sng" algn="ctr">
            <a:solidFill>
              <a:schemeClr val="bg1">
                <a:lumMod val="65000"/>
              </a:schemeClr>
            </a:solidFill>
            <a:prstDash val="solid"/>
            <a:round/>
            <a:headEnd type="none" w="med" len="med"/>
            <a:tailEnd type="none" w="med" len="med"/>
          </a:ln>
          <a:effectLst/>
        </p:spPr>
        <p:txBody>
          <a:bodyPr lIns="83988" tIns="41994" rIns="83988" bIns="41994"/>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de-DE"/>
          </a:p>
        </p:txBody>
      </p:sp>
      <p:cxnSp>
        <p:nvCxnSpPr>
          <p:cNvPr id="18" name="Gerade Verbindung 27"/>
          <p:cNvCxnSpPr>
            <a:cxnSpLocks noChangeShapeType="1"/>
          </p:cNvCxnSpPr>
          <p:nvPr/>
        </p:nvCxnSpPr>
        <p:spPr bwMode="auto">
          <a:xfrm flipV="1">
            <a:off x="1940239" y="3143808"/>
            <a:ext cx="166252" cy="777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 name="Gerade Verbindung 8"/>
          <p:cNvCxnSpPr>
            <a:cxnSpLocks noChangeShapeType="1"/>
          </p:cNvCxnSpPr>
          <p:nvPr/>
        </p:nvCxnSpPr>
        <p:spPr bwMode="auto">
          <a:xfrm flipV="1">
            <a:off x="4559082" y="4843012"/>
            <a:ext cx="176551" cy="15547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0" name="Gerade Verbindung 31"/>
          <p:cNvCxnSpPr>
            <a:cxnSpLocks noChangeShapeType="1"/>
          </p:cNvCxnSpPr>
          <p:nvPr/>
        </p:nvCxnSpPr>
        <p:spPr bwMode="auto">
          <a:xfrm flipV="1">
            <a:off x="4647358" y="4998483"/>
            <a:ext cx="176551" cy="7773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 name="Gerade Verbindung 33"/>
          <p:cNvCxnSpPr>
            <a:cxnSpLocks noChangeShapeType="1"/>
          </p:cNvCxnSpPr>
          <p:nvPr/>
        </p:nvCxnSpPr>
        <p:spPr bwMode="auto">
          <a:xfrm flipV="1">
            <a:off x="4647358" y="5151075"/>
            <a:ext cx="185379" cy="2015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 name="Gerade Verbindung 36"/>
          <p:cNvCxnSpPr>
            <a:cxnSpLocks noChangeShapeType="1"/>
          </p:cNvCxnSpPr>
          <p:nvPr/>
        </p:nvCxnSpPr>
        <p:spPr bwMode="auto">
          <a:xfrm>
            <a:off x="4563497" y="5233130"/>
            <a:ext cx="185379" cy="10796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3" name="Textfeld 22"/>
          <p:cNvSpPr txBox="1"/>
          <p:nvPr/>
        </p:nvSpPr>
        <p:spPr>
          <a:xfrm>
            <a:off x="461084" y="5915012"/>
            <a:ext cx="2691716" cy="375687"/>
          </a:xfrm>
          <a:prstGeom prst="rect">
            <a:avLst/>
          </a:prstGeom>
          <a:noFill/>
        </p:spPr>
        <p:txBody>
          <a:bodyPr wrap="square" lIns="97733" tIns="48867" rIns="97733" bIns="48867" rtlCol="0">
            <a:spAutoFit/>
          </a:bodyPr>
          <a:lstStyle/>
          <a:p>
            <a:r>
              <a:rPr lang="de-AT" sz="900" dirty="0">
                <a:solidFill>
                  <a:srgbClr val="000000"/>
                </a:solidFill>
              </a:rPr>
              <a:t>Quelle: </a:t>
            </a:r>
            <a:r>
              <a:rPr lang="de-AT" sz="900" dirty="0" err="1" smtClean="0">
                <a:solidFill>
                  <a:srgbClr val="000000"/>
                </a:solidFill>
              </a:rPr>
              <a:t>ASFINAG</a:t>
            </a:r>
            <a:r>
              <a:rPr lang="de-AT" sz="900" dirty="0" smtClean="0">
                <a:solidFill>
                  <a:srgbClr val="000000"/>
                </a:solidFill>
              </a:rPr>
              <a:t>, </a:t>
            </a:r>
            <a:r>
              <a:rPr lang="de-AT" sz="900" dirty="0">
                <a:solidFill>
                  <a:srgbClr val="000000"/>
                </a:solidFill>
              </a:rPr>
              <a:t>Österr. Wegekostenrechnung </a:t>
            </a:r>
            <a:r>
              <a:rPr lang="de-AT" sz="900" dirty="0" smtClean="0">
                <a:solidFill>
                  <a:srgbClr val="000000"/>
                </a:solidFill>
              </a:rPr>
              <a:t>für die Straße</a:t>
            </a:r>
            <a:r>
              <a:rPr lang="de-AT" sz="900" dirty="0">
                <a:solidFill>
                  <a:srgbClr val="000000"/>
                </a:solidFill>
              </a:rPr>
              <a:t>, eigene Berechnungen</a:t>
            </a:r>
          </a:p>
        </p:txBody>
      </p:sp>
      <p:sp>
        <p:nvSpPr>
          <p:cNvPr id="24" name="Textfeld 23"/>
          <p:cNvSpPr txBox="1"/>
          <p:nvPr/>
        </p:nvSpPr>
        <p:spPr>
          <a:xfrm>
            <a:off x="4523779" y="5745334"/>
            <a:ext cx="4392488" cy="461665"/>
          </a:xfrm>
          <a:prstGeom prst="rect">
            <a:avLst/>
          </a:prstGeom>
          <a:noFill/>
        </p:spPr>
        <p:txBody>
          <a:bodyPr wrap="square" rtlCol="0">
            <a:spAutoFit/>
          </a:bodyPr>
          <a:lstStyle/>
          <a:p>
            <a:r>
              <a:rPr lang="de-AT" b="1" dirty="0" smtClean="0">
                <a:solidFill>
                  <a:srgbClr val="FF0000"/>
                </a:solidFill>
              </a:rPr>
              <a:t>Jeder 4. Euro für Verkehr!</a:t>
            </a:r>
            <a:endParaRPr lang="de-AT" b="1" dirty="0">
              <a:solidFill>
                <a:srgbClr val="FF0000"/>
              </a:solidFill>
            </a:endParaRPr>
          </a:p>
        </p:txBody>
      </p:sp>
    </p:spTree>
    <p:extLst>
      <p:ext uri="{BB962C8B-B14F-4D97-AF65-F5344CB8AC3E}">
        <p14:creationId xmlns:p14="http://schemas.microsoft.com/office/powerpoint/2010/main" val="1991123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Autobahn-Ausbau 2000 bis 2011</a:t>
            </a:r>
            <a:endParaRPr lang="de-AT" dirty="0"/>
          </a:p>
        </p:txBody>
      </p:sp>
      <p:sp>
        <p:nvSpPr>
          <p:cNvPr id="3" name="Foliennummernplatzhalter 2"/>
          <p:cNvSpPr>
            <a:spLocks noGrp="1"/>
          </p:cNvSpPr>
          <p:nvPr>
            <p:ph type="sldNum" sz="quarter" idx="12"/>
          </p:nvPr>
        </p:nvSpPr>
        <p:spPr/>
        <p:txBody>
          <a:bodyPr/>
          <a:lstStyle/>
          <a:p>
            <a:pPr>
              <a:defRPr/>
            </a:pPr>
            <a:fld id="{18AF2FDB-B714-45F6-A318-DECA2BE6E5FB}" type="slidenum">
              <a:rPr lang="de-DE" smtClean="0"/>
              <a:pPr>
                <a:defRPr/>
              </a:pPr>
              <a:t>30</a:t>
            </a:fld>
            <a:endParaRPr lang="de-DE"/>
          </a:p>
        </p:txBody>
      </p:sp>
      <p:sp>
        <p:nvSpPr>
          <p:cNvPr id="4" name="Datumsplatzhalter 3"/>
          <p:cNvSpPr>
            <a:spLocks noGrp="1"/>
          </p:cNvSpPr>
          <p:nvPr>
            <p:ph type="dt" sz="half" idx="18"/>
          </p:nvPr>
        </p:nvSpPr>
        <p:spPr/>
        <p:txBody>
          <a:bodyPr/>
          <a:lstStyle/>
          <a:p>
            <a:pPr>
              <a:defRPr/>
            </a:pPr>
            <a:r>
              <a:rPr lang="de-DE" smtClean="0"/>
              <a:t>June 2015</a:t>
            </a:r>
            <a:endParaRPr lang="de-DE" dirty="0"/>
          </a:p>
        </p:txBody>
      </p:sp>
      <p:graphicFrame>
        <p:nvGraphicFramePr>
          <p:cNvPr id="5" name="Diagramm 4"/>
          <p:cNvGraphicFramePr/>
          <p:nvPr>
            <p:extLst>
              <p:ext uri="{D42A27DB-BD31-4B8C-83A1-F6EECF244321}">
                <p14:modId xmlns:p14="http://schemas.microsoft.com/office/powerpoint/2010/main" val="2810018253"/>
              </p:ext>
            </p:extLst>
          </p:nvPr>
        </p:nvGraphicFramePr>
        <p:xfrm>
          <a:off x="848544" y="1700808"/>
          <a:ext cx="8208912"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6032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Österreich führt beim Alpen querenden Bahnverkehr</a:t>
            </a:r>
            <a:endParaRPr lang="de-AT" dirty="0"/>
          </a:p>
        </p:txBody>
      </p:sp>
      <p:sp>
        <p:nvSpPr>
          <p:cNvPr id="3" name="Foliennummernplatzhalter 2"/>
          <p:cNvSpPr>
            <a:spLocks noGrp="1"/>
          </p:cNvSpPr>
          <p:nvPr>
            <p:ph type="sldNum" sz="quarter" idx="12"/>
          </p:nvPr>
        </p:nvSpPr>
        <p:spPr/>
        <p:txBody>
          <a:bodyPr/>
          <a:lstStyle/>
          <a:p>
            <a:pPr>
              <a:defRPr/>
            </a:pPr>
            <a:fld id="{18AF2FDB-B714-45F6-A318-DECA2BE6E5FB}" type="slidenum">
              <a:rPr lang="de-DE" smtClean="0"/>
              <a:pPr>
                <a:defRPr/>
              </a:pPr>
              <a:t>31</a:t>
            </a:fld>
            <a:endParaRPr lang="de-DE"/>
          </a:p>
        </p:txBody>
      </p:sp>
      <p:sp>
        <p:nvSpPr>
          <p:cNvPr id="4" name="Datumsplatzhalter 3"/>
          <p:cNvSpPr>
            <a:spLocks noGrp="1"/>
          </p:cNvSpPr>
          <p:nvPr>
            <p:ph type="dt" sz="half" idx="18"/>
          </p:nvPr>
        </p:nvSpPr>
        <p:spPr/>
        <p:txBody>
          <a:bodyPr/>
          <a:lstStyle/>
          <a:p>
            <a:pPr>
              <a:defRPr/>
            </a:pPr>
            <a:r>
              <a:rPr lang="de-DE" dirty="0" smtClean="0"/>
              <a:t>June 2015</a:t>
            </a:r>
            <a:endParaRPr lang="de-DE" dirty="0"/>
          </a:p>
        </p:txBody>
      </p:sp>
      <p:graphicFrame>
        <p:nvGraphicFramePr>
          <p:cNvPr id="5" name="Diagramm 4"/>
          <p:cNvGraphicFramePr/>
          <p:nvPr>
            <p:extLst>
              <p:ext uri="{D42A27DB-BD31-4B8C-83A1-F6EECF244321}">
                <p14:modId xmlns:p14="http://schemas.microsoft.com/office/powerpoint/2010/main" val="3519752683"/>
              </p:ext>
            </p:extLst>
          </p:nvPr>
        </p:nvGraphicFramePr>
        <p:xfrm>
          <a:off x="1424608" y="1340768"/>
          <a:ext cx="7200800" cy="3762151"/>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5"/>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AT" altLang="de-DE"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Diagramm 9"/>
          <p:cNvGraphicFramePr/>
          <p:nvPr/>
        </p:nvGraphicFramePr>
        <p:xfrm>
          <a:off x="885825" y="6867525"/>
          <a:ext cx="4219575" cy="277177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6"/>
          <p:cNvSpPr>
            <a:spLocks noChangeArrowheads="1"/>
          </p:cNvSpPr>
          <p:nvPr/>
        </p:nvSpPr>
        <p:spPr bwMode="auto">
          <a:xfrm>
            <a:off x="920552" y="4977463"/>
            <a:ext cx="784887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de-AT" altLang="de-DE"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Österreich hat insgesamt (Straße + Schiene) 3,6 Mal so viel alpenquerenden Güterverkehr wie die Schweiz.</a:t>
            </a:r>
            <a:endParaRPr kumimoji="0" lang="de-AT" altLang="de-DE" sz="1400" b="1"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AT" altLang="de-DE"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Das Aufkommen des Alpen querenden Bahn-Güterverkehrs ist in Österreich um 72% höher als in der Schweiz.</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de-AT" altLang="de-DE" sz="14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AT" altLang="de-DE" sz="1000" b="0" i="1" u="none" strike="noStrike" cap="none" normalizeH="0" baseline="0" dirty="0" smtClean="0">
                <a:ln>
                  <a:noFill/>
                </a:ln>
                <a:solidFill>
                  <a:srgbClr val="7F7F7F"/>
                </a:solidFill>
                <a:effectLst/>
                <a:latin typeface="Arial" pitchFamily="34" charset="0"/>
                <a:ea typeface="Calibri" pitchFamily="34" charset="0"/>
                <a:cs typeface="Arial" pitchFamily="34" charset="0"/>
              </a:rPr>
              <a:t>Quelle: </a:t>
            </a:r>
            <a:r>
              <a:rPr kumimoji="0" lang="de-AT" altLang="de-DE" sz="1000" b="0" i="1" u="none" strike="noStrike" cap="none" normalizeH="0" baseline="0" dirty="0" err="1" smtClean="0">
                <a:ln>
                  <a:noFill/>
                </a:ln>
                <a:solidFill>
                  <a:srgbClr val="7F7F7F"/>
                </a:solidFill>
                <a:effectLst/>
                <a:latin typeface="Arial" pitchFamily="34" charset="0"/>
                <a:ea typeface="Calibri" pitchFamily="34" charset="0"/>
                <a:cs typeface="Arial" pitchFamily="34" charset="0"/>
              </a:rPr>
              <a:t>Alpinfo</a:t>
            </a:r>
            <a:r>
              <a:rPr kumimoji="0" lang="de-AT" altLang="de-DE" sz="1000" b="0" i="1" u="none" strike="noStrike" cap="none" normalizeH="0" baseline="0" dirty="0" smtClean="0">
                <a:ln>
                  <a:noFill/>
                </a:ln>
                <a:solidFill>
                  <a:srgbClr val="7F7F7F"/>
                </a:solidFill>
                <a:effectLst/>
                <a:latin typeface="Arial" pitchFamily="34" charset="0"/>
                <a:ea typeface="Calibri" pitchFamily="34" charset="0"/>
                <a:cs typeface="Arial" pitchFamily="34" charset="0"/>
              </a:rPr>
              <a:t> 2013 (</a:t>
            </a:r>
            <a:r>
              <a:rPr kumimoji="0" lang="de-AT" altLang="de-DE" sz="1000" b="0" i="1" u="none" strike="noStrike" cap="none" normalizeH="0" baseline="0" dirty="0" err="1" smtClean="0">
                <a:ln>
                  <a:noFill/>
                </a:ln>
                <a:solidFill>
                  <a:srgbClr val="7F7F7F"/>
                </a:solidFill>
                <a:effectLst/>
                <a:latin typeface="Arial" pitchFamily="34" charset="0"/>
                <a:ea typeface="Calibri" pitchFamily="34" charset="0"/>
                <a:cs typeface="Arial" pitchFamily="34" charset="0"/>
              </a:rPr>
              <a:t>UVEK</a:t>
            </a:r>
            <a:r>
              <a:rPr kumimoji="0" lang="de-AT" altLang="de-DE" sz="1000" b="0" i="1" u="none" strike="noStrike" cap="none" normalizeH="0" baseline="0" dirty="0" smtClean="0">
                <a:ln>
                  <a:noFill/>
                </a:ln>
                <a:solidFill>
                  <a:srgbClr val="7F7F7F"/>
                </a:solidFill>
                <a:effectLst/>
                <a:latin typeface="Arial" pitchFamily="34" charset="0"/>
                <a:ea typeface="Calibri" pitchFamily="34" charset="0"/>
                <a:cs typeface="Arial" pitchFamily="34" charset="0"/>
              </a:rPr>
              <a:t> 2015)</a:t>
            </a:r>
            <a:endParaRPr kumimoji="0" lang="de-AT" altLang="de-D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5525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3"/>
          <p:cNvSpPr txBox="1">
            <a:spLocks noGrp="1"/>
          </p:cNvSpPr>
          <p:nvPr/>
        </p:nvSpPr>
        <p:spPr bwMode="black">
          <a:xfrm>
            <a:off x="166710" y="6603701"/>
            <a:ext cx="17678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2175" eaLnBrk="0" hangingPunct="0">
              <a:defRPr sz="1600">
                <a:solidFill>
                  <a:schemeClr val="tx1"/>
                </a:solidFill>
                <a:latin typeface="Arial" charset="0"/>
              </a:defRPr>
            </a:lvl1pPr>
            <a:lvl2pPr marL="742950" indent="-28575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algn="l" eaLnBrk="1" hangingPunct="1"/>
            <a:fld id="{D226D4F5-E784-4B22-8DD0-1DADC58EF2BC}" type="slidenum">
              <a:rPr lang="en-US" altLang="de-DE" sz="1300" b="1">
                <a:solidFill>
                  <a:srgbClr val="C0C0C0"/>
                </a:solidFill>
              </a:rPr>
              <a:pPr algn="l" eaLnBrk="1" hangingPunct="1"/>
              <a:t>32</a:t>
            </a:fld>
            <a:endParaRPr lang="en-US" altLang="de-DE" sz="1300" b="1">
              <a:solidFill>
                <a:srgbClr val="C0C0C0"/>
              </a:solidFill>
            </a:endParaRPr>
          </a:p>
        </p:txBody>
      </p:sp>
      <p:sp>
        <p:nvSpPr>
          <p:cNvPr id="17411" name="Rectangle 2"/>
          <p:cNvSpPr>
            <a:spLocks noGrp="1" noChangeArrowheads="1"/>
          </p:cNvSpPr>
          <p:nvPr>
            <p:ph type="title"/>
          </p:nvPr>
        </p:nvSpPr>
        <p:spPr>
          <a:xfrm>
            <a:off x="194787" y="225145"/>
            <a:ext cx="9526956" cy="531276"/>
          </a:xfrm>
        </p:spPr>
        <p:txBody>
          <a:bodyPr/>
          <a:lstStyle/>
          <a:p>
            <a:pPr eaLnBrk="1" hangingPunct="1"/>
            <a:r>
              <a:rPr lang="en-US" altLang="de-DE" smtClean="0"/>
              <a:t>Xrail creates significant customer benefits and increases</a:t>
            </a:r>
            <a:br>
              <a:rPr lang="en-US" altLang="de-DE" smtClean="0"/>
            </a:br>
            <a:r>
              <a:rPr lang="en-US" altLang="de-DE" smtClean="0"/>
              <a:t>international wagonload competitiveness in relation to full truck load</a:t>
            </a:r>
          </a:p>
        </p:txBody>
      </p:sp>
      <p:sp>
        <p:nvSpPr>
          <p:cNvPr id="17412" name="McK Footnote"/>
          <p:cNvSpPr txBox="1">
            <a:spLocks noChangeArrowheads="1"/>
          </p:cNvSpPr>
          <p:nvPr>
            <p:custDataLst>
              <p:tags r:id="rId2"/>
            </p:custDataLst>
          </p:nvPr>
        </p:nvSpPr>
        <p:spPr bwMode="gray">
          <a:xfrm>
            <a:off x="194786" y="6251787"/>
            <a:ext cx="946729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marL="438150" indent="-438150" defTabSz="892175" eaLnBrk="0" hangingPunct="0">
              <a:tabLst>
                <a:tab pos="392113" algn="r"/>
              </a:tabLst>
              <a:defRPr sz="1600">
                <a:solidFill>
                  <a:schemeClr val="tx1"/>
                </a:solidFill>
                <a:latin typeface="Arial" charset="0"/>
              </a:defRPr>
            </a:lvl1pPr>
            <a:lvl2pPr marL="742950" indent="-285750" defTabSz="892175" eaLnBrk="0" hangingPunct="0">
              <a:tabLst>
                <a:tab pos="392113" algn="r"/>
              </a:tabLst>
              <a:defRPr sz="1600">
                <a:solidFill>
                  <a:schemeClr val="tx1"/>
                </a:solidFill>
                <a:latin typeface="Arial" charset="0"/>
              </a:defRPr>
            </a:lvl2pPr>
            <a:lvl3pPr marL="1143000" indent="-228600" defTabSz="892175" eaLnBrk="0" hangingPunct="0">
              <a:tabLst>
                <a:tab pos="392113" algn="r"/>
              </a:tabLst>
              <a:defRPr sz="1600">
                <a:solidFill>
                  <a:schemeClr val="tx1"/>
                </a:solidFill>
                <a:latin typeface="Arial" charset="0"/>
              </a:defRPr>
            </a:lvl3pPr>
            <a:lvl4pPr marL="1600200" indent="-228600" defTabSz="892175" eaLnBrk="0" hangingPunct="0">
              <a:tabLst>
                <a:tab pos="392113" algn="r"/>
              </a:tabLst>
              <a:defRPr sz="1600">
                <a:solidFill>
                  <a:schemeClr val="tx1"/>
                </a:solidFill>
                <a:latin typeface="Arial" charset="0"/>
              </a:defRPr>
            </a:lvl4pPr>
            <a:lvl5pPr marL="2057400" indent="-228600" defTabSz="892175" eaLnBrk="0" hangingPunct="0">
              <a:tabLst>
                <a:tab pos="392113" algn="r"/>
              </a:tabLst>
              <a:defRPr sz="1600">
                <a:solidFill>
                  <a:schemeClr val="tx1"/>
                </a:solidFill>
                <a:latin typeface="Arial" charset="0"/>
              </a:defRPr>
            </a:lvl5pPr>
            <a:lvl6pPr marL="2514600" indent="-228600" algn="ctr" defTabSz="892175" eaLnBrk="0" fontAlgn="base" hangingPunct="0">
              <a:spcBef>
                <a:spcPct val="0"/>
              </a:spcBef>
              <a:spcAft>
                <a:spcPct val="0"/>
              </a:spcAft>
              <a:tabLst>
                <a:tab pos="392113" algn="r"/>
              </a:tabLst>
              <a:defRPr sz="1600">
                <a:solidFill>
                  <a:schemeClr val="tx1"/>
                </a:solidFill>
                <a:latin typeface="Arial" charset="0"/>
              </a:defRPr>
            </a:lvl6pPr>
            <a:lvl7pPr marL="2971800" indent="-228600" algn="ctr" defTabSz="892175" eaLnBrk="0" fontAlgn="base" hangingPunct="0">
              <a:spcBef>
                <a:spcPct val="0"/>
              </a:spcBef>
              <a:spcAft>
                <a:spcPct val="0"/>
              </a:spcAft>
              <a:tabLst>
                <a:tab pos="392113" algn="r"/>
              </a:tabLst>
              <a:defRPr sz="1600">
                <a:solidFill>
                  <a:schemeClr val="tx1"/>
                </a:solidFill>
                <a:latin typeface="Arial" charset="0"/>
              </a:defRPr>
            </a:lvl7pPr>
            <a:lvl8pPr marL="3429000" indent="-228600" algn="ctr" defTabSz="892175" eaLnBrk="0" fontAlgn="base" hangingPunct="0">
              <a:spcBef>
                <a:spcPct val="0"/>
              </a:spcBef>
              <a:spcAft>
                <a:spcPct val="0"/>
              </a:spcAft>
              <a:tabLst>
                <a:tab pos="392113" algn="r"/>
              </a:tabLst>
              <a:defRPr sz="1600">
                <a:solidFill>
                  <a:schemeClr val="tx1"/>
                </a:solidFill>
                <a:latin typeface="Arial" charset="0"/>
              </a:defRPr>
            </a:lvl8pPr>
            <a:lvl9pPr marL="3886200" indent="-228600" algn="ctr" defTabSz="892175" eaLnBrk="0" fontAlgn="base" hangingPunct="0">
              <a:spcBef>
                <a:spcPct val="0"/>
              </a:spcBef>
              <a:spcAft>
                <a:spcPct val="0"/>
              </a:spcAft>
              <a:tabLst>
                <a:tab pos="392113" algn="r"/>
              </a:tabLst>
              <a:defRPr sz="1600">
                <a:solidFill>
                  <a:schemeClr val="tx1"/>
                </a:solidFill>
                <a:latin typeface="Arial" charset="0"/>
              </a:defRPr>
            </a:lvl9pPr>
          </a:lstStyle>
          <a:p>
            <a:pPr algn="l" eaLnBrk="1" hangingPunct="1">
              <a:lnSpc>
                <a:spcPct val="90000"/>
              </a:lnSpc>
              <a:spcBef>
                <a:spcPct val="15000"/>
              </a:spcBef>
            </a:pPr>
            <a:r>
              <a:rPr lang="en-US" altLang="de-DE" sz="1000">
                <a:solidFill>
                  <a:srgbClr val="676767"/>
                </a:solidFill>
              </a:rPr>
              <a:t>*	Commercial aspect</a:t>
            </a:r>
          </a:p>
          <a:p>
            <a:pPr algn="l" eaLnBrk="1" hangingPunct="1">
              <a:lnSpc>
                <a:spcPct val="90000"/>
              </a:lnSpc>
              <a:spcBef>
                <a:spcPct val="15000"/>
              </a:spcBef>
            </a:pPr>
            <a:r>
              <a:rPr lang="en-US" altLang="de-DE" sz="1000">
                <a:solidFill>
                  <a:srgbClr val="676767"/>
                </a:solidFill>
              </a:rPr>
              <a:t>Source:	Xrail, customer surveys</a:t>
            </a:r>
          </a:p>
        </p:txBody>
      </p:sp>
      <p:sp>
        <p:nvSpPr>
          <p:cNvPr id="13318" name="LegendRectangle1"/>
          <p:cNvSpPr>
            <a:spLocks noChangeArrowheads="1"/>
          </p:cNvSpPr>
          <p:nvPr/>
        </p:nvSpPr>
        <p:spPr bwMode="gray">
          <a:xfrm>
            <a:off x="8259972" y="873043"/>
            <a:ext cx="236901" cy="163594"/>
          </a:xfrm>
          <a:prstGeom prst="rect">
            <a:avLst/>
          </a:prstGeom>
          <a:solidFill>
            <a:schemeClr val="bg1">
              <a:lumMod val="95000"/>
            </a:schemeClr>
          </a:solidFill>
          <a:ln w="9525">
            <a:noFill/>
            <a:miter lim="800000"/>
            <a:headEnd/>
            <a:tailEnd/>
          </a:ln>
        </p:spPr>
        <p:txBody>
          <a:bodyPr lIns="0" tIns="0" rIns="0" bIns="0"/>
          <a:lstStyle/>
          <a:p>
            <a:pPr>
              <a:defRPr/>
            </a:pPr>
            <a:endParaRPr lang="fr-FR" sz="1500" dirty="0">
              <a:solidFill>
                <a:srgbClr val="000000"/>
              </a:solidFill>
            </a:endParaRPr>
          </a:p>
        </p:txBody>
      </p:sp>
      <p:sp>
        <p:nvSpPr>
          <p:cNvPr id="17414" name="Legend1"/>
          <p:cNvSpPr>
            <a:spLocks noChangeArrowheads="1"/>
          </p:cNvSpPr>
          <p:nvPr/>
        </p:nvSpPr>
        <p:spPr bwMode="gray">
          <a:xfrm>
            <a:off x="8614447" y="863325"/>
            <a:ext cx="779059" cy="1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2175" eaLnBrk="0" hangingPunct="0">
              <a:defRPr sz="1600">
                <a:solidFill>
                  <a:schemeClr val="tx1"/>
                </a:solidFill>
                <a:latin typeface="Arial" charset="0"/>
              </a:defRPr>
            </a:lvl1pPr>
            <a:lvl2pPr marL="742950" indent="-28575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algn="l" eaLnBrk="1" hangingPunct="1">
              <a:lnSpc>
                <a:spcPct val="90000"/>
              </a:lnSpc>
              <a:buSzPct val="120000"/>
            </a:pPr>
            <a:r>
              <a:rPr lang="en-US" altLang="de-DE" sz="1300">
                <a:solidFill>
                  <a:srgbClr val="000000"/>
                </a:solidFill>
              </a:rPr>
              <a:t>Xrail focus</a:t>
            </a:r>
          </a:p>
        </p:txBody>
      </p:sp>
      <p:sp>
        <p:nvSpPr>
          <p:cNvPr id="18440" name="Rectangle 71"/>
          <p:cNvSpPr>
            <a:spLocks noChangeArrowheads="1"/>
          </p:cNvSpPr>
          <p:nvPr/>
        </p:nvSpPr>
        <p:spPr bwMode="gray">
          <a:xfrm>
            <a:off x="1979446" y="2366449"/>
            <a:ext cx="6757840" cy="2521942"/>
          </a:xfrm>
          <a:prstGeom prst="rect">
            <a:avLst/>
          </a:prstGeom>
          <a:solidFill>
            <a:schemeClr val="bg1">
              <a:lumMod val="95000"/>
            </a:schemeClr>
          </a:solidFill>
          <a:ln>
            <a:noFill/>
          </a:ln>
        </p:spPr>
        <p:txBody>
          <a:bodyPr wrap="none" lIns="97594" tIns="48797" rIns="97594" bIns="48797" anchor="ctr"/>
          <a:lstStyle/>
          <a:p>
            <a:pPr>
              <a:defRPr/>
            </a:pPr>
            <a:endParaRPr lang="fr-FR" sz="1500" dirty="0">
              <a:solidFill>
                <a:srgbClr val="000000"/>
              </a:solidFill>
            </a:endParaRPr>
          </a:p>
        </p:txBody>
      </p:sp>
      <p:sp>
        <p:nvSpPr>
          <p:cNvPr id="17416" name="AutoShape 8"/>
          <p:cNvSpPr>
            <a:spLocks noChangeArrowheads="1"/>
          </p:cNvSpPr>
          <p:nvPr/>
        </p:nvSpPr>
        <p:spPr bwMode="gray">
          <a:xfrm rot="10800000">
            <a:off x="914265" y="1600308"/>
            <a:ext cx="975684" cy="4080138"/>
          </a:xfrm>
          <a:prstGeom prst="rtTriangle">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lIns="0" tIns="780763" rIns="195191" bIns="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r" eaLnBrk="1" hangingPunct="1">
              <a:lnSpc>
                <a:spcPct val="80000"/>
              </a:lnSpc>
            </a:pPr>
            <a:r>
              <a:rPr lang="en-US" altLang="de-DE" sz="1500" b="1">
                <a:solidFill>
                  <a:srgbClr val="FFFFFF"/>
                </a:solidFill>
              </a:rPr>
              <a:t>Decision making</a:t>
            </a:r>
          </a:p>
          <a:p>
            <a:pPr algn="r" eaLnBrk="1" hangingPunct="1">
              <a:lnSpc>
                <a:spcPct val="80000"/>
              </a:lnSpc>
            </a:pPr>
            <a:r>
              <a:rPr lang="en-US" altLang="de-DE" sz="1500" b="1">
                <a:solidFill>
                  <a:srgbClr val="FFFFFF"/>
                </a:solidFill>
              </a:rPr>
              <a:t>criteria in order of importance</a:t>
            </a:r>
          </a:p>
        </p:txBody>
      </p:sp>
      <p:sp>
        <p:nvSpPr>
          <p:cNvPr id="17417" name="Rectangle 92"/>
          <p:cNvSpPr>
            <a:spLocks noChangeArrowheads="1"/>
          </p:cNvSpPr>
          <p:nvPr/>
        </p:nvSpPr>
        <p:spPr bwMode="gray">
          <a:xfrm>
            <a:off x="3869394" y="2462012"/>
            <a:ext cx="4820510" cy="44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892175" eaLnBrk="0" hangingPunct="0">
              <a:defRPr sz="1600">
                <a:solidFill>
                  <a:schemeClr val="tx1"/>
                </a:solidFill>
                <a:latin typeface="Arial" charset="0"/>
              </a:defRPr>
            </a:lvl1pPr>
            <a:lvl2pPr marL="141288" indent="-13970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lvl="1" algn="l" eaLnBrk="1" hangingPunct="1">
              <a:lnSpc>
                <a:spcPct val="90000"/>
              </a:lnSpc>
              <a:buSzPct val="120000"/>
              <a:buFontTx/>
              <a:buChar char="•"/>
            </a:pPr>
            <a:r>
              <a:rPr lang="en-US" altLang="de-DE">
                <a:solidFill>
                  <a:srgbClr val="000000"/>
                </a:solidFill>
              </a:rPr>
              <a:t>Xrail has a 90% minimum reliability rate for the given estimated time of arrival (ETA)</a:t>
            </a:r>
          </a:p>
        </p:txBody>
      </p:sp>
      <p:grpSp>
        <p:nvGrpSpPr>
          <p:cNvPr id="17418" name="Group 123"/>
          <p:cNvGrpSpPr>
            <a:grpSpLocks/>
          </p:cNvGrpSpPr>
          <p:nvPr/>
        </p:nvGrpSpPr>
        <p:grpSpPr bwMode="auto">
          <a:xfrm>
            <a:off x="2068942" y="2462013"/>
            <a:ext cx="1675859" cy="638179"/>
            <a:chOff x="1298" y="1819"/>
            <a:chExt cx="887" cy="366"/>
          </a:xfrm>
        </p:grpSpPr>
        <p:sp>
          <p:nvSpPr>
            <p:cNvPr id="17447" name="Rectangle 116"/>
            <p:cNvSpPr>
              <a:spLocks noChangeArrowheads="1"/>
            </p:cNvSpPr>
            <p:nvPr>
              <p:custDataLst>
                <p:tags r:id="rId16"/>
              </p:custDataLst>
            </p:nvPr>
          </p:nvSpPr>
          <p:spPr bwMode="gray">
            <a:xfrm>
              <a:off x="1298" y="1819"/>
              <a:ext cx="887" cy="366"/>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371" tIns="45687" rIns="91371" bIns="45687"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fr-FR" altLang="de-DE" sz="1500">
                <a:solidFill>
                  <a:srgbClr val="000000"/>
                </a:solidFill>
              </a:endParaRPr>
            </a:p>
          </p:txBody>
        </p:sp>
        <p:sp>
          <p:nvSpPr>
            <p:cNvPr id="17448" name="Rectangle 83"/>
            <p:cNvSpPr>
              <a:spLocks noChangeArrowheads="1"/>
            </p:cNvSpPr>
            <p:nvPr>
              <p:custDataLst>
                <p:tags r:id="rId17"/>
              </p:custDataLst>
            </p:nvPr>
          </p:nvSpPr>
          <p:spPr bwMode="gray">
            <a:xfrm>
              <a:off x="1329" y="1863"/>
              <a:ext cx="839"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2175" eaLnBrk="0" hangingPunct="0">
                <a:defRPr sz="1600">
                  <a:solidFill>
                    <a:schemeClr val="tx1"/>
                  </a:solidFill>
                  <a:latin typeface="Arial" charset="0"/>
                </a:defRPr>
              </a:lvl1pPr>
              <a:lvl2pPr marL="742950" indent="-28575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algn="l" eaLnBrk="1" hangingPunct="1">
                <a:lnSpc>
                  <a:spcPct val="90000"/>
                </a:lnSpc>
                <a:buSzPct val="120000"/>
              </a:pPr>
              <a:r>
                <a:rPr lang="en-US" altLang="de-DE" b="1">
                  <a:solidFill>
                    <a:srgbClr val="FFFFFF"/>
                  </a:solidFill>
                </a:rPr>
                <a:t>Transport reliability</a:t>
              </a:r>
            </a:p>
          </p:txBody>
        </p:sp>
      </p:grpSp>
      <p:sp>
        <p:nvSpPr>
          <p:cNvPr id="17419" name="Rectangle 87"/>
          <p:cNvSpPr>
            <a:spLocks noChangeArrowheads="1"/>
          </p:cNvSpPr>
          <p:nvPr/>
        </p:nvSpPr>
        <p:spPr bwMode="gray">
          <a:xfrm>
            <a:off x="3869394" y="1600309"/>
            <a:ext cx="4820510" cy="45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892175" eaLnBrk="0" hangingPunct="0">
              <a:defRPr sz="1600">
                <a:solidFill>
                  <a:schemeClr val="tx1"/>
                </a:solidFill>
                <a:latin typeface="Arial" charset="0"/>
              </a:defRPr>
            </a:lvl1pPr>
            <a:lvl2pPr marL="141288" indent="-13970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lvl="1" algn="l" eaLnBrk="1" hangingPunct="1">
              <a:lnSpc>
                <a:spcPct val="90000"/>
              </a:lnSpc>
              <a:buSzPct val="120000"/>
              <a:buFontTx/>
              <a:buChar char="•"/>
            </a:pPr>
            <a:r>
              <a:rPr lang="en-US" altLang="de-DE">
                <a:solidFill>
                  <a:srgbClr val="000000"/>
                </a:solidFill>
              </a:rPr>
              <a:t>Not within Xrail scope*</a:t>
            </a:r>
          </a:p>
        </p:txBody>
      </p:sp>
      <p:grpSp>
        <p:nvGrpSpPr>
          <p:cNvPr id="17420" name="Group 122"/>
          <p:cNvGrpSpPr>
            <a:grpSpLocks/>
          </p:cNvGrpSpPr>
          <p:nvPr/>
        </p:nvGrpSpPr>
        <p:grpSpPr bwMode="auto">
          <a:xfrm>
            <a:off x="2068942" y="1600308"/>
            <a:ext cx="1675859" cy="639800"/>
            <a:chOff x="1298" y="1395"/>
            <a:chExt cx="887" cy="366"/>
          </a:xfrm>
        </p:grpSpPr>
        <p:sp>
          <p:nvSpPr>
            <p:cNvPr id="17445" name="Rectangle 118"/>
            <p:cNvSpPr>
              <a:spLocks noChangeArrowheads="1"/>
            </p:cNvSpPr>
            <p:nvPr>
              <p:custDataLst>
                <p:tags r:id="rId14"/>
              </p:custDataLst>
            </p:nvPr>
          </p:nvSpPr>
          <p:spPr bwMode="gray">
            <a:xfrm>
              <a:off x="1298" y="1395"/>
              <a:ext cx="887" cy="366"/>
            </a:xfrm>
            <a:prstGeom prst="rect">
              <a:avLst/>
            </a:prstGeom>
            <a:solidFill>
              <a:schemeClr val="accent1"/>
            </a:solidFill>
            <a:ln w="9525" algn="ctr">
              <a:solidFill>
                <a:schemeClr val="tx2"/>
              </a:solidFill>
              <a:prstDash val="dash"/>
              <a:miter lim="800000"/>
              <a:headEnd/>
              <a:tailEnd/>
            </a:ln>
          </p:spPr>
          <p:txBody>
            <a:bodyPr wrap="none" lIns="91371" tIns="45687" rIns="91371" bIns="45687"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fr-FR" altLang="de-DE" sz="1500">
                <a:solidFill>
                  <a:srgbClr val="000000"/>
                </a:solidFill>
              </a:endParaRPr>
            </a:p>
          </p:txBody>
        </p:sp>
        <p:sp>
          <p:nvSpPr>
            <p:cNvPr id="17446" name="Rectangle 82"/>
            <p:cNvSpPr>
              <a:spLocks noChangeArrowheads="1"/>
            </p:cNvSpPr>
            <p:nvPr>
              <p:custDataLst>
                <p:tags r:id="rId15"/>
              </p:custDataLst>
            </p:nvPr>
          </p:nvSpPr>
          <p:spPr bwMode="gray">
            <a:xfrm>
              <a:off x="1329" y="1509"/>
              <a:ext cx="83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2175" eaLnBrk="0" hangingPunct="0">
                <a:defRPr sz="1600">
                  <a:solidFill>
                    <a:schemeClr val="tx1"/>
                  </a:solidFill>
                  <a:latin typeface="Arial" charset="0"/>
                </a:defRPr>
              </a:lvl1pPr>
              <a:lvl2pPr marL="742950" indent="-28575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algn="l" eaLnBrk="1" hangingPunct="1">
                <a:lnSpc>
                  <a:spcPct val="90000"/>
                </a:lnSpc>
                <a:buSzPct val="120000"/>
              </a:pPr>
              <a:r>
                <a:rPr lang="en-US" altLang="de-DE" b="1">
                  <a:solidFill>
                    <a:srgbClr val="000000"/>
                  </a:solidFill>
                </a:rPr>
                <a:t>Price</a:t>
              </a:r>
            </a:p>
          </p:txBody>
        </p:sp>
      </p:grpSp>
      <p:sp>
        <p:nvSpPr>
          <p:cNvPr id="17421" name="Rectangle 93"/>
          <p:cNvSpPr>
            <a:spLocks noChangeArrowheads="1"/>
          </p:cNvSpPr>
          <p:nvPr/>
        </p:nvSpPr>
        <p:spPr bwMode="gray">
          <a:xfrm>
            <a:off x="3869394" y="3283224"/>
            <a:ext cx="4820510" cy="6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892175" eaLnBrk="0" hangingPunct="0">
              <a:defRPr sz="1600">
                <a:solidFill>
                  <a:schemeClr val="tx1"/>
                </a:solidFill>
                <a:latin typeface="Arial" charset="0"/>
              </a:defRPr>
            </a:lvl1pPr>
            <a:lvl2pPr marL="141288" indent="-139700" defTabSz="892175" eaLnBrk="0" hangingPunct="0">
              <a:defRPr sz="1600">
                <a:solidFill>
                  <a:schemeClr val="tx1"/>
                </a:solidFill>
                <a:latin typeface="Arial" charset="0"/>
              </a:defRPr>
            </a:lvl2pPr>
            <a:lvl3pPr marL="292100" indent="-14605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lvl="1" algn="l" eaLnBrk="1" hangingPunct="1">
              <a:lnSpc>
                <a:spcPct val="90000"/>
              </a:lnSpc>
              <a:buSzPct val="120000"/>
              <a:buFontTx/>
              <a:buChar char="•"/>
            </a:pPr>
            <a:r>
              <a:rPr lang="en-US" altLang="de-DE">
                <a:solidFill>
                  <a:srgbClr val="000000"/>
                </a:solidFill>
              </a:rPr>
              <a:t>Xrail customers are provided with</a:t>
            </a:r>
          </a:p>
          <a:p>
            <a:pPr lvl="2" algn="l" eaLnBrk="1" hangingPunct="1">
              <a:lnSpc>
                <a:spcPct val="90000"/>
              </a:lnSpc>
              <a:buFontTx/>
              <a:buChar char="–"/>
            </a:pPr>
            <a:r>
              <a:rPr lang="en-US" altLang="de-DE">
                <a:solidFill>
                  <a:srgbClr val="000000"/>
                </a:solidFill>
              </a:rPr>
              <a:t>International transport schedules</a:t>
            </a:r>
          </a:p>
          <a:p>
            <a:pPr lvl="2" algn="l" eaLnBrk="1" hangingPunct="1">
              <a:lnSpc>
                <a:spcPct val="90000"/>
              </a:lnSpc>
              <a:buFontTx/>
              <a:buChar char="–"/>
            </a:pPr>
            <a:r>
              <a:rPr lang="en-US" altLang="de-DE">
                <a:solidFill>
                  <a:srgbClr val="000000"/>
                </a:solidFill>
              </a:rPr>
              <a:t>Delay alerts </a:t>
            </a:r>
          </a:p>
        </p:txBody>
      </p:sp>
      <p:grpSp>
        <p:nvGrpSpPr>
          <p:cNvPr id="17422" name="Group 124"/>
          <p:cNvGrpSpPr>
            <a:grpSpLocks/>
          </p:cNvGrpSpPr>
          <p:nvPr/>
        </p:nvGrpSpPr>
        <p:grpSpPr bwMode="auto">
          <a:xfrm>
            <a:off x="2068942" y="3307520"/>
            <a:ext cx="1675859" cy="639800"/>
            <a:chOff x="1298" y="2366"/>
            <a:chExt cx="887" cy="366"/>
          </a:xfrm>
        </p:grpSpPr>
        <p:sp>
          <p:nvSpPr>
            <p:cNvPr id="17443" name="Rectangle 119"/>
            <p:cNvSpPr>
              <a:spLocks noChangeArrowheads="1"/>
            </p:cNvSpPr>
            <p:nvPr>
              <p:custDataLst>
                <p:tags r:id="rId12"/>
              </p:custDataLst>
            </p:nvPr>
          </p:nvSpPr>
          <p:spPr bwMode="gray">
            <a:xfrm>
              <a:off x="1298" y="2366"/>
              <a:ext cx="887" cy="366"/>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371" tIns="45687" rIns="91371" bIns="45687"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fr-FR" altLang="de-DE" sz="1500">
                <a:solidFill>
                  <a:srgbClr val="000000"/>
                </a:solidFill>
              </a:endParaRPr>
            </a:p>
          </p:txBody>
        </p:sp>
        <p:sp>
          <p:nvSpPr>
            <p:cNvPr id="17444" name="Rectangle 84"/>
            <p:cNvSpPr>
              <a:spLocks noChangeArrowheads="1"/>
            </p:cNvSpPr>
            <p:nvPr>
              <p:custDataLst>
                <p:tags r:id="rId13"/>
              </p:custDataLst>
            </p:nvPr>
          </p:nvSpPr>
          <p:spPr bwMode="gray">
            <a:xfrm>
              <a:off x="1329" y="2410"/>
              <a:ext cx="839" cy="25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2175" eaLnBrk="0" hangingPunct="0">
                <a:defRPr sz="1600">
                  <a:solidFill>
                    <a:schemeClr val="tx1"/>
                  </a:solidFill>
                  <a:latin typeface="Arial" charset="0"/>
                </a:defRPr>
              </a:lvl1pPr>
              <a:lvl2pPr marL="742950" indent="-28575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algn="l" eaLnBrk="1" hangingPunct="1">
                <a:lnSpc>
                  <a:spcPct val="90000"/>
                </a:lnSpc>
                <a:buSzPct val="120000"/>
              </a:pPr>
              <a:r>
                <a:rPr lang="en-US" altLang="de-DE" b="1">
                  <a:solidFill>
                    <a:srgbClr val="FFFFFF"/>
                  </a:solidFill>
                </a:rPr>
                <a:t>Transport information</a:t>
              </a:r>
            </a:p>
          </p:txBody>
        </p:sp>
      </p:grpSp>
      <p:sp>
        <p:nvSpPr>
          <p:cNvPr id="17423" name="Rectangle 94"/>
          <p:cNvSpPr>
            <a:spLocks noChangeArrowheads="1"/>
          </p:cNvSpPr>
          <p:nvPr/>
        </p:nvSpPr>
        <p:spPr bwMode="gray">
          <a:xfrm>
            <a:off x="3869394" y="4154647"/>
            <a:ext cx="4820510" cy="44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892175" eaLnBrk="0" hangingPunct="0">
              <a:defRPr sz="1600">
                <a:solidFill>
                  <a:schemeClr val="tx1"/>
                </a:solidFill>
                <a:latin typeface="Arial" charset="0"/>
              </a:defRPr>
            </a:lvl1pPr>
            <a:lvl2pPr marL="141288" indent="-13970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lvl="1" algn="l" eaLnBrk="1" hangingPunct="1">
              <a:lnSpc>
                <a:spcPct val="90000"/>
              </a:lnSpc>
              <a:buSzPct val="120000"/>
              <a:buFontTx/>
              <a:buChar char="•"/>
            </a:pPr>
            <a:r>
              <a:rPr lang="en-US" altLang="de-DE">
                <a:solidFill>
                  <a:srgbClr val="000000"/>
                </a:solidFill>
              </a:rPr>
              <a:t>Xrail transport quotes will be provided within a maximum of 3 working days</a:t>
            </a:r>
          </a:p>
        </p:txBody>
      </p:sp>
      <p:grpSp>
        <p:nvGrpSpPr>
          <p:cNvPr id="17424" name="Group 125"/>
          <p:cNvGrpSpPr>
            <a:grpSpLocks/>
          </p:cNvGrpSpPr>
          <p:nvPr/>
        </p:nvGrpSpPr>
        <p:grpSpPr bwMode="auto">
          <a:xfrm>
            <a:off x="2068942" y="4154647"/>
            <a:ext cx="1675859" cy="638179"/>
            <a:chOff x="1298" y="2905"/>
            <a:chExt cx="887" cy="366"/>
          </a:xfrm>
        </p:grpSpPr>
        <p:sp>
          <p:nvSpPr>
            <p:cNvPr id="17441" name="Rectangle 120"/>
            <p:cNvSpPr>
              <a:spLocks noChangeArrowheads="1"/>
            </p:cNvSpPr>
            <p:nvPr>
              <p:custDataLst>
                <p:tags r:id="rId10"/>
              </p:custDataLst>
            </p:nvPr>
          </p:nvSpPr>
          <p:spPr bwMode="gray">
            <a:xfrm>
              <a:off x="1298" y="2905"/>
              <a:ext cx="887" cy="366"/>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1371" tIns="45687" rIns="91371" bIns="45687"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fr-FR" altLang="de-DE" sz="1500">
                <a:solidFill>
                  <a:srgbClr val="000000"/>
                </a:solidFill>
              </a:endParaRPr>
            </a:p>
          </p:txBody>
        </p:sp>
        <p:sp>
          <p:nvSpPr>
            <p:cNvPr id="17442" name="Rectangle 85"/>
            <p:cNvSpPr>
              <a:spLocks noChangeArrowheads="1"/>
            </p:cNvSpPr>
            <p:nvPr>
              <p:custDataLst>
                <p:tags r:id="rId11"/>
              </p:custDataLst>
            </p:nvPr>
          </p:nvSpPr>
          <p:spPr bwMode="gray">
            <a:xfrm>
              <a:off x="1343" y="2976"/>
              <a:ext cx="83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2175" eaLnBrk="0" hangingPunct="0">
                <a:defRPr sz="1600">
                  <a:solidFill>
                    <a:schemeClr val="tx1"/>
                  </a:solidFill>
                  <a:latin typeface="Arial" charset="0"/>
                </a:defRPr>
              </a:lvl1pPr>
              <a:lvl2pPr marL="742950" indent="-28575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algn="l" eaLnBrk="1" hangingPunct="1">
                <a:lnSpc>
                  <a:spcPct val="90000"/>
                </a:lnSpc>
                <a:buSzPct val="120000"/>
              </a:pPr>
              <a:r>
                <a:rPr lang="en-US" altLang="de-DE" b="1">
                  <a:solidFill>
                    <a:srgbClr val="FFFFFF"/>
                  </a:solidFill>
                </a:rPr>
                <a:t>Time to market</a:t>
              </a:r>
            </a:p>
          </p:txBody>
        </p:sp>
      </p:grpSp>
      <p:graphicFrame>
        <p:nvGraphicFramePr>
          <p:cNvPr id="17425" name="Rectangle 117" hidden="1"/>
          <p:cNvGraphicFramePr>
            <a:graphicFrameLocks/>
          </p:cNvGraphicFramePr>
          <p:nvPr>
            <p:custDataLst>
              <p:tags r:id="rId3"/>
            </p:custDataLst>
            <p:extLst>
              <p:ext uri="{D42A27DB-BD31-4B8C-83A1-F6EECF244321}">
                <p14:modId xmlns:p14="http://schemas.microsoft.com/office/powerpoint/2010/main" val="1821913123"/>
              </p:ex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88093" name="think-cell Folie" r:id="rId20" imgW="0" imgH="0" progId="TCLayout.ActiveDocument.1">
                  <p:embed/>
                </p:oleObj>
              </mc:Choice>
              <mc:Fallback>
                <p:oleObj name="think-cell Folie" r:id="rId20"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75483"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426" name="Group 134"/>
          <p:cNvGrpSpPr>
            <a:grpSpLocks/>
          </p:cNvGrpSpPr>
          <p:nvPr/>
        </p:nvGrpSpPr>
        <p:grpSpPr bwMode="auto">
          <a:xfrm>
            <a:off x="2067187" y="5055224"/>
            <a:ext cx="1675861" cy="639799"/>
            <a:chOff x="1298" y="1395"/>
            <a:chExt cx="887" cy="366"/>
          </a:xfrm>
        </p:grpSpPr>
        <p:sp>
          <p:nvSpPr>
            <p:cNvPr id="17439" name="Rectangle 135"/>
            <p:cNvSpPr>
              <a:spLocks noChangeArrowheads="1"/>
            </p:cNvSpPr>
            <p:nvPr>
              <p:custDataLst>
                <p:tags r:id="rId8"/>
              </p:custDataLst>
            </p:nvPr>
          </p:nvSpPr>
          <p:spPr bwMode="gray">
            <a:xfrm>
              <a:off x="1298" y="1395"/>
              <a:ext cx="887" cy="366"/>
            </a:xfrm>
            <a:prstGeom prst="rect">
              <a:avLst/>
            </a:prstGeom>
            <a:solidFill>
              <a:schemeClr val="accent1"/>
            </a:solidFill>
            <a:ln w="9525" algn="ctr">
              <a:solidFill>
                <a:schemeClr val="tx2"/>
              </a:solidFill>
              <a:prstDash val="dash"/>
              <a:miter lim="800000"/>
              <a:headEnd/>
              <a:tailEnd/>
            </a:ln>
          </p:spPr>
          <p:txBody>
            <a:bodyPr wrap="none" lIns="91371" tIns="45687" rIns="91371" bIns="45687"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fr-FR" altLang="de-DE" sz="1500">
                <a:solidFill>
                  <a:srgbClr val="000000"/>
                </a:solidFill>
              </a:endParaRPr>
            </a:p>
          </p:txBody>
        </p:sp>
        <p:sp>
          <p:nvSpPr>
            <p:cNvPr id="17440" name="Rectangle 136"/>
            <p:cNvSpPr>
              <a:spLocks noChangeArrowheads="1"/>
            </p:cNvSpPr>
            <p:nvPr>
              <p:custDataLst>
                <p:tags r:id="rId9"/>
              </p:custDataLst>
            </p:nvPr>
          </p:nvSpPr>
          <p:spPr bwMode="gray">
            <a:xfrm>
              <a:off x="1329" y="1509"/>
              <a:ext cx="83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2175" eaLnBrk="0" hangingPunct="0">
                <a:defRPr sz="1600">
                  <a:solidFill>
                    <a:schemeClr val="tx1"/>
                  </a:solidFill>
                  <a:latin typeface="Arial" charset="0"/>
                </a:defRPr>
              </a:lvl1pPr>
              <a:lvl2pPr marL="742950" indent="-28575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algn="l" eaLnBrk="1" hangingPunct="1">
                <a:lnSpc>
                  <a:spcPct val="90000"/>
                </a:lnSpc>
                <a:buSzPct val="120000"/>
              </a:pPr>
              <a:r>
                <a:rPr lang="en-US" altLang="de-DE" b="1">
                  <a:solidFill>
                    <a:srgbClr val="000000"/>
                  </a:solidFill>
                </a:rPr>
                <a:t>Environment</a:t>
              </a:r>
            </a:p>
          </p:txBody>
        </p:sp>
      </p:grpSp>
      <p:sp>
        <p:nvSpPr>
          <p:cNvPr id="17427" name="Rectangle 137"/>
          <p:cNvSpPr>
            <a:spLocks noChangeArrowheads="1"/>
          </p:cNvSpPr>
          <p:nvPr/>
        </p:nvSpPr>
        <p:spPr bwMode="gray">
          <a:xfrm>
            <a:off x="3869394" y="5055225"/>
            <a:ext cx="4820510" cy="44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892175" eaLnBrk="0" hangingPunct="0">
              <a:defRPr sz="1600">
                <a:solidFill>
                  <a:schemeClr val="tx1"/>
                </a:solidFill>
                <a:latin typeface="Arial" charset="0"/>
              </a:defRPr>
            </a:lvl1pPr>
            <a:lvl2pPr marL="141288" indent="-13970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lvl="1" algn="l" eaLnBrk="1" hangingPunct="1">
              <a:lnSpc>
                <a:spcPct val="90000"/>
              </a:lnSpc>
              <a:buSzPct val="120000"/>
              <a:buFontTx/>
              <a:buChar char="•"/>
            </a:pPr>
            <a:r>
              <a:rPr lang="en-GB" altLang="de-DE">
                <a:solidFill>
                  <a:srgbClr val="000000"/>
                </a:solidFill>
              </a:rPr>
              <a:t>Rail transport is leading in environmental performance, particularly on long distances</a:t>
            </a:r>
          </a:p>
        </p:txBody>
      </p:sp>
      <p:grpSp>
        <p:nvGrpSpPr>
          <p:cNvPr id="17428" name="Group 139"/>
          <p:cNvGrpSpPr>
            <a:grpSpLocks/>
          </p:cNvGrpSpPr>
          <p:nvPr/>
        </p:nvGrpSpPr>
        <p:grpSpPr bwMode="auto">
          <a:xfrm>
            <a:off x="3420159" y="2512225"/>
            <a:ext cx="236901" cy="239722"/>
            <a:chOff x="111" y="131"/>
            <a:chExt cx="195" cy="180"/>
          </a:xfrm>
        </p:grpSpPr>
        <p:sp>
          <p:nvSpPr>
            <p:cNvPr id="17437" name="Rectangle 140"/>
            <p:cNvSpPr>
              <a:spLocks noChangeArrowheads="1"/>
            </p:cNvSpPr>
            <p:nvPr/>
          </p:nvSpPr>
          <p:spPr bwMode="auto">
            <a:xfrm>
              <a:off x="111" y="131"/>
              <a:ext cx="195" cy="180"/>
            </a:xfrm>
            <a:prstGeom prst="rect">
              <a:avLst/>
            </a:prstGeom>
            <a:solidFill>
              <a:schemeClr val="tx2"/>
            </a:solidFill>
            <a:ln w="9525" algn="ctr">
              <a:solidFill>
                <a:schemeClr val="bg2"/>
              </a:solidFill>
              <a:miter lim="800000"/>
              <a:headEnd/>
              <a:tailEnd/>
            </a:ln>
          </p:spPr>
          <p:txBody>
            <a:bodyPr wrap="none" lIns="91371" tIns="45687" rIns="91371" bIns="45687"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fr-FR" altLang="de-DE" sz="1500">
                <a:solidFill>
                  <a:srgbClr val="000000"/>
                </a:solidFill>
              </a:endParaRPr>
            </a:p>
          </p:txBody>
        </p:sp>
        <p:sp>
          <p:nvSpPr>
            <p:cNvPr id="17438" name="Rectangle 141"/>
            <p:cNvSpPr>
              <a:spLocks noChangeArrowheads="1"/>
            </p:cNvSpPr>
            <p:nvPr>
              <p:custDataLst>
                <p:tags r:id="rId7"/>
              </p:custDataLst>
            </p:nvPr>
          </p:nvSpPr>
          <p:spPr bwMode="gray">
            <a:xfrm>
              <a:off x="166" y="148"/>
              <a:ext cx="8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92175" eaLnBrk="0" hangingPunct="0">
                <a:defRPr sz="1600">
                  <a:solidFill>
                    <a:schemeClr val="tx1"/>
                  </a:solidFill>
                  <a:latin typeface="Arial" charset="0"/>
                </a:defRPr>
              </a:lvl1pPr>
              <a:lvl2pPr marL="742950" indent="-28575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algn="l" eaLnBrk="1" hangingPunct="1">
                <a:lnSpc>
                  <a:spcPct val="90000"/>
                </a:lnSpc>
              </a:pPr>
              <a:r>
                <a:rPr lang="en-US" altLang="de-DE" sz="1500" b="1">
                  <a:solidFill>
                    <a:srgbClr val="FFFFFF"/>
                  </a:solidFill>
                </a:rPr>
                <a:t>1</a:t>
              </a:r>
            </a:p>
          </p:txBody>
        </p:sp>
      </p:grpSp>
      <p:grpSp>
        <p:nvGrpSpPr>
          <p:cNvPr id="17429" name="Group 145"/>
          <p:cNvGrpSpPr>
            <a:grpSpLocks/>
          </p:cNvGrpSpPr>
          <p:nvPr/>
        </p:nvGrpSpPr>
        <p:grpSpPr bwMode="auto">
          <a:xfrm>
            <a:off x="3420159" y="3369070"/>
            <a:ext cx="236901" cy="239722"/>
            <a:chOff x="111" y="131"/>
            <a:chExt cx="195" cy="180"/>
          </a:xfrm>
        </p:grpSpPr>
        <p:sp>
          <p:nvSpPr>
            <p:cNvPr id="17435" name="Rectangle 146"/>
            <p:cNvSpPr>
              <a:spLocks noChangeArrowheads="1"/>
            </p:cNvSpPr>
            <p:nvPr/>
          </p:nvSpPr>
          <p:spPr bwMode="auto">
            <a:xfrm>
              <a:off x="111" y="131"/>
              <a:ext cx="195" cy="180"/>
            </a:xfrm>
            <a:prstGeom prst="rect">
              <a:avLst/>
            </a:prstGeom>
            <a:solidFill>
              <a:schemeClr val="tx2"/>
            </a:solidFill>
            <a:ln w="9525" algn="ctr">
              <a:solidFill>
                <a:schemeClr val="bg2"/>
              </a:solidFill>
              <a:miter lim="800000"/>
              <a:headEnd/>
              <a:tailEnd/>
            </a:ln>
          </p:spPr>
          <p:txBody>
            <a:bodyPr wrap="none" lIns="91371" tIns="45687" rIns="91371" bIns="45687"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fr-FR" altLang="de-DE" sz="1500">
                <a:solidFill>
                  <a:srgbClr val="000000"/>
                </a:solidFill>
              </a:endParaRPr>
            </a:p>
          </p:txBody>
        </p:sp>
        <p:sp>
          <p:nvSpPr>
            <p:cNvPr id="17436" name="Rectangle 147"/>
            <p:cNvSpPr>
              <a:spLocks noChangeArrowheads="1"/>
            </p:cNvSpPr>
            <p:nvPr>
              <p:custDataLst>
                <p:tags r:id="rId6"/>
              </p:custDataLst>
            </p:nvPr>
          </p:nvSpPr>
          <p:spPr bwMode="gray">
            <a:xfrm>
              <a:off x="166" y="148"/>
              <a:ext cx="8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92175" eaLnBrk="0" hangingPunct="0">
                <a:defRPr sz="1600">
                  <a:solidFill>
                    <a:schemeClr val="tx1"/>
                  </a:solidFill>
                  <a:latin typeface="Arial" charset="0"/>
                </a:defRPr>
              </a:lvl1pPr>
              <a:lvl2pPr marL="742950" indent="-28575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algn="l" eaLnBrk="1" hangingPunct="1">
                <a:lnSpc>
                  <a:spcPct val="90000"/>
                </a:lnSpc>
              </a:pPr>
              <a:r>
                <a:rPr lang="en-US" altLang="de-DE" sz="1500" b="1">
                  <a:solidFill>
                    <a:srgbClr val="FFFFFF"/>
                  </a:solidFill>
                </a:rPr>
                <a:t>2</a:t>
              </a:r>
            </a:p>
          </p:txBody>
        </p:sp>
      </p:grpSp>
      <p:grpSp>
        <p:nvGrpSpPr>
          <p:cNvPr id="17430" name="Group 148"/>
          <p:cNvGrpSpPr>
            <a:grpSpLocks/>
          </p:cNvGrpSpPr>
          <p:nvPr/>
        </p:nvGrpSpPr>
        <p:grpSpPr bwMode="auto">
          <a:xfrm>
            <a:off x="3420159" y="4227534"/>
            <a:ext cx="236901" cy="239722"/>
            <a:chOff x="111" y="131"/>
            <a:chExt cx="195" cy="180"/>
          </a:xfrm>
        </p:grpSpPr>
        <p:sp>
          <p:nvSpPr>
            <p:cNvPr id="17433" name="Rectangle 149"/>
            <p:cNvSpPr>
              <a:spLocks noChangeArrowheads="1"/>
            </p:cNvSpPr>
            <p:nvPr/>
          </p:nvSpPr>
          <p:spPr bwMode="auto">
            <a:xfrm>
              <a:off x="111" y="131"/>
              <a:ext cx="195" cy="180"/>
            </a:xfrm>
            <a:prstGeom prst="rect">
              <a:avLst/>
            </a:prstGeom>
            <a:solidFill>
              <a:schemeClr val="tx2"/>
            </a:solidFill>
            <a:ln w="9525" algn="ctr">
              <a:solidFill>
                <a:schemeClr val="bg2"/>
              </a:solidFill>
              <a:miter lim="800000"/>
              <a:headEnd/>
              <a:tailEnd/>
            </a:ln>
          </p:spPr>
          <p:txBody>
            <a:bodyPr wrap="none" lIns="91371" tIns="45687" rIns="91371" bIns="45687"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fr-FR" altLang="de-DE" sz="1500">
                <a:solidFill>
                  <a:srgbClr val="000000"/>
                </a:solidFill>
              </a:endParaRPr>
            </a:p>
          </p:txBody>
        </p:sp>
        <p:sp>
          <p:nvSpPr>
            <p:cNvPr id="17434" name="Rectangle 150"/>
            <p:cNvSpPr>
              <a:spLocks noChangeArrowheads="1"/>
            </p:cNvSpPr>
            <p:nvPr>
              <p:custDataLst>
                <p:tags r:id="rId5"/>
              </p:custDataLst>
            </p:nvPr>
          </p:nvSpPr>
          <p:spPr bwMode="gray">
            <a:xfrm>
              <a:off x="166" y="148"/>
              <a:ext cx="8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92175" eaLnBrk="0" hangingPunct="0">
                <a:defRPr sz="1600">
                  <a:solidFill>
                    <a:schemeClr val="tx1"/>
                  </a:solidFill>
                  <a:latin typeface="Arial" charset="0"/>
                </a:defRPr>
              </a:lvl1pPr>
              <a:lvl2pPr marL="742950" indent="-28575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algn="l" eaLnBrk="1" hangingPunct="1">
                <a:lnSpc>
                  <a:spcPct val="90000"/>
                </a:lnSpc>
              </a:pPr>
              <a:r>
                <a:rPr lang="en-US" altLang="de-DE" sz="1500" b="1">
                  <a:solidFill>
                    <a:srgbClr val="FFFFFF"/>
                  </a:solidFill>
                </a:rPr>
                <a:t>3</a:t>
              </a:r>
            </a:p>
          </p:txBody>
        </p:sp>
      </p:grpSp>
      <p:sp>
        <p:nvSpPr>
          <p:cNvPr id="17431" name="McK Subtitle"/>
          <p:cNvSpPr txBox="1">
            <a:spLocks noChangeArrowheads="1"/>
          </p:cNvSpPr>
          <p:nvPr>
            <p:custDataLst>
              <p:tags r:id="rId4"/>
            </p:custDataLst>
          </p:nvPr>
        </p:nvSpPr>
        <p:spPr bwMode="gray">
          <a:xfrm>
            <a:off x="194786" y="775858"/>
            <a:ext cx="8274010" cy="25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2175" eaLnBrk="0" hangingPunct="0">
              <a:defRPr sz="1600">
                <a:solidFill>
                  <a:schemeClr val="tx1"/>
                </a:solidFill>
                <a:latin typeface="Arial" charset="0"/>
              </a:defRPr>
            </a:lvl1pPr>
            <a:lvl2pPr marL="742950" indent="-285750" defTabSz="892175" eaLnBrk="0" hangingPunct="0">
              <a:defRPr sz="1600">
                <a:solidFill>
                  <a:schemeClr val="tx1"/>
                </a:solidFill>
                <a:latin typeface="Arial" charset="0"/>
              </a:defRPr>
            </a:lvl2pPr>
            <a:lvl3pPr marL="1143000" indent="-228600" defTabSz="892175" eaLnBrk="0" hangingPunct="0">
              <a:defRPr sz="1600">
                <a:solidFill>
                  <a:schemeClr val="tx1"/>
                </a:solidFill>
                <a:latin typeface="Arial" charset="0"/>
              </a:defRPr>
            </a:lvl3pPr>
            <a:lvl4pPr marL="1600200" indent="-228600" defTabSz="892175" eaLnBrk="0" hangingPunct="0">
              <a:defRPr sz="1600">
                <a:solidFill>
                  <a:schemeClr val="tx1"/>
                </a:solidFill>
                <a:latin typeface="Arial" charset="0"/>
              </a:defRPr>
            </a:lvl4pPr>
            <a:lvl5pPr marL="2057400" indent="-228600" defTabSz="892175" eaLnBrk="0" hangingPunct="0">
              <a:defRPr sz="1600">
                <a:solidFill>
                  <a:schemeClr val="tx1"/>
                </a:solidFill>
                <a:latin typeface="Arial" charset="0"/>
              </a:defRPr>
            </a:lvl5pPr>
            <a:lvl6pPr marL="2514600" indent="-228600" algn="ctr" defTabSz="892175" eaLnBrk="0" fontAlgn="base" hangingPunct="0">
              <a:spcBef>
                <a:spcPct val="0"/>
              </a:spcBef>
              <a:spcAft>
                <a:spcPct val="0"/>
              </a:spcAft>
              <a:defRPr sz="1600">
                <a:solidFill>
                  <a:schemeClr val="tx1"/>
                </a:solidFill>
                <a:latin typeface="Arial" charset="0"/>
              </a:defRPr>
            </a:lvl6pPr>
            <a:lvl7pPr marL="2971800" indent="-228600" algn="ctr" defTabSz="892175" eaLnBrk="0" fontAlgn="base" hangingPunct="0">
              <a:spcBef>
                <a:spcPct val="0"/>
              </a:spcBef>
              <a:spcAft>
                <a:spcPct val="0"/>
              </a:spcAft>
              <a:defRPr sz="1600">
                <a:solidFill>
                  <a:schemeClr val="tx1"/>
                </a:solidFill>
                <a:latin typeface="Arial" charset="0"/>
              </a:defRPr>
            </a:lvl7pPr>
            <a:lvl8pPr marL="3429000" indent="-228600" algn="ctr" defTabSz="892175" eaLnBrk="0" fontAlgn="base" hangingPunct="0">
              <a:spcBef>
                <a:spcPct val="0"/>
              </a:spcBef>
              <a:spcAft>
                <a:spcPct val="0"/>
              </a:spcAft>
              <a:defRPr sz="1600">
                <a:solidFill>
                  <a:schemeClr val="tx1"/>
                </a:solidFill>
                <a:latin typeface="Arial" charset="0"/>
              </a:defRPr>
            </a:lvl8pPr>
            <a:lvl9pPr marL="3886200" indent="-228600" algn="ctr" defTabSz="892175" eaLnBrk="0" fontAlgn="base" hangingPunct="0">
              <a:spcBef>
                <a:spcPct val="0"/>
              </a:spcBef>
              <a:spcAft>
                <a:spcPct val="0"/>
              </a:spcAft>
              <a:defRPr sz="1600">
                <a:solidFill>
                  <a:schemeClr val="tx1"/>
                </a:solidFill>
                <a:latin typeface="Arial" charset="0"/>
              </a:defRPr>
            </a:lvl9pPr>
          </a:lstStyle>
          <a:p>
            <a:pPr algn="l" eaLnBrk="1" hangingPunct="1"/>
            <a:r>
              <a:rPr lang="en-US" altLang="de-DE" b="1">
                <a:solidFill>
                  <a:srgbClr val="676767"/>
                </a:solidFill>
              </a:rPr>
              <a:t>XRAIL MAIN FOCUS AREAS</a:t>
            </a:r>
          </a:p>
        </p:txBody>
      </p:sp>
      <p:pic>
        <p:nvPicPr>
          <p:cNvPr id="17432" name="Picture 28" descr="RCA+_4c"/>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424926" y="24297"/>
            <a:ext cx="1438958" cy="22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670410"/>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4728" y="3212976"/>
            <a:ext cx="3528392" cy="522288"/>
          </a:xfrm>
        </p:spPr>
        <p:txBody>
          <a:bodyPr/>
          <a:lstStyle/>
          <a:p>
            <a:r>
              <a:rPr lang="de-AT" dirty="0" smtClean="0"/>
              <a:t>Details Integrierte Mobilität</a:t>
            </a:r>
            <a:endParaRPr lang="de-AT" dirty="0"/>
          </a:p>
        </p:txBody>
      </p:sp>
      <p:sp>
        <p:nvSpPr>
          <p:cNvPr id="3" name="Foliennummernplatzhalter 2"/>
          <p:cNvSpPr>
            <a:spLocks noGrp="1"/>
          </p:cNvSpPr>
          <p:nvPr>
            <p:ph type="sldNum" sz="quarter" idx="12"/>
          </p:nvPr>
        </p:nvSpPr>
        <p:spPr/>
        <p:txBody>
          <a:bodyPr/>
          <a:lstStyle/>
          <a:p>
            <a:pPr>
              <a:defRPr/>
            </a:pPr>
            <a:fld id="{18AF2FDB-B714-45F6-A318-DECA2BE6E5FB}" type="slidenum">
              <a:rPr lang="de-DE" smtClean="0"/>
              <a:pPr>
                <a:defRPr/>
              </a:pPr>
              <a:t>33</a:t>
            </a:fld>
            <a:endParaRPr lang="de-DE"/>
          </a:p>
        </p:txBody>
      </p:sp>
      <p:sp>
        <p:nvSpPr>
          <p:cNvPr id="4" name="Datumsplatzhalter 3"/>
          <p:cNvSpPr>
            <a:spLocks noGrp="1"/>
          </p:cNvSpPr>
          <p:nvPr>
            <p:ph type="dt" sz="half" idx="18"/>
          </p:nvPr>
        </p:nvSpPr>
        <p:spPr/>
        <p:txBody>
          <a:bodyPr/>
          <a:lstStyle/>
          <a:p>
            <a:pPr>
              <a:defRPr/>
            </a:pPr>
            <a:r>
              <a:rPr lang="de-DE" smtClean="0"/>
              <a:t>June 2015</a:t>
            </a:r>
            <a:endParaRPr lang="de-DE" dirty="0"/>
          </a:p>
        </p:txBody>
      </p:sp>
    </p:spTree>
    <p:extLst>
      <p:ext uri="{BB962C8B-B14F-4D97-AF65-F5344CB8AC3E}">
        <p14:creationId xmlns:p14="http://schemas.microsoft.com/office/powerpoint/2010/main" val="3584169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kt 22" hidden="1"/>
          <p:cNvGraphicFramePr>
            <a:graphicFrameLocks/>
          </p:cNvGraphicFramePr>
          <p:nvPr>
            <p:custDataLst>
              <p:tags r:id="rId2"/>
            </p:custDataLst>
            <p:extLst>
              <p:ext uri="{D42A27DB-BD31-4B8C-83A1-F6EECF244321}">
                <p14:modId xmlns:p14="http://schemas.microsoft.com/office/powerpoint/2010/main" val="1858106012"/>
              </p:ext>
            </p:extLst>
          </p:nvPr>
        </p:nvGraphicFramePr>
        <p:xfrm>
          <a:off x="2" y="0"/>
          <a:ext cx="175483" cy="161974"/>
        </p:xfrm>
        <a:graphic>
          <a:graphicData uri="http://schemas.openxmlformats.org/presentationml/2006/ole">
            <mc:AlternateContent xmlns:mc="http://schemas.openxmlformats.org/markup-compatibility/2006">
              <mc:Choice xmlns:v="urn:schemas-microsoft-com:vml" Requires="v">
                <p:oleObj spid="_x0000_s90140" name="think-cell Folie" r:id="rId9" imgW="270" imgH="270" progId="TCLayout.ActiveDocument.1">
                  <p:embed/>
                </p:oleObj>
              </mc:Choice>
              <mc:Fallback>
                <p:oleObj name="think-cell Folie" r:id="rId9" imgW="270" imgH="270" progId="TCLayout.ActiveDocument.1">
                  <p:embed/>
                  <p:pic>
                    <p:nvPicPr>
                      <p:cNvPr id="0" name=""/>
                      <p:cNvPicPr/>
                      <p:nvPr/>
                    </p:nvPicPr>
                    <p:blipFill>
                      <a:blip r:embed="rId10"/>
                      <a:stretch>
                        <a:fillRect/>
                      </a:stretch>
                    </p:blipFill>
                    <p:spPr>
                      <a:xfrm>
                        <a:off x="2" y="0"/>
                        <a:ext cx="175483" cy="161974"/>
                      </a:xfrm>
                      <a:prstGeom prst="rect">
                        <a:avLst/>
                      </a:prstGeom>
                    </p:spPr>
                  </p:pic>
                </p:oleObj>
              </mc:Fallback>
            </mc:AlternateContent>
          </a:graphicData>
        </a:graphic>
      </p:graphicFrame>
      <p:sp>
        <p:nvSpPr>
          <p:cNvPr id="89" name="Eingekerbter Richtungspfeil 88"/>
          <p:cNvSpPr/>
          <p:nvPr/>
        </p:nvSpPr>
        <p:spPr bwMode="auto">
          <a:xfrm rot="5400000">
            <a:off x="90835" y="5266875"/>
            <a:ext cx="1224135" cy="284735"/>
          </a:xfrm>
          <a:prstGeom prst="chevron">
            <a:avLst/>
          </a:prstGeom>
          <a:solidFill>
            <a:srgbClr val="ABABAB"/>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AT" sz="1200" b="1">
              <a:solidFill>
                <a:srgbClr val="FFFFFF"/>
              </a:solidFill>
            </a:endParaRPr>
          </a:p>
        </p:txBody>
      </p:sp>
      <p:sp>
        <p:nvSpPr>
          <p:cNvPr id="88" name="Eingekerbter Richtungspfeil 87"/>
          <p:cNvSpPr/>
          <p:nvPr/>
        </p:nvSpPr>
        <p:spPr bwMode="auto">
          <a:xfrm rot="5400000">
            <a:off x="40815" y="4064745"/>
            <a:ext cx="1324128" cy="284735"/>
          </a:xfrm>
          <a:prstGeom prst="chevron">
            <a:avLst/>
          </a:prstGeom>
          <a:solidFill>
            <a:srgbClr val="ABABAB"/>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AT" sz="1200" b="1">
              <a:solidFill>
                <a:srgbClr val="FFFFFF"/>
              </a:solidFill>
            </a:endParaRPr>
          </a:p>
        </p:txBody>
      </p:sp>
      <p:sp>
        <p:nvSpPr>
          <p:cNvPr id="5" name="Richtungspfeil 4"/>
          <p:cNvSpPr/>
          <p:nvPr/>
        </p:nvSpPr>
        <p:spPr bwMode="auto">
          <a:xfrm rot="5400000">
            <a:off x="13037" y="2785184"/>
            <a:ext cx="1379727" cy="284735"/>
          </a:xfrm>
          <a:prstGeom prst="homePlate">
            <a:avLst/>
          </a:prstGeom>
          <a:solidFill>
            <a:srgbClr val="ABABAB"/>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AT" sz="1200" b="1">
              <a:solidFill>
                <a:srgbClr val="FFFFFF"/>
              </a:solidFill>
            </a:endParaRPr>
          </a:p>
        </p:txBody>
      </p:sp>
      <p:sp>
        <p:nvSpPr>
          <p:cNvPr id="18" name="Inhaltsplatzhalter 17"/>
          <p:cNvSpPr>
            <a:spLocks noGrp="1"/>
          </p:cNvSpPr>
          <p:nvPr>
            <p:ph idx="1"/>
          </p:nvPr>
        </p:nvSpPr>
        <p:spPr>
          <a:xfrm>
            <a:off x="821446" y="2342530"/>
            <a:ext cx="963205" cy="905520"/>
          </a:xfrm>
          <a:noFill/>
          <a:ln>
            <a:noFill/>
          </a:ln>
          <a:extLst/>
        </p:spPr>
        <p:txBody>
          <a:bodyPr wrap="square" rIns="36000" anchor="t">
            <a:noAutofit/>
          </a:bodyPr>
          <a:lstStyle/>
          <a:p>
            <a:pPr indent="-220663">
              <a:spcBef>
                <a:spcPct val="0"/>
              </a:spcBef>
            </a:pPr>
            <a:r>
              <a:rPr lang="de-DE" sz="800" b="1" kern="1200" dirty="0" smtClean="0">
                <a:latin typeface="Arial" charset="0"/>
              </a:rPr>
              <a:t>Info</a:t>
            </a:r>
            <a:endParaRPr lang="de-DE" sz="800" b="1" kern="1200" dirty="0">
              <a:latin typeface="Arial" charset="0"/>
            </a:endParaRPr>
          </a:p>
        </p:txBody>
      </p:sp>
      <p:sp>
        <p:nvSpPr>
          <p:cNvPr id="30" name="Inhaltsplatzhalter 17"/>
          <p:cNvSpPr txBox="1">
            <a:spLocks/>
          </p:cNvSpPr>
          <p:nvPr/>
        </p:nvSpPr>
        <p:spPr bwMode="auto">
          <a:xfrm>
            <a:off x="821443" y="4941210"/>
            <a:ext cx="943846" cy="912623"/>
          </a:xfrm>
          <a:prstGeom prst="rect">
            <a:avLst/>
          </a:prstGeom>
          <a:noFill/>
          <a:ln>
            <a:noFill/>
          </a:ln>
          <a:extLst/>
        </p:spPr>
        <p:txBody>
          <a:bodyPr wrap="square" rIns="36000" anchor="t">
            <a:noAutofit/>
          </a:bodyPr>
          <a:lstStyle>
            <a:defPPr>
              <a:defRPr lang="de-DE"/>
            </a:defPPr>
            <a:lvl1pPr algn="ctr">
              <a:defRPr sz="1400" b="1">
                <a:solidFill>
                  <a:schemeClr val="bg1"/>
                </a:solidFill>
              </a:defRPr>
            </a:lvl1pPr>
          </a:lstStyle>
          <a:p>
            <a:pPr algn="l" eaLnBrk="0" hangingPunct="0"/>
            <a:r>
              <a:rPr lang="de-DE" sz="800" dirty="0">
                <a:solidFill>
                  <a:srgbClr val="000000"/>
                </a:solidFill>
              </a:rPr>
              <a:t>Bezahlung Clearing</a:t>
            </a:r>
          </a:p>
        </p:txBody>
      </p:sp>
      <p:sp>
        <p:nvSpPr>
          <p:cNvPr id="31" name="Inhaltsplatzhalter 17"/>
          <p:cNvSpPr txBox="1">
            <a:spLocks/>
          </p:cNvSpPr>
          <p:nvPr/>
        </p:nvSpPr>
        <p:spPr bwMode="auto">
          <a:xfrm>
            <a:off x="821446" y="3596783"/>
            <a:ext cx="963205" cy="954841"/>
          </a:xfrm>
          <a:prstGeom prst="rect">
            <a:avLst/>
          </a:prstGeom>
          <a:noFill/>
          <a:ln>
            <a:noFill/>
          </a:ln>
          <a:extLst/>
        </p:spPr>
        <p:txBody>
          <a:bodyPr wrap="square" rIns="36000" anchor="t">
            <a:noAutofit/>
          </a:bodyPr>
          <a:lstStyle>
            <a:defPPr>
              <a:defRPr lang="de-DE"/>
            </a:defPPr>
            <a:lvl1pPr algn="ctr">
              <a:defRPr sz="1400" b="1">
                <a:solidFill>
                  <a:schemeClr val="bg1"/>
                </a:solidFill>
              </a:defRPr>
            </a:lvl1pPr>
          </a:lstStyle>
          <a:p>
            <a:pPr algn="l" eaLnBrk="0" hangingPunct="0"/>
            <a:r>
              <a:rPr lang="de-DE" sz="800" dirty="0" smtClean="0">
                <a:solidFill>
                  <a:srgbClr val="000000"/>
                </a:solidFill>
              </a:rPr>
              <a:t>Registrierung </a:t>
            </a:r>
            <a:endParaRPr lang="de-DE" sz="800" dirty="0">
              <a:solidFill>
                <a:srgbClr val="000000"/>
              </a:solidFill>
            </a:endParaRPr>
          </a:p>
          <a:p>
            <a:pPr algn="l" eaLnBrk="0" hangingPunct="0"/>
            <a:r>
              <a:rPr lang="de-DE" sz="800" dirty="0">
                <a:solidFill>
                  <a:srgbClr val="000000"/>
                </a:solidFill>
              </a:rPr>
              <a:t>Buchung </a:t>
            </a:r>
          </a:p>
          <a:p>
            <a:pPr algn="l" eaLnBrk="0" hangingPunct="0"/>
            <a:r>
              <a:rPr lang="de-DE" sz="800" dirty="0">
                <a:solidFill>
                  <a:srgbClr val="000000"/>
                </a:solidFill>
              </a:rPr>
              <a:t>Tickets</a:t>
            </a:r>
          </a:p>
        </p:txBody>
      </p:sp>
      <p:pic>
        <p:nvPicPr>
          <p:cNvPr id="52" name="Picture 75" descr="http://www.wienerlinien.at/media/img/2012/image_71820.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359872" y="4180955"/>
            <a:ext cx="865859" cy="519515"/>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p:cNvPicPr>
            <a:picLocks noChangeAspect="1" noChangeArrowheads="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90018">
            <a:off x="2851042" y="3920111"/>
            <a:ext cx="746750" cy="74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81" descr="http://www.noe-aktivplus.at/news/j1-09/VCSeniorNVS.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245814" y="3624127"/>
            <a:ext cx="810216" cy="514487"/>
          </a:xfrm>
          <a:prstGeom prst="rect">
            <a:avLst/>
          </a:prstGeom>
          <a:noFill/>
          <a:extLst>
            <a:ext uri="{909E8E84-426E-40DD-AFC4-6F175D3DCCD1}">
              <a14:hiddenFill xmlns:a14="http://schemas.microsoft.com/office/drawing/2010/main">
                <a:solidFill>
                  <a:srgbClr val="FFFFFF"/>
                </a:solidFill>
              </a14:hiddenFill>
            </a:ext>
          </a:extLst>
        </p:spPr>
      </p:pic>
      <p:pic>
        <p:nvPicPr>
          <p:cNvPr id="8207" name="Picture 15"/>
          <p:cNvPicPr>
            <a:picLocks noChangeAspect="1" noChangeArrowheads="1"/>
          </p:cNvPicPr>
          <p:nvPr/>
        </p:nvPicPr>
        <p:blipFill>
          <a:blip r:embed="rId14" cstate="email">
            <a:clrChange>
              <a:clrFrom>
                <a:srgbClr val="B2B2B2"/>
              </a:clrFrom>
              <a:clrTo>
                <a:srgbClr val="B2B2B2">
                  <a:alpha val="0"/>
                </a:srgbClr>
              </a:clrTo>
            </a:clrChange>
            <a:extLst>
              <a:ext uri="{28A0092B-C50C-407E-A947-70E740481C1C}">
                <a14:useLocalDpi xmlns:a14="http://schemas.microsoft.com/office/drawing/2010/main"/>
              </a:ext>
            </a:extLst>
          </a:blip>
          <a:srcRect/>
          <a:stretch>
            <a:fillRect/>
          </a:stretch>
        </p:blipFill>
        <p:spPr bwMode="auto">
          <a:xfrm>
            <a:off x="8018643" y="3596779"/>
            <a:ext cx="1445844" cy="963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25"/>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928664" y="3617394"/>
            <a:ext cx="598076" cy="860334"/>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5" name="Picture 43"/>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455162" y="2333538"/>
            <a:ext cx="609675" cy="9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7" name="Picture 45"/>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115644" y="2351522"/>
            <a:ext cx="597685" cy="89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8" name="Picture 46"/>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811772" y="2333538"/>
            <a:ext cx="609675" cy="9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9" name="Picture 47"/>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457660" y="2360514"/>
            <a:ext cx="591691" cy="887536"/>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42" name="Picture 50"/>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116044" y="2328861"/>
            <a:ext cx="612820" cy="919231"/>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0" name="Gruppieren 59"/>
          <p:cNvGrpSpPr/>
          <p:nvPr/>
        </p:nvGrpSpPr>
        <p:grpSpPr>
          <a:xfrm>
            <a:off x="8849581" y="2342530"/>
            <a:ext cx="580523" cy="905520"/>
            <a:chOff x="6854311" y="4482305"/>
            <a:chExt cx="696000" cy="1080535"/>
          </a:xfrm>
        </p:grpSpPr>
        <p:pic>
          <p:nvPicPr>
            <p:cNvPr id="61" name="Picture 49"/>
            <p:cNvPicPr>
              <a:picLocks noChangeAspect="1" noChangeArrowheads="1"/>
            </p:cNvPicPr>
            <p:nvPr>
              <p:custDataLst>
                <p:tags r:id="rId5"/>
              </p:custDataLst>
            </p:nvPr>
          </p:nvPicPr>
          <p:blipFill>
            <a:blip r:embed="rId21" cstate="email">
              <a:extLst>
                <a:ext uri="{28A0092B-C50C-407E-A947-70E740481C1C}">
                  <a14:useLocalDpi xmlns:a14="http://schemas.microsoft.com/office/drawing/2010/main"/>
                </a:ext>
              </a:extLst>
            </a:blip>
            <a:srcRect/>
            <a:stretch>
              <a:fillRect/>
            </a:stretch>
          </p:blipFill>
          <p:spPr bwMode="auto">
            <a:xfrm>
              <a:off x="6854311" y="4518840"/>
              <a:ext cx="696000" cy="1044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53"/>
            <p:cNvPicPr>
              <a:picLocks noChangeAspect="1" noChangeArrowheads="1"/>
            </p:cNvPicPr>
            <p:nvPr>
              <p:custDataLst>
                <p:tags r:id="rId6"/>
              </p:custDataLst>
            </p:nvPr>
          </p:nvPicPr>
          <p:blipFill rotWithShape="1">
            <a:blip r:embed="rId22" cstate="email">
              <a:extLst>
                <a:ext uri="{28A0092B-C50C-407E-A947-70E740481C1C}">
                  <a14:useLocalDpi xmlns:a14="http://schemas.microsoft.com/office/drawing/2010/main"/>
                </a:ext>
              </a:extLst>
            </a:blip>
            <a:srcRect/>
            <a:stretch/>
          </p:blipFill>
          <p:spPr bwMode="auto">
            <a:xfrm>
              <a:off x="6854311" y="4482305"/>
              <a:ext cx="696000" cy="837715"/>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3" name="Picture 55"/>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8127126" y="2326364"/>
            <a:ext cx="614457" cy="921686"/>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9" name="Gerade Verbindung 48"/>
          <p:cNvCxnSpPr>
            <a:stCxn id="76" idx="6"/>
            <a:endCxn id="50" idx="2"/>
          </p:cNvCxnSpPr>
          <p:nvPr/>
        </p:nvCxnSpPr>
        <p:spPr bwMode="auto">
          <a:xfrm>
            <a:off x="1892304" y="1939568"/>
            <a:ext cx="1656555" cy="0"/>
          </a:xfrm>
          <a:prstGeom prst="line">
            <a:avLst/>
          </a:prstGeom>
          <a:noFill/>
          <a:ln w="28575" cap="flat" cmpd="sng" algn="ctr">
            <a:solidFill>
              <a:schemeClr val="tx1"/>
            </a:solidFill>
            <a:prstDash val="solid"/>
            <a:round/>
            <a:headEnd type="none" w="med" len="med"/>
            <a:tailEnd type="none" w="med" len="med"/>
          </a:ln>
          <a:effectLst/>
        </p:spPr>
      </p:cxnSp>
      <p:sp>
        <p:nvSpPr>
          <p:cNvPr id="50" name="Ellipse 49"/>
          <p:cNvSpPr/>
          <p:nvPr/>
        </p:nvSpPr>
        <p:spPr bwMode="auto">
          <a:xfrm>
            <a:off x="3548856" y="1885568"/>
            <a:ext cx="108000" cy="1080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AT" sz="2400">
              <a:solidFill>
                <a:srgbClr val="000000"/>
              </a:solidFill>
            </a:endParaRPr>
          </a:p>
        </p:txBody>
      </p:sp>
      <p:cxnSp>
        <p:nvCxnSpPr>
          <p:cNvPr id="53" name="Gerade Verbindung 52"/>
          <p:cNvCxnSpPr>
            <a:stCxn id="50" idx="6"/>
            <a:endCxn id="54" idx="2"/>
          </p:cNvCxnSpPr>
          <p:nvPr/>
        </p:nvCxnSpPr>
        <p:spPr bwMode="auto">
          <a:xfrm>
            <a:off x="3656856" y="1939568"/>
            <a:ext cx="3801753" cy="0"/>
          </a:xfrm>
          <a:prstGeom prst="line">
            <a:avLst/>
          </a:prstGeom>
          <a:noFill/>
          <a:ln w="28575" cap="flat" cmpd="sng" algn="ctr">
            <a:solidFill>
              <a:schemeClr val="tx1"/>
            </a:solidFill>
            <a:prstDash val="solid"/>
            <a:round/>
            <a:headEnd type="none" w="med" len="med"/>
            <a:tailEnd type="none" w="med" len="med"/>
          </a:ln>
          <a:effectLst/>
        </p:spPr>
      </p:cxnSp>
      <p:sp>
        <p:nvSpPr>
          <p:cNvPr id="54" name="Ellipse 53"/>
          <p:cNvSpPr/>
          <p:nvPr/>
        </p:nvSpPr>
        <p:spPr bwMode="auto">
          <a:xfrm>
            <a:off x="7458609" y="1885568"/>
            <a:ext cx="108000" cy="1080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AT" sz="2400">
              <a:solidFill>
                <a:srgbClr val="000000"/>
              </a:solidFill>
            </a:endParaRPr>
          </a:p>
        </p:txBody>
      </p:sp>
      <p:cxnSp>
        <p:nvCxnSpPr>
          <p:cNvPr id="55" name="Gerade Verbindung 54"/>
          <p:cNvCxnSpPr>
            <a:stCxn id="54" idx="6"/>
            <a:endCxn id="56" idx="2"/>
          </p:cNvCxnSpPr>
          <p:nvPr/>
        </p:nvCxnSpPr>
        <p:spPr bwMode="auto">
          <a:xfrm>
            <a:off x="7566609" y="1939568"/>
            <a:ext cx="1791680" cy="0"/>
          </a:xfrm>
          <a:prstGeom prst="line">
            <a:avLst/>
          </a:prstGeom>
          <a:noFill/>
          <a:ln w="28575" cap="flat" cmpd="sng" algn="ctr">
            <a:solidFill>
              <a:schemeClr val="tx1"/>
            </a:solidFill>
            <a:prstDash val="solid"/>
            <a:round/>
            <a:headEnd type="none" w="med" len="med"/>
            <a:tailEnd type="none" w="med" len="med"/>
          </a:ln>
          <a:effectLst/>
        </p:spPr>
      </p:cxnSp>
      <p:sp>
        <p:nvSpPr>
          <p:cNvPr id="56" name="Ellipse 55"/>
          <p:cNvSpPr/>
          <p:nvPr/>
        </p:nvSpPr>
        <p:spPr bwMode="auto">
          <a:xfrm>
            <a:off x="9358288" y="1885568"/>
            <a:ext cx="108000" cy="1080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AT" sz="2400">
              <a:solidFill>
                <a:srgbClr val="000000"/>
              </a:solidFill>
            </a:endParaRPr>
          </a:p>
        </p:txBody>
      </p:sp>
      <p:sp>
        <p:nvSpPr>
          <p:cNvPr id="57" name="Textfeld 56"/>
          <p:cNvSpPr txBox="1"/>
          <p:nvPr/>
        </p:nvSpPr>
        <p:spPr>
          <a:xfrm>
            <a:off x="1849774" y="1520106"/>
            <a:ext cx="1015021" cy="338554"/>
          </a:xfrm>
          <a:prstGeom prst="rect">
            <a:avLst/>
          </a:prstGeom>
          <a:noFill/>
        </p:spPr>
        <p:txBody>
          <a:bodyPr wrap="none" rtlCol="0">
            <a:spAutoFit/>
          </a:bodyPr>
          <a:lstStyle>
            <a:defPPr>
              <a:defRPr lang="de-DE"/>
            </a:defPPr>
            <a:lvl1pPr>
              <a:defRPr sz="800" b="1">
                <a:solidFill>
                  <a:srgbClr val="646464"/>
                </a:solidFill>
              </a:defRPr>
            </a:lvl1pPr>
          </a:lstStyle>
          <a:p>
            <a:pPr eaLnBrk="0" hangingPunct="0"/>
            <a:r>
              <a:rPr lang="de-AT" dirty="0"/>
              <a:t>Wien </a:t>
            </a:r>
          </a:p>
          <a:p>
            <a:pPr eaLnBrk="0" hangingPunct="0"/>
            <a:r>
              <a:rPr lang="de-AT" dirty="0" err="1"/>
              <a:t>Mariahilferstraße</a:t>
            </a:r>
            <a:endParaRPr lang="de-AT" dirty="0"/>
          </a:p>
        </p:txBody>
      </p:sp>
      <p:sp>
        <p:nvSpPr>
          <p:cNvPr id="58" name="Textfeld 57"/>
          <p:cNvSpPr txBox="1"/>
          <p:nvPr/>
        </p:nvSpPr>
        <p:spPr>
          <a:xfrm>
            <a:off x="3681360" y="1509744"/>
            <a:ext cx="833883" cy="338554"/>
          </a:xfrm>
          <a:prstGeom prst="rect">
            <a:avLst/>
          </a:prstGeom>
          <a:noFill/>
        </p:spPr>
        <p:txBody>
          <a:bodyPr wrap="none" rtlCol="0">
            <a:spAutoFit/>
          </a:bodyPr>
          <a:lstStyle/>
          <a:p>
            <a:pPr eaLnBrk="0" hangingPunct="0"/>
            <a:r>
              <a:rPr lang="de-AT" sz="800" b="1" dirty="0" smtClean="0">
                <a:solidFill>
                  <a:srgbClr val="646464"/>
                </a:solidFill>
              </a:rPr>
              <a:t>Wien </a:t>
            </a:r>
          </a:p>
          <a:p>
            <a:pPr eaLnBrk="0" hangingPunct="0"/>
            <a:r>
              <a:rPr lang="de-AT" sz="800" b="1" dirty="0" smtClean="0">
                <a:solidFill>
                  <a:srgbClr val="646464"/>
                </a:solidFill>
              </a:rPr>
              <a:t>Westbahnhof</a:t>
            </a:r>
            <a:endParaRPr lang="de-AT" sz="800" b="1" dirty="0">
              <a:solidFill>
                <a:srgbClr val="646464"/>
              </a:solidFill>
            </a:endParaRPr>
          </a:p>
        </p:txBody>
      </p:sp>
      <p:cxnSp>
        <p:nvCxnSpPr>
          <p:cNvPr id="67" name="Gerade Verbindung 66"/>
          <p:cNvCxnSpPr>
            <a:stCxn id="76" idx="0"/>
          </p:cNvCxnSpPr>
          <p:nvPr/>
        </p:nvCxnSpPr>
        <p:spPr bwMode="auto">
          <a:xfrm flipV="1">
            <a:off x="1838301" y="1510998"/>
            <a:ext cx="0" cy="3745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Gerade Verbindung 67"/>
          <p:cNvCxnSpPr>
            <a:stCxn id="50" idx="0"/>
          </p:cNvCxnSpPr>
          <p:nvPr/>
        </p:nvCxnSpPr>
        <p:spPr bwMode="auto">
          <a:xfrm flipV="1">
            <a:off x="3602856" y="1497135"/>
            <a:ext cx="0" cy="388475"/>
          </a:xfrm>
          <a:prstGeom prst="line">
            <a:avLst/>
          </a:prstGeom>
          <a:solidFill>
            <a:schemeClr val="accent1"/>
          </a:solidFill>
          <a:ln w="9525" cap="flat" cmpd="sng" algn="ctr">
            <a:solidFill>
              <a:srgbClr val="646464"/>
            </a:solidFill>
            <a:prstDash val="solid"/>
            <a:round/>
            <a:headEnd type="none" w="med" len="med"/>
            <a:tailEnd type="none" w="med" len="med"/>
          </a:ln>
          <a:effectLst/>
        </p:spPr>
      </p:cxnSp>
      <p:sp>
        <p:nvSpPr>
          <p:cNvPr id="69" name="Textfeld 68"/>
          <p:cNvSpPr txBox="1"/>
          <p:nvPr/>
        </p:nvSpPr>
        <p:spPr>
          <a:xfrm>
            <a:off x="7458617" y="1522053"/>
            <a:ext cx="878767" cy="338554"/>
          </a:xfrm>
          <a:prstGeom prst="rect">
            <a:avLst/>
          </a:prstGeom>
          <a:noFill/>
        </p:spPr>
        <p:txBody>
          <a:bodyPr wrap="none" rtlCol="0">
            <a:spAutoFit/>
          </a:bodyPr>
          <a:lstStyle/>
          <a:p>
            <a:pPr eaLnBrk="0" hangingPunct="0"/>
            <a:r>
              <a:rPr lang="de-AT" sz="800" b="1" dirty="0" smtClean="0">
                <a:solidFill>
                  <a:srgbClr val="646464"/>
                </a:solidFill>
              </a:rPr>
              <a:t>Salzburg</a:t>
            </a:r>
          </a:p>
          <a:p>
            <a:pPr eaLnBrk="0" hangingPunct="0"/>
            <a:r>
              <a:rPr lang="de-AT" sz="800" b="1" dirty="0" smtClean="0">
                <a:solidFill>
                  <a:srgbClr val="646464"/>
                </a:solidFill>
              </a:rPr>
              <a:t>Hauptbahnhof</a:t>
            </a:r>
            <a:endParaRPr lang="de-AT" sz="800" b="1" dirty="0">
              <a:solidFill>
                <a:srgbClr val="646464"/>
              </a:solidFill>
            </a:endParaRPr>
          </a:p>
        </p:txBody>
      </p:sp>
      <p:cxnSp>
        <p:nvCxnSpPr>
          <p:cNvPr id="70" name="Gerade Verbindung 69"/>
          <p:cNvCxnSpPr>
            <a:stCxn id="54" idx="0"/>
          </p:cNvCxnSpPr>
          <p:nvPr/>
        </p:nvCxnSpPr>
        <p:spPr bwMode="auto">
          <a:xfrm flipV="1">
            <a:off x="7512609" y="1484784"/>
            <a:ext cx="0" cy="400784"/>
          </a:xfrm>
          <a:prstGeom prst="line">
            <a:avLst/>
          </a:prstGeom>
          <a:solidFill>
            <a:schemeClr val="accent1"/>
          </a:solidFill>
          <a:ln w="9525" cap="flat" cmpd="sng" algn="ctr">
            <a:solidFill>
              <a:srgbClr val="646464"/>
            </a:solidFill>
            <a:prstDash val="solid"/>
            <a:round/>
            <a:headEnd type="none" w="med" len="med"/>
            <a:tailEnd type="none" w="med" len="med"/>
          </a:ln>
          <a:effectLst/>
        </p:spPr>
      </p:cxnSp>
      <p:sp>
        <p:nvSpPr>
          <p:cNvPr id="71" name="Textfeld 70"/>
          <p:cNvSpPr txBox="1"/>
          <p:nvPr/>
        </p:nvSpPr>
        <p:spPr>
          <a:xfrm>
            <a:off x="8841432" y="1519375"/>
            <a:ext cx="670670" cy="338554"/>
          </a:xfrm>
          <a:prstGeom prst="rect">
            <a:avLst/>
          </a:prstGeom>
          <a:noFill/>
        </p:spPr>
        <p:txBody>
          <a:bodyPr wrap="none" rtlCol="0">
            <a:spAutoFit/>
          </a:bodyPr>
          <a:lstStyle>
            <a:defPPr>
              <a:defRPr lang="de-DE"/>
            </a:defPPr>
            <a:lvl1pPr>
              <a:defRPr sz="800" b="1">
                <a:solidFill>
                  <a:srgbClr val="646464"/>
                </a:solidFill>
              </a:defRPr>
            </a:lvl1pPr>
          </a:lstStyle>
          <a:p>
            <a:pPr eaLnBrk="0" hangingPunct="0"/>
            <a:r>
              <a:rPr lang="de-AT" dirty="0"/>
              <a:t>Salzburg</a:t>
            </a:r>
          </a:p>
          <a:p>
            <a:pPr algn="r" eaLnBrk="0" hangingPunct="0"/>
            <a:r>
              <a:rPr lang="de-AT" dirty="0" err="1"/>
              <a:t>Fuschl</a:t>
            </a:r>
            <a:endParaRPr lang="de-AT" dirty="0"/>
          </a:p>
        </p:txBody>
      </p:sp>
      <p:cxnSp>
        <p:nvCxnSpPr>
          <p:cNvPr id="72" name="Gerade Verbindung 71"/>
          <p:cNvCxnSpPr/>
          <p:nvPr/>
        </p:nvCxnSpPr>
        <p:spPr bwMode="auto">
          <a:xfrm flipV="1">
            <a:off x="9406135" y="1488260"/>
            <a:ext cx="0" cy="400784"/>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73" name="Picture 10"/>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8354455" y="1838337"/>
            <a:ext cx="216000" cy="216000"/>
          </a:xfrm>
          <a:prstGeom prst="rect">
            <a:avLst/>
          </a:prstGeom>
          <a:solidFill>
            <a:schemeClr val="bg1"/>
          </a:solidFill>
          <a:ln>
            <a:noFill/>
          </a:ln>
          <a:effectLst/>
          <a:extLst/>
        </p:spPr>
      </p:pic>
      <p:pic>
        <p:nvPicPr>
          <p:cNvPr id="74" name="Picture 7"/>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625589" y="1858660"/>
            <a:ext cx="216000" cy="216000"/>
          </a:xfrm>
          <a:prstGeom prst="rect">
            <a:avLst/>
          </a:prstGeom>
          <a:solidFill>
            <a:schemeClr val="bg1"/>
          </a:solidFill>
          <a:ln>
            <a:noFill/>
          </a:ln>
          <a:effectLst/>
          <a:extLst/>
        </p:spPr>
      </p:pic>
      <p:pic>
        <p:nvPicPr>
          <p:cNvPr id="75" name="Picture 8"/>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5285703" y="1860607"/>
            <a:ext cx="216000" cy="216000"/>
          </a:xfrm>
          <a:prstGeom prst="rect">
            <a:avLst/>
          </a:prstGeom>
          <a:solidFill>
            <a:schemeClr val="bg1"/>
          </a:solidFill>
          <a:ln>
            <a:noFill/>
          </a:ln>
          <a:effectLst/>
          <a:extLst/>
        </p:spPr>
      </p:pic>
      <p:sp>
        <p:nvSpPr>
          <p:cNvPr id="76" name="Ellipse 75"/>
          <p:cNvSpPr/>
          <p:nvPr/>
        </p:nvSpPr>
        <p:spPr bwMode="auto">
          <a:xfrm>
            <a:off x="1784301" y="1885568"/>
            <a:ext cx="108000" cy="1080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AT" sz="2400">
              <a:solidFill>
                <a:srgbClr val="000000"/>
              </a:solidFill>
            </a:endParaRPr>
          </a:p>
        </p:txBody>
      </p:sp>
      <p:pic>
        <p:nvPicPr>
          <p:cNvPr id="77" name="Picture 47"/>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457652" y="3617394"/>
            <a:ext cx="591691" cy="887536"/>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84" name="Picture 92" descr="https://shop.wienerlinien.at/uploads/cms_page_block/199/de.jpg"/>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2578466" y="3617399"/>
            <a:ext cx="820574" cy="519501"/>
          </a:xfrm>
          <a:prstGeom prst="rect">
            <a:avLst/>
          </a:prstGeom>
          <a:noFill/>
          <a:extLst>
            <a:ext uri="{909E8E84-426E-40DD-AFC4-6F175D3DCCD1}">
              <a14:hiddenFill xmlns:a14="http://schemas.microsoft.com/office/drawing/2010/main">
                <a:solidFill>
                  <a:srgbClr val="FFFFFF"/>
                </a:solidFill>
              </a14:hiddenFill>
            </a:ext>
          </a:extLst>
        </p:spPr>
      </p:pic>
      <p:pic>
        <p:nvPicPr>
          <p:cNvPr id="8286" name="Picture 94" descr="D:\Users\z270267.ORG\AppData\Local\Microsoft\Windows\Temporary Internet Files\Content.Outlook\OZ1Y9UHI\Mobile Ticket IOS.png"/>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5866497" y="3617394"/>
            <a:ext cx="516832" cy="917377"/>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8287" name="Picture 95"/>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5118945" y="3617394"/>
            <a:ext cx="622817" cy="93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50"/>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2455139" y="4974536"/>
            <a:ext cx="612820" cy="919231"/>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95"/>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5141864" y="4974494"/>
            <a:ext cx="622817" cy="93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47"/>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445067" y="4974494"/>
            <a:ext cx="591691" cy="887536"/>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2" name="Gruppieren 81"/>
          <p:cNvGrpSpPr/>
          <p:nvPr/>
        </p:nvGrpSpPr>
        <p:grpSpPr>
          <a:xfrm>
            <a:off x="8836996" y="4974494"/>
            <a:ext cx="580523" cy="905520"/>
            <a:chOff x="6854311" y="4482305"/>
            <a:chExt cx="696000" cy="1080535"/>
          </a:xfrm>
        </p:grpSpPr>
        <p:pic>
          <p:nvPicPr>
            <p:cNvPr id="83" name="Picture 49"/>
            <p:cNvPicPr>
              <a:picLocks noChangeAspect="1" noChangeArrowheads="1"/>
            </p:cNvPicPr>
            <p:nvPr>
              <p:custDataLst>
                <p:tags r:id="rId3"/>
              </p:custDataLst>
            </p:nvPr>
          </p:nvPicPr>
          <p:blipFill>
            <a:blip r:embed="rId21" cstate="email">
              <a:extLst>
                <a:ext uri="{28A0092B-C50C-407E-A947-70E740481C1C}">
                  <a14:useLocalDpi xmlns:a14="http://schemas.microsoft.com/office/drawing/2010/main"/>
                </a:ext>
              </a:extLst>
            </a:blip>
            <a:srcRect/>
            <a:stretch>
              <a:fillRect/>
            </a:stretch>
          </p:blipFill>
          <p:spPr bwMode="auto">
            <a:xfrm>
              <a:off x="6854311" y="4518840"/>
              <a:ext cx="696000" cy="1044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53"/>
            <p:cNvPicPr>
              <a:picLocks noChangeAspect="1" noChangeArrowheads="1"/>
            </p:cNvPicPr>
            <p:nvPr>
              <p:custDataLst>
                <p:tags r:id="rId4"/>
              </p:custDataLst>
            </p:nvPr>
          </p:nvPicPr>
          <p:blipFill rotWithShape="1">
            <a:blip r:embed="rId22" cstate="email">
              <a:extLst>
                <a:ext uri="{28A0092B-C50C-407E-A947-70E740481C1C}">
                  <a14:useLocalDpi xmlns:a14="http://schemas.microsoft.com/office/drawing/2010/main"/>
                </a:ext>
              </a:extLst>
            </a:blip>
            <a:srcRect/>
            <a:stretch/>
          </p:blipFill>
          <p:spPr bwMode="auto">
            <a:xfrm>
              <a:off x="6854311" y="4482305"/>
              <a:ext cx="696000" cy="837715"/>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5" name="Picture 55"/>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8114540" y="4974494"/>
            <a:ext cx="614457" cy="921686"/>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6" name="Gerade Verbindung 85"/>
          <p:cNvCxnSpPr/>
          <p:nvPr/>
        </p:nvCxnSpPr>
        <p:spPr>
          <a:xfrm>
            <a:off x="992560" y="3545032"/>
            <a:ext cx="8430944" cy="0"/>
          </a:xfrm>
          <a:prstGeom prst="line">
            <a:avLst/>
          </a:prstGeom>
          <a:ln>
            <a:solidFill>
              <a:schemeClr val="bg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flipV="1">
            <a:off x="992568" y="4869202"/>
            <a:ext cx="8419728" cy="1"/>
          </a:xfrm>
          <a:prstGeom prst="line">
            <a:avLst/>
          </a:prstGeom>
          <a:ln>
            <a:solidFill>
              <a:schemeClr val="bg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Rechteck 6"/>
          <p:cNvSpPr/>
          <p:nvPr/>
        </p:nvSpPr>
        <p:spPr bwMode="auto">
          <a:xfrm>
            <a:off x="8607284" y="3861828"/>
            <a:ext cx="857202" cy="7427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AT" sz="2400">
              <a:solidFill>
                <a:srgbClr val="000000"/>
              </a:solidFill>
            </a:endParaRPr>
          </a:p>
        </p:txBody>
      </p:sp>
      <p:pic>
        <p:nvPicPr>
          <p:cNvPr id="8203" name="Picture 11" descr="Zipcar membership card"/>
          <p:cNvPicPr>
            <a:picLocks noChangeAspect="1" noChangeArrowheads="1"/>
          </p:cNvPicPr>
          <p:nvPr/>
        </p:nvPicPr>
        <p:blipFill>
          <a:blip r:embed="rId3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60642" y="3818747"/>
            <a:ext cx="840765" cy="580246"/>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bwMode="auto">
          <a:xfrm rot="16200000">
            <a:off x="245623" y="2648449"/>
            <a:ext cx="914514" cy="28473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de-AT" sz="1200" b="1" dirty="0" smtClean="0">
                <a:solidFill>
                  <a:srgbClr val="FFFFFF"/>
                </a:solidFill>
              </a:rPr>
              <a:t>Schritt 1</a:t>
            </a:r>
            <a:endParaRPr lang="de-AT" sz="1200" b="1" dirty="0">
              <a:solidFill>
                <a:srgbClr val="FFFFFF"/>
              </a:solidFill>
            </a:endParaRPr>
          </a:p>
        </p:txBody>
      </p:sp>
      <p:sp>
        <p:nvSpPr>
          <p:cNvPr id="64" name="Rechteck 63"/>
          <p:cNvSpPr/>
          <p:nvPr/>
        </p:nvSpPr>
        <p:spPr bwMode="auto">
          <a:xfrm rot="16200000">
            <a:off x="232755" y="3945027"/>
            <a:ext cx="940124" cy="28485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de-AT" sz="1200" b="1" dirty="0" smtClean="0">
                <a:solidFill>
                  <a:srgbClr val="FFFFFF"/>
                </a:solidFill>
              </a:rPr>
              <a:t>Schritt 2</a:t>
            </a:r>
            <a:endParaRPr lang="de-AT" sz="1200" b="1" dirty="0">
              <a:solidFill>
                <a:srgbClr val="FFFFFF"/>
              </a:solidFill>
            </a:endParaRPr>
          </a:p>
        </p:txBody>
      </p:sp>
      <p:sp>
        <p:nvSpPr>
          <p:cNvPr id="65" name="Rechteck 64"/>
          <p:cNvSpPr/>
          <p:nvPr/>
        </p:nvSpPr>
        <p:spPr bwMode="auto">
          <a:xfrm rot="16200000">
            <a:off x="243528" y="5291522"/>
            <a:ext cx="918747" cy="28473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de-AT" sz="1200" b="1" dirty="0" smtClean="0">
                <a:solidFill>
                  <a:srgbClr val="FFFFFF"/>
                </a:solidFill>
              </a:rPr>
              <a:t>Schritt 3</a:t>
            </a:r>
            <a:endParaRPr lang="de-AT" sz="1200" b="1" dirty="0">
              <a:solidFill>
                <a:srgbClr val="FFFFFF"/>
              </a:solidFill>
            </a:endParaRPr>
          </a:p>
        </p:txBody>
      </p:sp>
      <p:sp>
        <p:nvSpPr>
          <p:cNvPr id="8" name="Textfeld 7"/>
          <p:cNvSpPr txBox="1"/>
          <p:nvPr/>
        </p:nvSpPr>
        <p:spPr>
          <a:xfrm>
            <a:off x="486862" y="1628107"/>
            <a:ext cx="1223913" cy="338554"/>
          </a:xfrm>
          <a:prstGeom prst="rect">
            <a:avLst/>
          </a:prstGeom>
          <a:noFill/>
        </p:spPr>
        <p:txBody>
          <a:bodyPr wrap="square" rtlCol="0">
            <a:spAutoFit/>
          </a:bodyPr>
          <a:lstStyle/>
          <a:p>
            <a:pPr eaLnBrk="0" hangingPunct="0"/>
            <a:r>
              <a:rPr lang="de-AT" sz="800" b="1" dirty="0" smtClean="0">
                <a:solidFill>
                  <a:srgbClr val="000000"/>
                </a:solidFill>
              </a:rPr>
              <a:t>Reise von Wien nach </a:t>
            </a:r>
            <a:r>
              <a:rPr lang="de-AT" sz="800" b="1" dirty="0" err="1" smtClean="0">
                <a:solidFill>
                  <a:srgbClr val="000000"/>
                </a:solidFill>
              </a:rPr>
              <a:t>Fuschl</a:t>
            </a:r>
            <a:r>
              <a:rPr lang="de-AT" sz="800" b="1" dirty="0" smtClean="0">
                <a:solidFill>
                  <a:srgbClr val="000000"/>
                </a:solidFill>
              </a:rPr>
              <a:t> am See </a:t>
            </a:r>
            <a:endParaRPr lang="de-AT" sz="800" b="1" dirty="0">
              <a:solidFill>
                <a:srgbClr val="000000"/>
              </a:solidFill>
            </a:endParaRPr>
          </a:p>
        </p:txBody>
      </p:sp>
      <p:cxnSp>
        <p:nvCxnSpPr>
          <p:cNvPr id="4" name="Gerade Verbindung 3"/>
          <p:cNvCxnSpPr/>
          <p:nvPr/>
        </p:nvCxnSpPr>
        <p:spPr bwMode="auto">
          <a:xfrm>
            <a:off x="560518" y="2204864"/>
            <a:ext cx="8869570"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cxnSp>
        <p:nvCxnSpPr>
          <p:cNvPr id="66" name="Gerade Verbindung 65"/>
          <p:cNvCxnSpPr/>
          <p:nvPr/>
        </p:nvCxnSpPr>
        <p:spPr bwMode="auto">
          <a:xfrm>
            <a:off x="553940" y="6021288"/>
            <a:ext cx="8869570" cy="0"/>
          </a:xfrm>
          <a:prstGeom prst="line">
            <a:avLst/>
          </a:prstGeom>
          <a:solidFill>
            <a:schemeClr val="accent1"/>
          </a:solidFill>
          <a:ln w="9525" cap="flat" cmpd="sng" algn="ctr">
            <a:solidFill>
              <a:schemeClr val="tx2"/>
            </a:solidFill>
            <a:prstDash val="solid"/>
            <a:round/>
            <a:headEnd type="none" w="med" len="med"/>
            <a:tailEnd type="none" w="med" len="med"/>
          </a:ln>
          <a:effectLst/>
        </p:spPr>
      </p:cxnSp>
      <p:sp>
        <p:nvSpPr>
          <p:cNvPr id="90" name="Foliennummernplatzhalter 2"/>
          <p:cNvSpPr>
            <a:spLocks noGrp="1"/>
          </p:cNvSpPr>
          <p:nvPr>
            <p:ph type="sldNum" sz="quarter" idx="4294967295"/>
          </p:nvPr>
        </p:nvSpPr>
        <p:spPr>
          <a:xfrm>
            <a:off x="9023350" y="6431005"/>
            <a:ext cx="388938" cy="263525"/>
          </a:xfrm>
          <a:prstGeom prst="rect">
            <a:avLst/>
          </a:prstGeom>
        </p:spPr>
        <p:txBody>
          <a:bodyPr/>
          <a:lstStyle/>
          <a:p>
            <a:pPr>
              <a:defRPr/>
            </a:pPr>
            <a:fld id="{ED5B9D2D-BDFC-E34F-B3E5-BF677FD8A5D6}" type="slidenum">
              <a:rPr lang="de-DE" smtClean="0">
                <a:solidFill>
                  <a:srgbClr val="000000"/>
                </a:solidFill>
              </a:rPr>
              <a:pPr>
                <a:defRPr/>
              </a:pPr>
              <a:t>34</a:t>
            </a:fld>
            <a:endParaRPr lang="de-DE">
              <a:solidFill>
                <a:srgbClr val="000000"/>
              </a:solidFill>
            </a:endParaRPr>
          </a:p>
        </p:txBody>
      </p:sp>
      <p:sp>
        <p:nvSpPr>
          <p:cNvPr id="91" name="Titel 1"/>
          <p:cNvSpPr txBox="1">
            <a:spLocks/>
          </p:cNvSpPr>
          <p:nvPr/>
        </p:nvSpPr>
        <p:spPr bwMode="auto">
          <a:xfrm>
            <a:off x="560393" y="504825"/>
            <a:ext cx="773588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l" defTabSz="928557" rtl="0" eaLnBrk="0" fontAlgn="base" hangingPunct="0">
              <a:spcBef>
                <a:spcPct val="0"/>
              </a:spcBef>
              <a:spcAft>
                <a:spcPct val="0"/>
              </a:spcAft>
              <a:defRPr b="1">
                <a:solidFill>
                  <a:schemeClr val="bg2"/>
                </a:solidFill>
                <a:latin typeface="+mj-lt"/>
                <a:ea typeface="Geneva" charset="0"/>
                <a:cs typeface="Geneva" charset="0"/>
              </a:defRPr>
            </a:lvl1pPr>
            <a:lvl2pPr algn="l" defTabSz="928557" rtl="0" eaLnBrk="0" fontAlgn="base" hangingPunct="0">
              <a:spcBef>
                <a:spcPct val="0"/>
              </a:spcBef>
              <a:spcAft>
                <a:spcPct val="0"/>
              </a:spcAft>
              <a:defRPr b="1">
                <a:solidFill>
                  <a:schemeClr val="bg2"/>
                </a:solidFill>
                <a:latin typeface="Arial" charset="0"/>
                <a:ea typeface="Geneva" charset="0"/>
                <a:cs typeface="Geneva" charset="0"/>
              </a:defRPr>
            </a:lvl2pPr>
            <a:lvl3pPr algn="l" defTabSz="928557" rtl="0" eaLnBrk="0" fontAlgn="base" hangingPunct="0">
              <a:spcBef>
                <a:spcPct val="0"/>
              </a:spcBef>
              <a:spcAft>
                <a:spcPct val="0"/>
              </a:spcAft>
              <a:defRPr b="1">
                <a:solidFill>
                  <a:schemeClr val="bg2"/>
                </a:solidFill>
                <a:latin typeface="Arial" charset="0"/>
                <a:ea typeface="Geneva" charset="0"/>
                <a:cs typeface="Geneva" charset="0"/>
              </a:defRPr>
            </a:lvl3pPr>
            <a:lvl4pPr algn="l" defTabSz="928557" rtl="0" eaLnBrk="0" fontAlgn="base" hangingPunct="0">
              <a:spcBef>
                <a:spcPct val="0"/>
              </a:spcBef>
              <a:spcAft>
                <a:spcPct val="0"/>
              </a:spcAft>
              <a:defRPr b="1">
                <a:solidFill>
                  <a:schemeClr val="bg2"/>
                </a:solidFill>
                <a:latin typeface="Arial" charset="0"/>
                <a:ea typeface="Geneva" charset="0"/>
                <a:cs typeface="Geneva" charset="0"/>
              </a:defRPr>
            </a:lvl4pPr>
            <a:lvl5pPr algn="l" defTabSz="928557" rtl="0" eaLnBrk="0" fontAlgn="base" hangingPunct="0">
              <a:spcBef>
                <a:spcPct val="0"/>
              </a:spcBef>
              <a:spcAft>
                <a:spcPct val="0"/>
              </a:spcAft>
              <a:defRPr b="1">
                <a:solidFill>
                  <a:schemeClr val="bg2"/>
                </a:solidFill>
                <a:latin typeface="Arial" charset="0"/>
                <a:ea typeface="Geneva" charset="0"/>
                <a:cs typeface="Geneva" charset="0"/>
              </a:defRPr>
            </a:lvl5pPr>
            <a:lvl6pPr marL="419149" algn="l" defTabSz="931435" rtl="0" fontAlgn="base">
              <a:spcBef>
                <a:spcPct val="0"/>
              </a:spcBef>
              <a:spcAft>
                <a:spcPct val="0"/>
              </a:spcAft>
              <a:defRPr sz="3300" b="1">
                <a:solidFill>
                  <a:schemeClr val="bg2"/>
                </a:solidFill>
                <a:latin typeface="Arial" charset="0"/>
                <a:ea typeface="ＭＳ Ｐゴシック" charset="-128"/>
                <a:cs typeface="ＭＳ Ｐゴシック" charset="-128"/>
              </a:defRPr>
            </a:lvl6pPr>
            <a:lvl7pPr marL="838301" algn="l" defTabSz="931435" rtl="0" fontAlgn="base">
              <a:spcBef>
                <a:spcPct val="0"/>
              </a:spcBef>
              <a:spcAft>
                <a:spcPct val="0"/>
              </a:spcAft>
              <a:defRPr sz="3300" b="1">
                <a:solidFill>
                  <a:schemeClr val="bg2"/>
                </a:solidFill>
                <a:latin typeface="Arial" charset="0"/>
                <a:ea typeface="ＭＳ Ｐゴシック" charset="-128"/>
                <a:cs typeface="ＭＳ Ｐゴシック" charset="-128"/>
              </a:defRPr>
            </a:lvl7pPr>
            <a:lvl8pPr marL="1257450" algn="l" defTabSz="931435" rtl="0" fontAlgn="base">
              <a:spcBef>
                <a:spcPct val="0"/>
              </a:spcBef>
              <a:spcAft>
                <a:spcPct val="0"/>
              </a:spcAft>
              <a:defRPr sz="3300" b="1">
                <a:solidFill>
                  <a:schemeClr val="bg2"/>
                </a:solidFill>
                <a:latin typeface="Arial" charset="0"/>
                <a:ea typeface="ＭＳ Ｐゴシック" charset="-128"/>
                <a:cs typeface="ＭＳ Ｐゴシック" charset="-128"/>
              </a:defRPr>
            </a:lvl8pPr>
            <a:lvl9pPr marL="1676603" algn="l" defTabSz="931435" rtl="0" fontAlgn="base">
              <a:spcBef>
                <a:spcPct val="0"/>
              </a:spcBef>
              <a:spcAft>
                <a:spcPct val="0"/>
              </a:spcAft>
              <a:defRPr sz="3300" b="1">
                <a:solidFill>
                  <a:schemeClr val="bg2"/>
                </a:solidFill>
                <a:latin typeface="Arial" charset="0"/>
                <a:ea typeface="ＭＳ Ｐゴシック" charset="-128"/>
                <a:cs typeface="ＭＳ Ｐゴシック" charset="-128"/>
              </a:defRPr>
            </a:lvl9pPr>
          </a:lstStyle>
          <a:p>
            <a:r>
              <a:rPr lang="de-DE" sz="1800" dirty="0">
                <a:solidFill>
                  <a:srgbClr val="959595"/>
                </a:solidFill>
              </a:rPr>
              <a:t>Das öffentliche </a:t>
            </a:r>
            <a:r>
              <a:rPr lang="de-AT" sz="1800" dirty="0">
                <a:solidFill>
                  <a:srgbClr val="959595"/>
                </a:solidFill>
              </a:rPr>
              <a:t>Mobilitäts-Angebot </a:t>
            </a:r>
            <a:r>
              <a:rPr lang="de-DE" sz="1800" dirty="0">
                <a:solidFill>
                  <a:srgbClr val="959595"/>
                </a:solidFill>
              </a:rPr>
              <a:t>ist </a:t>
            </a:r>
            <a:r>
              <a:rPr lang="de-DE" sz="1800" dirty="0" smtClean="0">
                <a:solidFill>
                  <a:srgbClr val="959595"/>
                </a:solidFill>
              </a:rPr>
              <a:t>hochkomplex</a:t>
            </a:r>
            <a:r>
              <a:rPr lang="de-DE" sz="1800" dirty="0">
                <a:solidFill>
                  <a:srgbClr val="959595"/>
                </a:solidFill>
              </a:rPr>
              <a:t>, </a:t>
            </a:r>
            <a:r>
              <a:rPr lang="de-DE" sz="1800" dirty="0" smtClean="0">
                <a:solidFill>
                  <a:srgbClr val="959595"/>
                </a:solidFill>
              </a:rPr>
              <a:t/>
            </a:r>
            <a:br>
              <a:rPr lang="de-DE" sz="1800" dirty="0" smtClean="0">
                <a:solidFill>
                  <a:srgbClr val="959595"/>
                </a:solidFill>
              </a:rPr>
            </a:br>
            <a:r>
              <a:rPr lang="de-DE" sz="1800" dirty="0" smtClean="0">
                <a:solidFill>
                  <a:srgbClr val="959595"/>
                </a:solidFill>
              </a:rPr>
              <a:t>unüberschaubar </a:t>
            </a:r>
            <a:r>
              <a:rPr lang="de-DE" sz="1800" dirty="0">
                <a:solidFill>
                  <a:srgbClr val="959595"/>
                </a:solidFill>
              </a:rPr>
              <a:t>und wenig kundenfreundlich</a:t>
            </a:r>
            <a:endParaRPr lang="de-DE" sz="1800" kern="0" dirty="0">
              <a:solidFill>
                <a:srgbClr val="959595"/>
              </a:solidFill>
            </a:endParaRPr>
          </a:p>
        </p:txBody>
      </p:sp>
      <p:sp>
        <p:nvSpPr>
          <p:cNvPr id="92" name="Rechteck 91"/>
          <p:cNvSpPr/>
          <p:nvPr/>
        </p:nvSpPr>
        <p:spPr bwMode="auto">
          <a:xfrm>
            <a:off x="2" y="1"/>
            <a:ext cx="444713" cy="400692"/>
          </a:xfrm>
          <a:prstGeom prst="rect">
            <a:avLst/>
          </a:prstGeom>
          <a:solidFill>
            <a:srgbClr val="84323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de-AT" sz="1800" dirty="0" smtClean="0">
                <a:solidFill>
                  <a:srgbClr val="FFFFFF"/>
                </a:solidFill>
              </a:rPr>
              <a:t>3c</a:t>
            </a:r>
            <a:endParaRPr lang="de-AT" sz="1800" dirty="0">
              <a:solidFill>
                <a:srgbClr val="FFFFFF"/>
              </a:solidFill>
            </a:endParaRPr>
          </a:p>
        </p:txBody>
      </p:sp>
    </p:spTree>
    <p:extLst>
      <p:ext uri="{BB962C8B-B14F-4D97-AF65-F5344CB8AC3E}">
        <p14:creationId xmlns:p14="http://schemas.microsoft.com/office/powerpoint/2010/main" val="39941980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kt 19" hidden="1"/>
          <p:cNvGraphicFramePr>
            <a:graphicFrameLocks noChangeAspect="1"/>
          </p:cNvGraphicFramePr>
          <p:nvPr>
            <p:custDataLst>
              <p:tags r:id="rId2"/>
            </p:custDataLst>
            <p:extLst>
              <p:ext uri="{D42A27DB-BD31-4B8C-83A1-F6EECF244321}">
                <p14:modId xmlns:p14="http://schemas.microsoft.com/office/powerpoint/2010/main" val="979761614"/>
              </p:ext>
            </p:extLst>
          </p:nvPr>
        </p:nvGraphicFramePr>
        <p:xfrm>
          <a:off x="1610" y="1620"/>
          <a:ext cx="1587" cy="1587"/>
        </p:xfrm>
        <a:graphic>
          <a:graphicData uri="http://schemas.openxmlformats.org/presentationml/2006/ole">
            <mc:AlternateContent xmlns:mc="http://schemas.openxmlformats.org/markup-compatibility/2006">
              <mc:Choice xmlns:v="urn:schemas-microsoft-com:vml" Requires="v">
                <p:oleObj spid="_x0000_s9116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610" y="1620"/>
                        <a:ext cx="1587" cy="1587"/>
                      </a:xfrm>
                      <a:prstGeom prst="rect">
                        <a:avLst/>
                      </a:prstGeom>
                    </p:spPr>
                  </p:pic>
                </p:oleObj>
              </mc:Fallback>
            </mc:AlternateContent>
          </a:graphicData>
        </a:graphic>
      </p:graphicFrame>
      <p:sp>
        <p:nvSpPr>
          <p:cNvPr id="2" name="Inhaltsplatzhalter 1"/>
          <p:cNvSpPr>
            <a:spLocks noGrp="1"/>
          </p:cNvSpPr>
          <p:nvPr>
            <p:ph sz="quarter" idx="13"/>
          </p:nvPr>
        </p:nvSpPr>
        <p:spPr>
          <a:xfrm>
            <a:off x="0" y="24"/>
            <a:ext cx="963445" cy="366599"/>
          </a:xfrm>
        </p:spPr>
        <p:txBody>
          <a:bodyPr/>
          <a:lstStyle/>
          <a:p>
            <a:r>
              <a:rPr lang="de-DE" dirty="0" smtClean="0"/>
              <a:t> </a:t>
            </a:r>
            <a:endParaRPr lang="de-DE" dirty="0"/>
          </a:p>
        </p:txBody>
      </p:sp>
      <p:sp>
        <p:nvSpPr>
          <p:cNvPr id="4" name="Foliennummernplatzhalter 3"/>
          <p:cNvSpPr>
            <a:spLocks noGrp="1"/>
          </p:cNvSpPr>
          <p:nvPr>
            <p:ph type="sldNum" sz="quarter" idx="16"/>
          </p:nvPr>
        </p:nvSpPr>
        <p:spPr/>
        <p:txBody>
          <a:bodyPr/>
          <a:lstStyle/>
          <a:p>
            <a:pPr>
              <a:defRPr/>
            </a:pPr>
            <a:fld id="{6FA95C8E-2CAF-D44B-9A7E-286EFCACA34A}" type="slidenum">
              <a:rPr lang="de-DE" smtClean="0">
                <a:solidFill>
                  <a:srgbClr val="000000"/>
                </a:solidFill>
              </a:rPr>
              <a:pPr>
                <a:defRPr/>
              </a:pPr>
              <a:t>35</a:t>
            </a:fld>
            <a:endParaRPr lang="de-DE">
              <a:solidFill>
                <a:srgbClr val="000000"/>
              </a:solidFill>
            </a:endParaRPr>
          </a:p>
        </p:txBody>
      </p:sp>
      <p:sp>
        <p:nvSpPr>
          <p:cNvPr id="5" name="Rechteck 4"/>
          <p:cNvSpPr/>
          <p:nvPr/>
        </p:nvSpPr>
        <p:spPr>
          <a:xfrm>
            <a:off x="464754" y="1303357"/>
            <a:ext cx="9117396" cy="360214"/>
          </a:xfrm>
          <a:prstGeom prst="rect">
            <a:avLst/>
          </a:prstGeom>
          <a:no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auto" hangingPunct="0">
              <a:spcBef>
                <a:spcPts val="0"/>
              </a:spcBef>
              <a:spcAft>
                <a:spcPts val="0"/>
              </a:spcAft>
              <a:defRPr/>
            </a:pPr>
            <a:r>
              <a:rPr lang="de-AT" sz="1400" b="1" kern="0" dirty="0">
                <a:solidFill>
                  <a:srgbClr val="959595"/>
                </a:solidFill>
                <a:latin typeface="Arial"/>
              </a:rPr>
              <a:t>Verlagerungspotenzial und Top-Nichtnutzungsgründe (Mehrfachnennung; % der </a:t>
            </a:r>
            <a:r>
              <a:rPr lang="de-AT" sz="1400" b="1" kern="0" dirty="0" smtClean="0">
                <a:solidFill>
                  <a:srgbClr val="959595"/>
                </a:solidFill>
                <a:latin typeface="Arial"/>
              </a:rPr>
              <a:t>Befragten)</a:t>
            </a:r>
            <a:endParaRPr lang="de-AT" sz="1400" b="1" kern="0" dirty="0">
              <a:solidFill>
                <a:srgbClr val="959595"/>
              </a:solidFill>
              <a:latin typeface="Arial"/>
            </a:endParaRPr>
          </a:p>
        </p:txBody>
      </p:sp>
      <p:sp>
        <p:nvSpPr>
          <p:cNvPr id="6" name="Rechteck 5"/>
          <p:cNvSpPr/>
          <p:nvPr/>
        </p:nvSpPr>
        <p:spPr bwMode="auto">
          <a:xfrm>
            <a:off x="573088" y="4243702"/>
            <a:ext cx="1751620" cy="1116124"/>
          </a:xfrm>
          <a:prstGeom prst="rect">
            <a:avLst/>
          </a:prstGeom>
          <a:solidFill>
            <a:srgbClr val="FFFFFF"/>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85068" tIns="44235" rIns="85068" bIns="44235" numCol="1" rtlCol="0" anchor="ctr" anchorCtr="0" compatLnSpc="1">
            <a:prstTxWarp prst="textNoShape">
              <a:avLst/>
            </a:prstTxWarp>
          </a:bodyPr>
          <a:lstStyle/>
          <a:p>
            <a:pPr algn="r" eaLnBrk="0" fontAlgn="auto" hangingPunct="0">
              <a:spcBef>
                <a:spcPts val="0"/>
              </a:spcBef>
              <a:spcAft>
                <a:spcPts val="0"/>
              </a:spcAft>
              <a:defRPr/>
            </a:pPr>
            <a:endParaRPr lang="de-AT" sz="900" kern="0" dirty="0" smtClean="0">
              <a:solidFill>
                <a:srgbClr val="000066"/>
              </a:solidFill>
              <a:cs typeface="Arial" charset="0"/>
            </a:endParaRPr>
          </a:p>
        </p:txBody>
      </p:sp>
      <p:graphicFrame>
        <p:nvGraphicFramePr>
          <p:cNvPr id="7" name="Object 7"/>
          <p:cNvGraphicFramePr>
            <a:graphicFrameLocks noChangeAspect="1"/>
          </p:cNvGraphicFramePr>
          <p:nvPr>
            <p:extLst>
              <p:ext uri="{D42A27DB-BD31-4B8C-83A1-F6EECF244321}">
                <p14:modId xmlns:p14="http://schemas.microsoft.com/office/powerpoint/2010/main" val="3468631417"/>
              </p:ext>
            </p:extLst>
          </p:nvPr>
        </p:nvGraphicFramePr>
        <p:xfrm>
          <a:off x="7113240" y="3019880"/>
          <a:ext cx="1908212" cy="1203971"/>
        </p:xfrm>
        <a:graphic>
          <a:graphicData uri="http://schemas.openxmlformats.org/drawingml/2006/chart">
            <c:chart xmlns:c="http://schemas.openxmlformats.org/drawingml/2006/chart" xmlns:r="http://schemas.openxmlformats.org/officeDocument/2006/relationships" r:id="rId6"/>
          </a:graphicData>
        </a:graphic>
      </p:graphicFrame>
      <p:sp>
        <p:nvSpPr>
          <p:cNvPr id="10" name="Freeform 17"/>
          <p:cNvSpPr>
            <a:spLocks/>
          </p:cNvSpPr>
          <p:nvPr/>
        </p:nvSpPr>
        <p:spPr bwMode="auto">
          <a:xfrm rot="7812060" flipH="1">
            <a:off x="2422556" y="1883458"/>
            <a:ext cx="308337" cy="966057"/>
          </a:xfrm>
          <a:custGeom>
            <a:avLst/>
            <a:gdLst>
              <a:gd name="T0" fmla="*/ 2147483647 w 432"/>
              <a:gd name="T1" fmla="*/ 2147483647 h 637"/>
              <a:gd name="T2" fmla="*/ 0 w 432"/>
              <a:gd name="T3" fmla="*/ 2147483647 h 637"/>
              <a:gd name="T4" fmla="*/ 2147483647 w 432"/>
              <a:gd name="T5" fmla="*/ 0 h 637"/>
              <a:gd name="T6" fmla="*/ 0 60000 65536"/>
              <a:gd name="T7" fmla="*/ 0 60000 65536"/>
              <a:gd name="T8" fmla="*/ 0 60000 65536"/>
              <a:gd name="T9" fmla="*/ 0 w 432"/>
              <a:gd name="T10" fmla="*/ 0 h 637"/>
              <a:gd name="T11" fmla="*/ 432 w 432"/>
              <a:gd name="T12" fmla="*/ 637 h 637"/>
            </a:gdLst>
            <a:ahLst/>
            <a:cxnLst>
              <a:cxn ang="T6">
                <a:pos x="T0" y="T1"/>
              </a:cxn>
              <a:cxn ang="T7">
                <a:pos x="T2" y="T3"/>
              </a:cxn>
              <a:cxn ang="T8">
                <a:pos x="T4" y="T5"/>
              </a:cxn>
            </a:cxnLst>
            <a:rect l="T9" t="T10" r="T11" b="T12"/>
            <a:pathLst>
              <a:path w="432" h="637">
                <a:moveTo>
                  <a:pt x="273" y="23"/>
                </a:moveTo>
                <a:lnTo>
                  <a:pt x="0" y="637"/>
                </a:lnTo>
                <a:lnTo>
                  <a:pt x="432" y="0"/>
                </a:lnTo>
              </a:path>
            </a:pathLst>
          </a:custGeom>
          <a:solidFill>
            <a:schemeClr val="tx1"/>
          </a:solidFill>
          <a:ln w="9525">
            <a:solidFill>
              <a:schemeClr val="tx1"/>
            </a:solidFill>
            <a:round/>
            <a:headEnd/>
            <a:tailEnd/>
          </a:ln>
        </p:spPr>
        <p:txBody>
          <a:bodyPr lIns="0" tIns="0" rIns="0" bIns="0"/>
          <a:lstStyle/>
          <a:p>
            <a:pPr eaLnBrk="0" fontAlgn="auto" hangingPunct="0">
              <a:spcBef>
                <a:spcPts val="0"/>
              </a:spcBef>
              <a:spcAft>
                <a:spcPts val="0"/>
              </a:spcAft>
              <a:defRPr/>
            </a:pPr>
            <a:endParaRPr lang="de-AT" sz="900" kern="0" dirty="0" smtClean="0">
              <a:solidFill>
                <a:srgbClr val="000066"/>
              </a:solidFill>
              <a:cs typeface="Arial" charset="0"/>
            </a:endParaRPr>
          </a:p>
        </p:txBody>
      </p:sp>
      <p:sp>
        <p:nvSpPr>
          <p:cNvPr id="11" name="Freeform 17"/>
          <p:cNvSpPr>
            <a:spLocks/>
          </p:cNvSpPr>
          <p:nvPr/>
        </p:nvSpPr>
        <p:spPr bwMode="auto">
          <a:xfrm rot="5400000" flipH="1">
            <a:off x="2335606" y="4002581"/>
            <a:ext cx="308337" cy="966057"/>
          </a:xfrm>
          <a:custGeom>
            <a:avLst/>
            <a:gdLst>
              <a:gd name="T0" fmla="*/ 2147483647 w 432"/>
              <a:gd name="T1" fmla="*/ 2147483647 h 637"/>
              <a:gd name="T2" fmla="*/ 0 w 432"/>
              <a:gd name="T3" fmla="*/ 2147483647 h 637"/>
              <a:gd name="T4" fmla="*/ 2147483647 w 432"/>
              <a:gd name="T5" fmla="*/ 0 h 637"/>
              <a:gd name="T6" fmla="*/ 0 60000 65536"/>
              <a:gd name="T7" fmla="*/ 0 60000 65536"/>
              <a:gd name="T8" fmla="*/ 0 60000 65536"/>
              <a:gd name="T9" fmla="*/ 0 w 432"/>
              <a:gd name="T10" fmla="*/ 0 h 637"/>
              <a:gd name="T11" fmla="*/ 432 w 432"/>
              <a:gd name="T12" fmla="*/ 637 h 637"/>
            </a:gdLst>
            <a:ahLst/>
            <a:cxnLst>
              <a:cxn ang="T6">
                <a:pos x="T0" y="T1"/>
              </a:cxn>
              <a:cxn ang="T7">
                <a:pos x="T2" y="T3"/>
              </a:cxn>
              <a:cxn ang="T8">
                <a:pos x="T4" y="T5"/>
              </a:cxn>
            </a:cxnLst>
            <a:rect l="T9" t="T10" r="T11" b="T12"/>
            <a:pathLst>
              <a:path w="432" h="637">
                <a:moveTo>
                  <a:pt x="273" y="23"/>
                </a:moveTo>
                <a:lnTo>
                  <a:pt x="0" y="637"/>
                </a:lnTo>
                <a:lnTo>
                  <a:pt x="432" y="0"/>
                </a:lnTo>
              </a:path>
            </a:pathLst>
          </a:custGeom>
          <a:solidFill>
            <a:schemeClr val="tx1"/>
          </a:solidFill>
          <a:ln w="9525">
            <a:solidFill>
              <a:schemeClr val="tx1"/>
            </a:solidFill>
            <a:round/>
            <a:headEnd/>
            <a:tailEnd/>
          </a:ln>
        </p:spPr>
        <p:txBody>
          <a:bodyPr lIns="0" tIns="0" rIns="0" bIns="0"/>
          <a:lstStyle/>
          <a:p>
            <a:pPr eaLnBrk="0" fontAlgn="auto" hangingPunct="0">
              <a:spcBef>
                <a:spcPts val="0"/>
              </a:spcBef>
              <a:spcAft>
                <a:spcPts val="0"/>
              </a:spcAft>
              <a:defRPr/>
            </a:pPr>
            <a:endParaRPr lang="de-AT" sz="900" kern="0" dirty="0" smtClean="0">
              <a:solidFill>
                <a:srgbClr val="000066"/>
              </a:solidFill>
              <a:cs typeface="Arial" charset="0"/>
            </a:endParaRPr>
          </a:p>
        </p:txBody>
      </p:sp>
      <p:graphicFrame>
        <p:nvGraphicFramePr>
          <p:cNvPr id="12" name="Tabelle 11"/>
          <p:cNvGraphicFramePr>
            <a:graphicFrameLocks noGrp="1"/>
          </p:cNvGraphicFramePr>
          <p:nvPr>
            <p:extLst>
              <p:ext uri="{D42A27DB-BD31-4B8C-83A1-F6EECF244321}">
                <p14:modId xmlns:p14="http://schemas.microsoft.com/office/powerpoint/2010/main" val="3693712593"/>
              </p:ext>
            </p:extLst>
          </p:nvPr>
        </p:nvGraphicFramePr>
        <p:xfrm>
          <a:off x="6644258" y="2017000"/>
          <a:ext cx="2286000" cy="190500"/>
        </p:xfrm>
        <a:graphic>
          <a:graphicData uri="http://schemas.openxmlformats.org/drawingml/2006/table">
            <a:tbl>
              <a:tblPr/>
              <a:tblGrid>
                <a:gridCol w="762000"/>
                <a:gridCol w="762000"/>
                <a:gridCol w="762000"/>
              </a:tblGrid>
              <a:tr h="190500">
                <a:tc>
                  <a:txBody>
                    <a:bodyPr/>
                    <a:lstStyle>
                      <a:lvl1pPr marL="0" algn="l" defTabSz="973039" rtl="0" eaLnBrk="1" latinLnBrk="0" hangingPunct="1">
                        <a:defRPr sz="1900" kern="1200">
                          <a:solidFill>
                            <a:schemeClr val="tx1"/>
                          </a:solidFill>
                          <a:latin typeface="Arial"/>
                          <a:ea typeface="ＭＳ Ｐゴシック"/>
                          <a:cs typeface=""/>
                        </a:defRPr>
                      </a:lvl1pPr>
                      <a:lvl2pPr marL="486522" algn="l" defTabSz="973039" rtl="0" eaLnBrk="1" latinLnBrk="0" hangingPunct="1">
                        <a:defRPr sz="1900" kern="1200">
                          <a:solidFill>
                            <a:schemeClr val="tx1"/>
                          </a:solidFill>
                          <a:latin typeface="Arial"/>
                          <a:ea typeface="ＭＳ Ｐゴシック"/>
                          <a:cs typeface=""/>
                        </a:defRPr>
                      </a:lvl2pPr>
                      <a:lvl3pPr marL="973039" algn="l" defTabSz="973039" rtl="0" eaLnBrk="1" latinLnBrk="0" hangingPunct="1">
                        <a:defRPr sz="1900" kern="1200">
                          <a:solidFill>
                            <a:schemeClr val="tx1"/>
                          </a:solidFill>
                          <a:latin typeface="Arial"/>
                          <a:ea typeface="ＭＳ Ｐゴシック"/>
                          <a:cs typeface=""/>
                        </a:defRPr>
                      </a:lvl3pPr>
                      <a:lvl4pPr marL="1459570" algn="l" defTabSz="973039" rtl="0" eaLnBrk="1" latinLnBrk="0" hangingPunct="1">
                        <a:defRPr sz="1900" kern="1200">
                          <a:solidFill>
                            <a:schemeClr val="tx1"/>
                          </a:solidFill>
                          <a:latin typeface="Arial"/>
                          <a:ea typeface="ＭＳ Ｐゴシック"/>
                          <a:cs typeface=""/>
                        </a:defRPr>
                      </a:lvl4pPr>
                      <a:lvl5pPr marL="1946092" algn="l" defTabSz="973039" rtl="0" eaLnBrk="1" latinLnBrk="0" hangingPunct="1">
                        <a:defRPr sz="1900" kern="1200">
                          <a:solidFill>
                            <a:schemeClr val="tx1"/>
                          </a:solidFill>
                          <a:latin typeface="Arial"/>
                          <a:ea typeface="ＭＳ Ｐゴシック"/>
                          <a:cs typeface=""/>
                        </a:defRPr>
                      </a:lvl5pPr>
                      <a:lvl6pPr marL="2432610" algn="l" defTabSz="973039" rtl="0" eaLnBrk="1" latinLnBrk="0" hangingPunct="1">
                        <a:defRPr sz="1900" kern="1200">
                          <a:solidFill>
                            <a:schemeClr val="tx1"/>
                          </a:solidFill>
                          <a:latin typeface="Arial"/>
                          <a:ea typeface="ＭＳ Ｐゴシック"/>
                          <a:cs typeface=""/>
                        </a:defRPr>
                      </a:lvl6pPr>
                      <a:lvl7pPr marL="2919123" algn="l" defTabSz="973039" rtl="0" eaLnBrk="1" latinLnBrk="0" hangingPunct="1">
                        <a:defRPr sz="1900" kern="1200">
                          <a:solidFill>
                            <a:schemeClr val="tx1"/>
                          </a:solidFill>
                          <a:latin typeface="Arial"/>
                          <a:ea typeface="ＭＳ Ｐゴシック"/>
                          <a:cs typeface=""/>
                        </a:defRPr>
                      </a:lvl7pPr>
                      <a:lvl8pPr marL="3405660" algn="l" defTabSz="973039" rtl="0" eaLnBrk="1" latinLnBrk="0" hangingPunct="1">
                        <a:defRPr sz="1900" kern="1200">
                          <a:solidFill>
                            <a:schemeClr val="tx1"/>
                          </a:solidFill>
                          <a:latin typeface="Arial"/>
                          <a:ea typeface="ＭＳ Ｐゴシック"/>
                          <a:cs typeface=""/>
                        </a:defRPr>
                      </a:lvl8pPr>
                      <a:lvl9pPr marL="3892186" algn="l" defTabSz="973039" rtl="0" eaLnBrk="1" latinLnBrk="0" hangingPunct="1">
                        <a:defRPr sz="1900" kern="1200">
                          <a:solidFill>
                            <a:schemeClr val="tx1"/>
                          </a:solidFill>
                          <a:latin typeface="Arial"/>
                          <a:ea typeface="ＭＳ Ｐゴシック"/>
                          <a:cs typeface=""/>
                        </a:defRPr>
                      </a:lvl9pPr>
                    </a:lstStyle>
                    <a:p>
                      <a:pPr algn="l" fontAlgn="b"/>
                      <a:endParaRPr lang="de-AT" sz="1100" b="0" i="0" u="none" strike="noStrike" dirty="0">
                        <a:solidFill>
                          <a:srgbClr val="000000"/>
                        </a:solidFill>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73039" rtl="0" eaLnBrk="1" latinLnBrk="0" hangingPunct="1">
                        <a:defRPr sz="1900" kern="1200">
                          <a:solidFill>
                            <a:schemeClr val="tx1"/>
                          </a:solidFill>
                          <a:latin typeface="Arial"/>
                          <a:ea typeface="ＭＳ Ｐゴシック"/>
                          <a:cs typeface=""/>
                        </a:defRPr>
                      </a:lvl1pPr>
                      <a:lvl2pPr marL="486522" algn="l" defTabSz="973039" rtl="0" eaLnBrk="1" latinLnBrk="0" hangingPunct="1">
                        <a:defRPr sz="1900" kern="1200">
                          <a:solidFill>
                            <a:schemeClr val="tx1"/>
                          </a:solidFill>
                          <a:latin typeface="Arial"/>
                          <a:ea typeface="ＭＳ Ｐゴシック"/>
                          <a:cs typeface=""/>
                        </a:defRPr>
                      </a:lvl2pPr>
                      <a:lvl3pPr marL="973039" algn="l" defTabSz="973039" rtl="0" eaLnBrk="1" latinLnBrk="0" hangingPunct="1">
                        <a:defRPr sz="1900" kern="1200">
                          <a:solidFill>
                            <a:schemeClr val="tx1"/>
                          </a:solidFill>
                          <a:latin typeface="Arial"/>
                          <a:ea typeface="ＭＳ Ｐゴシック"/>
                          <a:cs typeface=""/>
                        </a:defRPr>
                      </a:lvl3pPr>
                      <a:lvl4pPr marL="1459570" algn="l" defTabSz="973039" rtl="0" eaLnBrk="1" latinLnBrk="0" hangingPunct="1">
                        <a:defRPr sz="1900" kern="1200">
                          <a:solidFill>
                            <a:schemeClr val="tx1"/>
                          </a:solidFill>
                          <a:latin typeface="Arial"/>
                          <a:ea typeface="ＭＳ Ｐゴシック"/>
                          <a:cs typeface=""/>
                        </a:defRPr>
                      </a:lvl4pPr>
                      <a:lvl5pPr marL="1946092" algn="l" defTabSz="973039" rtl="0" eaLnBrk="1" latinLnBrk="0" hangingPunct="1">
                        <a:defRPr sz="1900" kern="1200">
                          <a:solidFill>
                            <a:schemeClr val="tx1"/>
                          </a:solidFill>
                          <a:latin typeface="Arial"/>
                          <a:ea typeface="ＭＳ Ｐゴシック"/>
                          <a:cs typeface=""/>
                        </a:defRPr>
                      </a:lvl5pPr>
                      <a:lvl6pPr marL="2432610" algn="l" defTabSz="973039" rtl="0" eaLnBrk="1" latinLnBrk="0" hangingPunct="1">
                        <a:defRPr sz="1900" kern="1200">
                          <a:solidFill>
                            <a:schemeClr val="tx1"/>
                          </a:solidFill>
                          <a:latin typeface="Arial"/>
                          <a:ea typeface="ＭＳ Ｐゴシック"/>
                          <a:cs typeface=""/>
                        </a:defRPr>
                      </a:lvl6pPr>
                      <a:lvl7pPr marL="2919123" algn="l" defTabSz="973039" rtl="0" eaLnBrk="1" latinLnBrk="0" hangingPunct="1">
                        <a:defRPr sz="1900" kern="1200">
                          <a:solidFill>
                            <a:schemeClr val="tx1"/>
                          </a:solidFill>
                          <a:latin typeface="Arial"/>
                          <a:ea typeface="ＭＳ Ｐゴシック"/>
                          <a:cs typeface=""/>
                        </a:defRPr>
                      </a:lvl7pPr>
                      <a:lvl8pPr marL="3405660" algn="l" defTabSz="973039" rtl="0" eaLnBrk="1" latinLnBrk="0" hangingPunct="1">
                        <a:defRPr sz="1900" kern="1200">
                          <a:solidFill>
                            <a:schemeClr val="tx1"/>
                          </a:solidFill>
                          <a:latin typeface="Arial"/>
                          <a:ea typeface="ＭＳ Ｐゴシック"/>
                          <a:cs typeface=""/>
                        </a:defRPr>
                      </a:lvl8pPr>
                      <a:lvl9pPr marL="3892186" algn="l" defTabSz="973039" rtl="0" eaLnBrk="1" latinLnBrk="0" hangingPunct="1">
                        <a:defRPr sz="1900" kern="1200">
                          <a:solidFill>
                            <a:schemeClr val="tx1"/>
                          </a:solidFill>
                          <a:latin typeface="Arial"/>
                          <a:ea typeface="ＭＳ Ｐゴシック"/>
                          <a:cs typeface=""/>
                        </a:defRPr>
                      </a:lvl9pPr>
                    </a:lstStyle>
                    <a:p>
                      <a:pPr algn="l" fontAlgn="b"/>
                      <a:endParaRPr lang="de-AT" sz="1100" b="0" i="0" u="none" strike="noStrike" dirty="0">
                        <a:solidFill>
                          <a:srgbClr val="000000"/>
                        </a:solidFill>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73039" rtl="0" eaLnBrk="1" latinLnBrk="0" hangingPunct="1">
                        <a:defRPr sz="1900" kern="1200">
                          <a:solidFill>
                            <a:schemeClr val="tx1"/>
                          </a:solidFill>
                          <a:latin typeface="Arial"/>
                          <a:ea typeface="ＭＳ Ｐゴシック"/>
                          <a:cs typeface=""/>
                        </a:defRPr>
                      </a:lvl1pPr>
                      <a:lvl2pPr marL="486522" algn="l" defTabSz="973039" rtl="0" eaLnBrk="1" latinLnBrk="0" hangingPunct="1">
                        <a:defRPr sz="1900" kern="1200">
                          <a:solidFill>
                            <a:schemeClr val="tx1"/>
                          </a:solidFill>
                          <a:latin typeface="Arial"/>
                          <a:ea typeface="ＭＳ Ｐゴシック"/>
                          <a:cs typeface=""/>
                        </a:defRPr>
                      </a:lvl2pPr>
                      <a:lvl3pPr marL="973039" algn="l" defTabSz="973039" rtl="0" eaLnBrk="1" latinLnBrk="0" hangingPunct="1">
                        <a:defRPr sz="1900" kern="1200">
                          <a:solidFill>
                            <a:schemeClr val="tx1"/>
                          </a:solidFill>
                          <a:latin typeface="Arial"/>
                          <a:ea typeface="ＭＳ Ｐゴシック"/>
                          <a:cs typeface=""/>
                        </a:defRPr>
                      </a:lvl3pPr>
                      <a:lvl4pPr marL="1459570" algn="l" defTabSz="973039" rtl="0" eaLnBrk="1" latinLnBrk="0" hangingPunct="1">
                        <a:defRPr sz="1900" kern="1200">
                          <a:solidFill>
                            <a:schemeClr val="tx1"/>
                          </a:solidFill>
                          <a:latin typeface="Arial"/>
                          <a:ea typeface="ＭＳ Ｐゴシック"/>
                          <a:cs typeface=""/>
                        </a:defRPr>
                      </a:lvl4pPr>
                      <a:lvl5pPr marL="1946092" algn="l" defTabSz="973039" rtl="0" eaLnBrk="1" latinLnBrk="0" hangingPunct="1">
                        <a:defRPr sz="1900" kern="1200">
                          <a:solidFill>
                            <a:schemeClr val="tx1"/>
                          </a:solidFill>
                          <a:latin typeface="Arial"/>
                          <a:ea typeface="ＭＳ Ｐゴシック"/>
                          <a:cs typeface=""/>
                        </a:defRPr>
                      </a:lvl5pPr>
                      <a:lvl6pPr marL="2432610" algn="l" defTabSz="973039" rtl="0" eaLnBrk="1" latinLnBrk="0" hangingPunct="1">
                        <a:defRPr sz="1900" kern="1200">
                          <a:solidFill>
                            <a:schemeClr val="tx1"/>
                          </a:solidFill>
                          <a:latin typeface="Arial"/>
                          <a:ea typeface="ＭＳ Ｐゴシック"/>
                          <a:cs typeface=""/>
                        </a:defRPr>
                      </a:lvl6pPr>
                      <a:lvl7pPr marL="2919123" algn="l" defTabSz="973039" rtl="0" eaLnBrk="1" latinLnBrk="0" hangingPunct="1">
                        <a:defRPr sz="1900" kern="1200">
                          <a:solidFill>
                            <a:schemeClr val="tx1"/>
                          </a:solidFill>
                          <a:latin typeface="Arial"/>
                          <a:ea typeface="ＭＳ Ｐゴシック"/>
                          <a:cs typeface=""/>
                        </a:defRPr>
                      </a:lvl7pPr>
                      <a:lvl8pPr marL="3405660" algn="l" defTabSz="973039" rtl="0" eaLnBrk="1" latinLnBrk="0" hangingPunct="1">
                        <a:defRPr sz="1900" kern="1200">
                          <a:solidFill>
                            <a:schemeClr val="tx1"/>
                          </a:solidFill>
                          <a:latin typeface="Arial"/>
                          <a:ea typeface="ＭＳ Ｐゴシック"/>
                          <a:cs typeface=""/>
                        </a:defRPr>
                      </a:lvl8pPr>
                      <a:lvl9pPr marL="3892186" algn="l" defTabSz="973039" rtl="0" eaLnBrk="1" latinLnBrk="0" hangingPunct="1">
                        <a:defRPr sz="1900" kern="1200">
                          <a:solidFill>
                            <a:schemeClr val="tx1"/>
                          </a:solidFill>
                          <a:latin typeface="Arial"/>
                          <a:ea typeface="ＭＳ Ｐゴシック"/>
                          <a:cs typeface=""/>
                        </a:defRPr>
                      </a:lvl9pPr>
                    </a:lstStyle>
                    <a:p>
                      <a:pPr algn="l" fontAlgn="b"/>
                      <a:endParaRPr lang="de-AT" sz="1100" b="0" i="0" u="none" strike="noStrike" dirty="0">
                        <a:solidFill>
                          <a:srgbClr val="000000"/>
                        </a:solidFill>
                        <a:latin typeface="Calibri"/>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bl>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3253804316"/>
              </p:ext>
            </p:extLst>
          </p:nvPr>
        </p:nvGraphicFramePr>
        <p:xfrm>
          <a:off x="416496" y="1687443"/>
          <a:ext cx="1908212" cy="1203971"/>
        </p:xfrm>
        <a:graphic>
          <a:graphicData uri="http://schemas.openxmlformats.org/drawingml/2006/chart">
            <c:chart xmlns:c="http://schemas.openxmlformats.org/drawingml/2006/chart" xmlns:r="http://schemas.openxmlformats.org/officeDocument/2006/relationships" r:id="rId7"/>
          </a:graphicData>
        </a:graphic>
      </p:graphicFrame>
      <p:grpSp>
        <p:nvGrpSpPr>
          <p:cNvPr id="15" name="Group 18"/>
          <p:cNvGrpSpPr>
            <a:grpSpLocks/>
          </p:cNvGrpSpPr>
          <p:nvPr/>
        </p:nvGrpSpPr>
        <p:grpSpPr bwMode="auto">
          <a:xfrm rot="5593024">
            <a:off x="8277589" y="3378182"/>
            <a:ext cx="468313" cy="755650"/>
            <a:chOff x="2403" y="2160"/>
            <a:chExt cx="956" cy="1540"/>
          </a:xfrm>
          <a:solidFill>
            <a:schemeClr val="tx1"/>
          </a:solidFill>
        </p:grpSpPr>
        <p:sp>
          <p:nvSpPr>
            <p:cNvPr id="16" name="Freeform 19"/>
            <p:cNvSpPr>
              <a:spLocks/>
            </p:cNvSpPr>
            <p:nvPr/>
          </p:nvSpPr>
          <p:spPr bwMode="auto">
            <a:xfrm>
              <a:off x="2441" y="2160"/>
              <a:ext cx="918" cy="1540"/>
            </a:xfrm>
            <a:custGeom>
              <a:avLst/>
              <a:gdLst>
                <a:gd name="T0" fmla="*/ 885 w 918"/>
                <a:gd name="T1" fmla="*/ 1283 h 1540"/>
                <a:gd name="T2" fmla="*/ 816 w 918"/>
                <a:gd name="T3" fmla="*/ 1428 h 1540"/>
                <a:gd name="T4" fmla="*/ 719 w 918"/>
                <a:gd name="T5" fmla="*/ 1512 h 1540"/>
                <a:gd name="T6" fmla="*/ 606 w 918"/>
                <a:gd name="T7" fmla="*/ 1539 h 1540"/>
                <a:gd name="T8" fmla="*/ 484 w 918"/>
                <a:gd name="T9" fmla="*/ 1505 h 1540"/>
                <a:gd name="T10" fmla="*/ 362 w 918"/>
                <a:gd name="T11" fmla="*/ 1413 h 1540"/>
                <a:gd name="T12" fmla="*/ 265 w 918"/>
                <a:gd name="T13" fmla="*/ 1288 h 1540"/>
                <a:gd name="T14" fmla="*/ 190 w 918"/>
                <a:gd name="T15" fmla="*/ 1161 h 1540"/>
                <a:gd name="T16" fmla="*/ 113 w 918"/>
                <a:gd name="T17" fmla="*/ 1005 h 1540"/>
                <a:gd name="T18" fmla="*/ 45 w 918"/>
                <a:gd name="T19" fmla="*/ 837 h 1540"/>
                <a:gd name="T20" fmla="*/ 5 w 918"/>
                <a:gd name="T21" fmla="*/ 672 h 1540"/>
                <a:gd name="T22" fmla="*/ 5 w 918"/>
                <a:gd name="T23" fmla="*/ 528 h 1540"/>
                <a:gd name="T24" fmla="*/ 61 w 918"/>
                <a:gd name="T25" fmla="*/ 420 h 1540"/>
                <a:gd name="T26" fmla="*/ 71 w 918"/>
                <a:gd name="T27" fmla="*/ 462 h 1540"/>
                <a:gd name="T28" fmla="*/ 37 w 918"/>
                <a:gd name="T29" fmla="*/ 545 h 1540"/>
                <a:gd name="T30" fmla="*/ 46 w 918"/>
                <a:gd name="T31" fmla="*/ 663 h 1540"/>
                <a:gd name="T32" fmla="*/ 86 w 918"/>
                <a:gd name="T33" fmla="*/ 801 h 1540"/>
                <a:gd name="T34" fmla="*/ 146 w 918"/>
                <a:gd name="T35" fmla="*/ 948 h 1540"/>
                <a:gd name="T36" fmla="*/ 214 w 918"/>
                <a:gd name="T37" fmla="*/ 1086 h 1540"/>
                <a:gd name="T38" fmla="*/ 281 w 918"/>
                <a:gd name="T39" fmla="*/ 1201 h 1540"/>
                <a:gd name="T40" fmla="*/ 358 w 918"/>
                <a:gd name="T41" fmla="*/ 1324 h 1540"/>
                <a:gd name="T42" fmla="*/ 486 w 918"/>
                <a:gd name="T43" fmla="*/ 1441 h 1540"/>
                <a:gd name="T44" fmla="*/ 641 w 918"/>
                <a:gd name="T45" fmla="*/ 1485 h 1540"/>
                <a:gd name="T46" fmla="*/ 779 w 918"/>
                <a:gd name="T47" fmla="*/ 1404 h 1540"/>
                <a:gd name="T48" fmla="*/ 847 w 918"/>
                <a:gd name="T49" fmla="*/ 1237 h 1540"/>
                <a:gd name="T50" fmla="*/ 867 w 918"/>
                <a:gd name="T51" fmla="*/ 1028 h 1540"/>
                <a:gd name="T52" fmla="*/ 843 w 918"/>
                <a:gd name="T53" fmla="*/ 797 h 1540"/>
                <a:gd name="T54" fmla="*/ 787 w 918"/>
                <a:gd name="T55" fmla="*/ 568 h 1540"/>
                <a:gd name="T56" fmla="*/ 704 w 918"/>
                <a:gd name="T57" fmla="*/ 363 h 1540"/>
                <a:gd name="T58" fmla="*/ 603 w 918"/>
                <a:gd name="T59" fmla="*/ 203 h 1540"/>
                <a:gd name="T60" fmla="*/ 536 w 918"/>
                <a:gd name="T61" fmla="*/ 131 h 1540"/>
                <a:gd name="T62" fmla="*/ 460 w 918"/>
                <a:gd name="T63" fmla="*/ 75 h 1540"/>
                <a:gd name="T64" fmla="*/ 368 w 918"/>
                <a:gd name="T65" fmla="*/ 54 h 1540"/>
                <a:gd name="T66" fmla="*/ 301 w 918"/>
                <a:gd name="T67" fmla="*/ 90 h 1540"/>
                <a:gd name="T68" fmla="*/ 252 w 918"/>
                <a:gd name="T69" fmla="*/ 182 h 1540"/>
                <a:gd name="T70" fmla="*/ 231 w 918"/>
                <a:gd name="T71" fmla="*/ 296 h 1540"/>
                <a:gd name="T72" fmla="*/ 231 w 918"/>
                <a:gd name="T73" fmla="*/ 425 h 1540"/>
                <a:gd name="T74" fmla="*/ 246 w 918"/>
                <a:gd name="T75" fmla="*/ 553 h 1540"/>
                <a:gd name="T76" fmla="*/ 272 w 918"/>
                <a:gd name="T77" fmla="*/ 674 h 1540"/>
                <a:gd name="T78" fmla="*/ 276 w 918"/>
                <a:gd name="T79" fmla="*/ 755 h 1540"/>
                <a:gd name="T80" fmla="*/ 242 w 918"/>
                <a:gd name="T81" fmla="*/ 630 h 1540"/>
                <a:gd name="T82" fmla="*/ 208 w 918"/>
                <a:gd name="T83" fmla="*/ 486 h 1540"/>
                <a:gd name="T84" fmla="*/ 186 w 918"/>
                <a:gd name="T85" fmla="*/ 340 h 1540"/>
                <a:gd name="T86" fmla="*/ 190 w 918"/>
                <a:gd name="T87" fmla="*/ 204 h 1540"/>
                <a:gd name="T88" fmla="*/ 235 w 918"/>
                <a:gd name="T89" fmla="*/ 91 h 1540"/>
                <a:gd name="T90" fmla="*/ 331 w 918"/>
                <a:gd name="T91" fmla="*/ 15 h 1540"/>
                <a:gd name="T92" fmla="*/ 499 w 918"/>
                <a:gd name="T93" fmla="*/ 36 h 1540"/>
                <a:gd name="T94" fmla="*/ 647 w 918"/>
                <a:gd name="T95" fmla="*/ 155 h 1540"/>
                <a:gd name="T96" fmla="*/ 755 w 918"/>
                <a:gd name="T97" fmla="*/ 330 h 1540"/>
                <a:gd name="T98" fmla="*/ 828 w 918"/>
                <a:gd name="T99" fmla="*/ 537 h 1540"/>
                <a:gd name="T100" fmla="*/ 875 w 918"/>
                <a:gd name="T101" fmla="*/ 752 h 1540"/>
                <a:gd name="T102" fmla="*/ 904 w 918"/>
                <a:gd name="T103" fmla="*/ 956 h 1540"/>
                <a:gd name="T104" fmla="*/ 917 w 918"/>
                <a:gd name="T105" fmla="*/ 1124 h 15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8"/>
                <a:gd name="T160" fmla="*/ 0 h 1540"/>
                <a:gd name="T161" fmla="*/ 918 w 918"/>
                <a:gd name="T162" fmla="*/ 1540 h 15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8" h="1540">
                  <a:moveTo>
                    <a:pt x="917" y="1124"/>
                  </a:moveTo>
                  <a:lnTo>
                    <a:pt x="911" y="1168"/>
                  </a:lnTo>
                  <a:lnTo>
                    <a:pt x="904" y="1209"/>
                  </a:lnTo>
                  <a:lnTo>
                    <a:pt x="896" y="1246"/>
                  </a:lnTo>
                  <a:lnTo>
                    <a:pt x="885" y="1283"/>
                  </a:lnTo>
                  <a:lnTo>
                    <a:pt x="874" y="1317"/>
                  </a:lnTo>
                  <a:lnTo>
                    <a:pt x="862" y="1348"/>
                  </a:lnTo>
                  <a:lnTo>
                    <a:pt x="847" y="1376"/>
                  </a:lnTo>
                  <a:lnTo>
                    <a:pt x="831" y="1402"/>
                  </a:lnTo>
                  <a:lnTo>
                    <a:pt x="816" y="1428"/>
                  </a:lnTo>
                  <a:lnTo>
                    <a:pt x="798" y="1450"/>
                  </a:lnTo>
                  <a:lnTo>
                    <a:pt x="780" y="1468"/>
                  </a:lnTo>
                  <a:lnTo>
                    <a:pt x="760" y="1486"/>
                  </a:lnTo>
                  <a:lnTo>
                    <a:pt x="740" y="1500"/>
                  </a:lnTo>
                  <a:lnTo>
                    <a:pt x="719" y="1512"/>
                  </a:lnTo>
                  <a:lnTo>
                    <a:pt x="698" y="1523"/>
                  </a:lnTo>
                  <a:lnTo>
                    <a:pt x="676" y="1530"/>
                  </a:lnTo>
                  <a:lnTo>
                    <a:pt x="653" y="1535"/>
                  </a:lnTo>
                  <a:lnTo>
                    <a:pt x="630" y="1539"/>
                  </a:lnTo>
                  <a:lnTo>
                    <a:pt x="606" y="1539"/>
                  </a:lnTo>
                  <a:lnTo>
                    <a:pt x="582" y="1536"/>
                  </a:lnTo>
                  <a:lnTo>
                    <a:pt x="559" y="1532"/>
                  </a:lnTo>
                  <a:lnTo>
                    <a:pt x="534" y="1526"/>
                  </a:lnTo>
                  <a:lnTo>
                    <a:pt x="509" y="1517"/>
                  </a:lnTo>
                  <a:lnTo>
                    <a:pt x="484" y="1505"/>
                  </a:lnTo>
                  <a:lnTo>
                    <a:pt x="459" y="1491"/>
                  </a:lnTo>
                  <a:lnTo>
                    <a:pt x="435" y="1476"/>
                  </a:lnTo>
                  <a:lnTo>
                    <a:pt x="410" y="1457"/>
                  </a:lnTo>
                  <a:lnTo>
                    <a:pt x="385" y="1436"/>
                  </a:lnTo>
                  <a:lnTo>
                    <a:pt x="362" y="1413"/>
                  </a:lnTo>
                  <a:lnTo>
                    <a:pt x="338" y="1387"/>
                  </a:lnTo>
                  <a:lnTo>
                    <a:pt x="314" y="1358"/>
                  </a:lnTo>
                  <a:lnTo>
                    <a:pt x="291" y="1328"/>
                  </a:lnTo>
                  <a:lnTo>
                    <a:pt x="279" y="1309"/>
                  </a:lnTo>
                  <a:lnTo>
                    <a:pt x="265" y="1288"/>
                  </a:lnTo>
                  <a:lnTo>
                    <a:pt x="252" y="1266"/>
                  </a:lnTo>
                  <a:lnTo>
                    <a:pt x="237" y="1242"/>
                  </a:lnTo>
                  <a:lnTo>
                    <a:pt x="221" y="1216"/>
                  </a:lnTo>
                  <a:lnTo>
                    <a:pt x="206" y="1189"/>
                  </a:lnTo>
                  <a:lnTo>
                    <a:pt x="190" y="1161"/>
                  </a:lnTo>
                  <a:lnTo>
                    <a:pt x="175" y="1131"/>
                  </a:lnTo>
                  <a:lnTo>
                    <a:pt x="159" y="1101"/>
                  </a:lnTo>
                  <a:lnTo>
                    <a:pt x="144" y="1069"/>
                  </a:lnTo>
                  <a:lnTo>
                    <a:pt x="128" y="1038"/>
                  </a:lnTo>
                  <a:lnTo>
                    <a:pt x="113" y="1005"/>
                  </a:lnTo>
                  <a:lnTo>
                    <a:pt x="98" y="972"/>
                  </a:lnTo>
                  <a:lnTo>
                    <a:pt x="84" y="939"/>
                  </a:lnTo>
                  <a:lnTo>
                    <a:pt x="70" y="904"/>
                  </a:lnTo>
                  <a:lnTo>
                    <a:pt x="58" y="871"/>
                  </a:lnTo>
                  <a:lnTo>
                    <a:pt x="45" y="837"/>
                  </a:lnTo>
                  <a:lnTo>
                    <a:pt x="35" y="803"/>
                  </a:lnTo>
                  <a:lnTo>
                    <a:pt x="25" y="769"/>
                  </a:lnTo>
                  <a:lnTo>
                    <a:pt x="17" y="737"/>
                  </a:lnTo>
                  <a:lnTo>
                    <a:pt x="10" y="704"/>
                  </a:lnTo>
                  <a:lnTo>
                    <a:pt x="5" y="672"/>
                  </a:lnTo>
                  <a:lnTo>
                    <a:pt x="1" y="641"/>
                  </a:lnTo>
                  <a:lnTo>
                    <a:pt x="0" y="612"/>
                  </a:lnTo>
                  <a:lnTo>
                    <a:pt x="0" y="582"/>
                  </a:lnTo>
                  <a:lnTo>
                    <a:pt x="1" y="554"/>
                  </a:lnTo>
                  <a:lnTo>
                    <a:pt x="5" y="528"/>
                  </a:lnTo>
                  <a:lnTo>
                    <a:pt x="11" y="503"/>
                  </a:lnTo>
                  <a:lnTo>
                    <a:pt x="20" y="480"/>
                  </a:lnTo>
                  <a:lnTo>
                    <a:pt x="31" y="458"/>
                  </a:lnTo>
                  <a:lnTo>
                    <a:pt x="44" y="438"/>
                  </a:lnTo>
                  <a:lnTo>
                    <a:pt x="61" y="420"/>
                  </a:lnTo>
                  <a:lnTo>
                    <a:pt x="99" y="420"/>
                  </a:lnTo>
                  <a:lnTo>
                    <a:pt x="94" y="449"/>
                  </a:lnTo>
                  <a:lnTo>
                    <a:pt x="99" y="462"/>
                  </a:lnTo>
                  <a:lnTo>
                    <a:pt x="86" y="486"/>
                  </a:lnTo>
                  <a:lnTo>
                    <a:pt x="71" y="462"/>
                  </a:lnTo>
                  <a:lnTo>
                    <a:pt x="61" y="476"/>
                  </a:lnTo>
                  <a:lnTo>
                    <a:pt x="51" y="491"/>
                  </a:lnTo>
                  <a:lnTo>
                    <a:pt x="45" y="507"/>
                  </a:lnTo>
                  <a:lnTo>
                    <a:pt x="40" y="525"/>
                  </a:lnTo>
                  <a:lnTo>
                    <a:pt x="37" y="545"/>
                  </a:lnTo>
                  <a:lnTo>
                    <a:pt x="36" y="566"/>
                  </a:lnTo>
                  <a:lnTo>
                    <a:pt x="36" y="589"/>
                  </a:lnTo>
                  <a:lnTo>
                    <a:pt x="38" y="612"/>
                  </a:lnTo>
                  <a:lnTo>
                    <a:pt x="41" y="637"/>
                  </a:lnTo>
                  <a:lnTo>
                    <a:pt x="46" y="663"/>
                  </a:lnTo>
                  <a:lnTo>
                    <a:pt x="51" y="689"/>
                  </a:lnTo>
                  <a:lnTo>
                    <a:pt x="59" y="717"/>
                  </a:lnTo>
                  <a:lnTo>
                    <a:pt x="67" y="745"/>
                  </a:lnTo>
                  <a:lnTo>
                    <a:pt x="75" y="773"/>
                  </a:lnTo>
                  <a:lnTo>
                    <a:pt x="86" y="801"/>
                  </a:lnTo>
                  <a:lnTo>
                    <a:pt x="96" y="831"/>
                  </a:lnTo>
                  <a:lnTo>
                    <a:pt x="107" y="860"/>
                  </a:lnTo>
                  <a:lnTo>
                    <a:pt x="120" y="889"/>
                  </a:lnTo>
                  <a:lnTo>
                    <a:pt x="132" y="919"/>
                  </a:lnTo>
                  <a:lnTo>
                    <a:pt x="146" y="948"/>
                  </a:lnTo>
                  <a:lnTo>
                    <a:pt x="159" y="976"/>
                  </a:lnTo>
                  <a:lnTo>
                    <a:pt x="173" y="1005"/>
                  </a:lnTo>
                  <a:lnTo>
                    <a:pt x="186" y="1033"/>
                  </a:lnTo>
                  <a:lnTo>
                    <a:pt x="201" y="1059"/>
                  </a:lnTo>
                  <a:lnTo>
                    <a:pt x="214" y="1086"/>
                  </a:lnTo>
                  <a:lnTo>
                    <a:pt x="229" y="1111"/>
                  </a:lnTo>
                  <a:lnTo>
                    <a:pt x="242" y="1135"/>
                  </a:lnTo>
                  <a:lnTo>
                    <a:pt x="256" y="1160"/>
                  </a:lnTo>
                  <a:lnTo>
                    <a:pt x="268" y="1180"/>
                  </a:lnTo>
                  <a:lnTo>
                    <a:pt x="281" y="1201"/>
                  </a:lnTo>
                  <a:lnTo>
                    <a:pt x="293" y="1221"/>
                  </a:lnTo>
                  <a:lnTo>
                    <a:pt x="304" y="1238"/>
                  </a:lnTo>
                  <a:lnTo>
                    <a:pt x="320" y="1267"/>
                  </a:lnTo>
                  <a:lnTo>
                    <a:pt x="338" y="1296"/>
                  </a:lnTo>
                  <a:lnTo>
                    <a:pt x="358" y="1324"/>
                  </a:lnTo>
                  <a:lnTo>
                    <a:pt x="380" y="1350"/>
                  </a:lnTo>
                  <a:lnTo>
                    <a:pt x="405" y="1376"/>
                  </a:lnTo>
                  <a:lnTo>
                    <a:pt x="431" y="1400"/>
                  </a:lnTo>
                  <a:lnTo>
                    <a:pt x="457" y="1422"/>
                  </a:lnTo>
                  <a:lnTo>
                    <a:pt x="486" y="1441"/>
                  </a:lnTo>
                  <a:lnTo>
                    <a:pt x="516" y="1458"/>
                  </a:lnTo>
                  <a:lnTo>
                    <a:pt x="546" y="1470"/>
                  </a:lnTo>
                  <a:lnTo>
                    <a:pt x="576" y="1480"/>
                  </a:lnTo>
                  <a:lnTo>
                    <a:pt x="608" y="1485"/>
                  </a:lnTo>
                  <a:lnTo>
                    <a:pt x="641" y="1485"/>
                  </a:lnTo>
                  <a:lnTo>
                    <a:pt x="672" y="1481"/>
                  </a:lnTo>
                  <a:lnTo>
                    <a:pt x="703" y="1470"/>
                  </a:lnTo>
                  <a:lnTo>
                    <a:pt x="735" y="1455"/>
                  </a:lnTo>
                  <a:lnTo>
                    <a:pt x="758" y="1431"/>
                  </a:lnTo>
                  <a:lnTo>
                    <a:pt x="779" y="1404"/>
                  </a:lnTo>
                  <a:lnTo>
                    <a:pt x="796" y="1376"/>
                  </a:lnTo>
                  <a:lnTo>
                    <a:pt x="813" y="1345"/>
                  </a:lnTo>
                  <a:lnTo>
                    <a:pt x="826" y="1311"/>
                  </a:lnTo>
                  <a:lnTo>
                    <a:pt x="838" y="1275"/>
                  </a:lnTo>
                  <a:lnTo>
                    <a:pt x="847" y="1237"/>
                  </a:lnTo>
                  <a:lnTo>
                    <a:pt x="854" y="1198"/>
                  </a:lnTo>
                  <a:lnTo>
                    <a:pt x="860" y="1157"/>
                  </a:lnTo>
                  <a:lnTo>
                    <a:pt x="864" y="1116"/>
                  </a:lnTo>
                  <a:lnTo>
                    <a:pt x="866" y="1072"/>
                  </a:lnTo>
                  <a:lnTo>
                    <a:pt x="867" y="1028"/>
                  </a:lnTo>
                  <a:lnTo>
                    <a:pt x="865" y="983"/>
                  </a:lnTo>
                  <a:lnTo>
                    <a:pt x="862" y="937"/>
                  </a:lnTo>
                  <a:lnTo>
                    <a:pt x="857" y="890"/>
                  </a:lnTo>
                  <a:lnTo>
                    <a:pt x="851" y="843"/>
                  </a:lnTo>
                  <a:lnTo>
                    <a:pt x="843" y="797"/>
                  </a:lnTo>
                  <a:lnTo>
                    <a:pt x="835" y="750"/>
                  </a:lnTo>
                  <a:lnTo>
                    <a:pt x="824" y="704"/>
                  </a:lnTo>
                  <a:lnTo>
                    <a:pt x="813" y="658"/>
                  </a:lnTo>
                  <a:lnTo>
                    <a:pt x="800" y="613"/>
                  </a:lnTo>
                  <a:lnTo>
                    <a:pt x="787" y="568"/>
                  </a:lnTo>
                  <a:lnTo>
                    <a:pt x="772" y="524"/>
                  </a:lnTo>
                  <a:lnTo>
                    <a:pt x="756" y="482"/>
                  </a:lnTo>
                  <a:lnTo>
                    <a:pt x="739" y="440"/>
                  </a:lnTo>
                  <a:lnTo>
                    <a:pt x="723" y="400"/>
                  </a:lnTo>
                  <a:lnTo>
                    <a:pt x="704" y="363"/>
                  </a:lnTo>
                  <a:lnTo>
                    <a:pt x="685" y="326"/>
                  </a:lnTo>
                  <a:lnTo>
                    <a:pt x="665" y="292"/>
                  </a:lnTo>
                  <a:lnTo>
                    <a:pt x="645" y="259"/>
                  </a:lnTo>
                  <a:lnTo>
                    <a:pt x="625" y="230"/>
                  </a:lnTo>
                  <a:lnTo>
                    <a:pt x="603" y="203"/>
                  </a:lnTo>
                  <a:lnTo>
                    <a:pt x="591" y="188"/>
                  </a:lnTo>
                  <a:lnTo>
                    <a:pt x="576" y="173"/>
                  </a:lnTo>
                  <a:lnTo>
                    <a:pt x="563" y="160"/>
                  </a:lnTo>
                  <a:lnTo>
                    <a:pt x="549" y="146"/>
                  </a:lnTo>
                  <a:lnTo>
                    <a:pt x="536" y="131"/>
                  </a:lnTo>
                  <a:lnTo>
                    <a:pt x="521" y="119"/>
                  </a:lnTo>
                  <a:lnTo>
                    <a:pt x="507" y="106"/>
                  </a:lnTo>
                  <a:lnTo>
                    <a:pt x="492" y="94"/>
                  </a:lnTo>
                  <a:lnTo>
                    <a:pt x="476" y="83"/>
                  </a:lnTo>
                  <a:lnTo>
                    <a:pt x="460" y="75"/>
                  </a:lnTo>
                  <a:lnTo>
                    <a:pt x="442" y="67"/>
                  </a:lnTo>
                  <a:lnTo>
                    <a:pt x="426" y="60"/>
                  </a:lnTo>
                  <a:lnTo>
                    <a:pt x="407" y="56"/>
                  </a:lnTo>
                  <a:lnTo>
                    <a:pt x="387" y="54"/>
                  </a:lnTo>
                  <a:lnTo>
                    <a:pt x="368" y="54"/>
                  </a:lnTo>
                  <a:lnTo>
                    <a:pt x="346" y="56"/>
                  </a:lnTo>
                  <a:lnTo>
                    <a:pt x="346" y="51"/>
                  </a:lnTo>
                  <a:lnTo>
                    <a:pt x="329" y="62"/>
                  </a:lnTo>
                  <a:lnTo>
                    <a:pt x="315" y="75"/>
                  </a:lnTo>
                  <a:lnTo>
                    <a:pt x="301" y="90"/>
                  </a:lnTo>
                  <a:lnTo>
                    <a:pt x="289" y="106"/>
                  </a:lnTo>
                  <a:lnTo>
                    <a:pt x="278" y="123"/>
                  </a:lnTo>
                  <a:lnTo>
                    <a:pt x="268" y="141"/>
                  </a:lnTo>
                  <a:lnTo>
                    <a:pt x="260" y="161"/>
                  </a:lnTo>
                  <a:lnTo>
                    <a:pt x="252" y="182"/>
                  </a:lnTo>
                  <a:lnTo>
                    <a:pt x="246" y="204"/>
                  </a:lnTo>
                  <a:lnTo>
                    <a:pt x="241" y="226"/>
                  </a:lnTo>
                  <a:lnTo>
                    <a:pt x="237" y="249"/>
                  </a:lnTo>
                  <a:lnTo>
                    <a:pt x="233" y="273"/>
                  </a:lnTo>
                  <a:lnTo>
                    <a:pt x="231" y="296"/>
                  </a:lnTo>
                  <a:lnTo>
                    <a:pt x="230" y="322"/>
                  </a:lnTo>
                  <a:lnTo>
                    <a:pt x="229" y="347"/>
                  </a:lnTo>
                  <a:lnTo>
                    <a:pt x="229" y="372"/>
                  </a:lnTo>
                  <a:lnTo>
                    <a:pt x="230" y="398"/>
                  </a:lnTo>
                  <a:lnTo>
                    <a:pt x="231" y="425"/>
                  </a:lnTo>
                  <a:lnTo>
                    <a:pt x="233" y="450"/>
                  </a:lnTo>
                  <a:lnTo>
                    <a:pt x="236" y="476"/>
                  </a:lnTo>
                  <a:lnTo>
                    <a:pt x="239" y="502"/>
                  </a:lnTo>
                  <a:lnTo>
                    <a:pt x="242" y="528"/>
                  </a:lnTo>
                  <a:lnTo>
                    <a:pt x="246" y="553"/>
                  </a:lnTo>
                  <a:lnTo>
                    <a:pt x="252" y="578"/>
                  </a:lnTo>
                  <a:lnTo>
                    <a:pt x="256" y="604"/>
                  </a:lnTo>
                  <a:lnTo>
                    <a:pt x="262" y="627"/>
                  </a:lnTo>
                  <a:lnTo>
                    <a:pt x="267" y="651"/>
                  </a:lnTo>
                  <a:lnTo>
                    <a:pt x="272" y="674"/>
                  </a:lnTo>
                  <a:lnTo>
                    <a:pt x="279" y="696"/>
                  </a:lnTo>
                  <a:lnTo>
                    <a:pt x="284" y="717"/>
                  </a:lnTo>
                  <a:lnTo>
                    <a:pt x="289" y="737"/>
                  </a:lnTo>
                  <a:lnTo>
                    <a:pt x="295" y="755"/>
                  </a:lnTo>
                  <a:lnTo>
                    <a:pt x="276" y="755"/>
                  </a:lnTo>
                  <a:lnTo>
                    <a:pt x="270" y="732"/>
                  </a:lnTo>
                  <a:lnTo>
                    <a:pt x="264" y="708"/>
                  </a:lnTo>
                  <a:lnTo>
                    <a:pt x="257" y="683"/>
                  </a:lnTo>
                  <a:lnTo>
                    <a:pt x="251" y="657"/>
                  </a:lnTo>
                  <a:lnTo>
                    <a:pt x="242" y="630"/>
                  </a:lnTo>
                  <a:lnTo>
                    <a:pt x="235" y="603"/>
                  </a:lnTo>
                  <a:lnTo>
                    <a:pt x="229" y="574"/>
                  </a:lnTo>
                  <a:lnTo>
                    <a:pt x="221" y="545"/>
                  </a:lnTo>
                  <a:lnTo>
                    <a:pt x="214" y="516"/>
                  </a:lnTo>
                  <a:lnTo>
                    <a:pt x="208" y="486"/>
                  </a:lnTo>
                  <a:lnTo>
                    <a:pt x="202" y="457"/>
                  </a:lnTo>
                  <a:lnTo>
                    <a:pt x="198" y="428"/>
                  </a:lnTo>
                  <a:lnTo>
                    <a:pt x="192" y="398"/>
                  </a:lnTo>
                  <a:lnTo>
                    <a:pt x="189" y="369"/>
                  </a:lnTo>
                  <a:lnTo>
                    <a:pt x="186" y="340"/>
                  </a:lnTo>
                  <a:lnTo>
                    <a:pt x="184" y="311"/>
                  </a:lnTo>
                  <a:lnTo>
                    <a:pt x="184" y="283"/>
                  </a:lnTo>
                  <a:lnTo>
                    <a:pt x="185" y="256"/>
                  </a:lnTo>
                  <a:lnTo>
                    <a:pt x="186" y="229"/>
                  </a:lnTo>
                  <a:lnTo>
                    <a:pt x="190" y="204"/>
                  </a:lnTo>
                  <a:lnTo>
                    <a:pt x="196" y="179"/>
                  </a:lnTo>
                  <a:lnTo>
                    <a:pt x="203" y="154"/>
                  </a:lnTo>
                  <a:lnTo>
                    <a:pt x="211" y="131"/>
                  </a:lnTo>
                  <a:lnTo>
                    <a:pt x="221" y="110"/>
                  </a:lnTo>
                  <a:lnTo>
                    <a:pt x="235" y="91"/>
                  </a:lnTo>
                  <a:lnTo>
                    <a:pt x="249" y="72"/>
                  </a:lnTo>
                  <a:lnTo>
                    <a:pt x="266" y="55"/>
                  </a:lnTo>
                  <a:lnTo>
                    <a:pt x="286" y="40"/>
                  </a:lnTo>
                  <a:lnTo>
                    <a:pt x="308" y="27"/>
                  </a:lnTo>
                  <a:lnTo>
                    <a:pt x="331" y="15"/>
                  </a:lnTo>
                  <a:lnTo>
                    <a:pt x="358" y="6"/>
                  </a:lnTo>
                  <a:lnTo>
                    <a:pt x="388" y="0"/>
                  </a:lnTo>
                  <a:lnTo>
                    <a:pt x="428" y="8"/>
                  </a:lnTo>
                  <a:lnTo>
                    <a:pt x="464" y="20"/>
                  </a:lnTo>
                  <a:lnTo>
                    <a:pt x="499" y="36"/>
                  </a:lnTo>
                  <a:lnTo>
                    <a:pt x="533" y="54"/>
                  </a:lnTo>
                  <a:lnTo>
                    <a:pt x="564" y="76"/>
                  </a:lnTo>
                  <a:lnTo>
                    <a:pt x="593" y="100"/>
                  </a:lnTo>
                  <a:lnTo>
                    <a:pt x="621" y="127"/>
                  </a:lnTo>
                  <a:lnTo>
                    <a:pt x="647" y="155"/>
                  </a:lnTo>
                  <a:lnTo>
                    <a:pt x="671" y="187"/>
                  </a:lnTo>
                  <a:lnTo>
                    <a:pt x="695" y="220"/>
                  </a:lnTo>
                  <a:lnTo>
                    <a:pt x="715" y="255"/>
                  </a:lnTo>
                  <a:lnTo>
                    <a:pt x="735" y="292"/>
                  </a:lnTo>
                  <a:lnTo>
                    <a:pt x="755" y="330"/>
                  </a:lnTo>
                  <a:lnTo>
                    <a:pt x="771" y="369"/>
                  </a:lnTo>
                  <a:lnTo>
                    <a:pt x="787" y="410"/>
                  </a:lnTo>
                  <a:lnTo>
                    <a:pt x="801" y="451"/>
                  </a:lnTo>
                  <a:lnTo>
                    <a:pt x="816" y="494"/>
                  </a:lnTo>
                  <a:lnTo>
                    <a:pt x="828" y="537"/>
                  </a:lnTo>
                  <a:lnTo>
                    <a:pt x="839" y="580"/>
                  </a:lnTo>
                  <a:lnTo>
                    <a:pt x="850" y="622"/>
                  </a:lnTo>
                  <a:lnTo>
                    <a:pt x="859" y="666"/>
                  </a:lnTo>
                  <a:lnTo>
                    <a:pt x="868" y="709"/>
                  </a:lnTo>
                  <a:lnTo>
                    <a:pt x="875" y="752"/>
                  </a:lnTo>
                  <a:lnTo>
                    <a:pt x="882" y="795"/>
                  </a:lnTo>
                  <a:lnTo>
                    <a:pt x="888" y="837"/>
                  </a:lnTo>
                  <a:lnTo>
                    <a:pt x="895" y="878"/>
                  </a:lnTo>
                  <a:lnTo>
                    <a:pt x="899" y="918"/>
                  </a:lnTo>
                  <a:lnTo>
                    <a:pt x="904" y="956"/>
                  </a:lnTo>
                  <a:lnTo>
                    <a:pt x="907" y="994"/>
                  </a:lnTo>
                  <a:lnTo>
                    <a:pt x="911" y="1030"/>
                  </a:lnTo>
                  <a:lnTo>
                    <a:pt x="914" y="1063"/>
                  </a:lnTo>
                  <a:lnTo>
                    <a:pt x="917" y="1096"/>
                  </a:lnTo>
                  <a:lnTo>
                    <a:pt x="917" y="1124"/>
                  </a:lnTo>
                </a:path>
              </a:pathLst>
            </a:custGeom>
            <a:grpFill/>
            <a:ln w="9525" cap="rnd">
              <a:noFill/>
              <a:round/>
              <a:headEnd/>
              <a:tailEnd/>
            </a:ln>
          </p:spPr>
          <p:txBody>
            <a:bodyPr/>
            <a:lstStyle/>
            <a:p>
              <a:pPr eaLnBrk="0" hangingPunct="0"/>
              <a:endParaRPr lang="de-AT" sz="900" dirty="0">
                <a:solidFill>
                  <a:srgbClr val="000066"/>
                </a:solidFill>
                <a:cs typeface="Arial" charset="0"/>
              </a:endParaRPr>
            </a:p>
          </p:txBody>
        </p:sp>
        <p:sp>
          <p:nvSpPr>
            <p:cNvPr id="17" name="Freeform 20"/>
            <p:cNvSpPr>
              <a:spLocks/>
            </p:cNvSpPr>
            <p:nvPr/>
          </p:nvSpPr>
          <p:spPr bwMode="auto">
            <a:xfrm>
              <a:off x="2403" y="2160"/>
              <a:ext cx="919" cy="1540"/>
            </a:xfrm>
            <a:custGeom>
              <a:avLst/>
              <a:gdLst>
                <a:gd name="T0" fmla="*/ 885 w 919"/>
                <a:gd name="T1" fmla="*/ 1283 h 1540"/>
                <a:gd name="T2" fmla="*/ 816 w 919"/>
                <a:gd name="T3" fmla="*/ 1428 h 1540"/>
                <a:gd name="T4" fmla="*/ 720 w 919"/>
                <a:gd name="T5" fmla="*/ 1512 h 1540"/>
                <a:gd name="T6" fmla="*/ 606 w 919"/>
                <a:gd name="T7" fmla="*/ 1539 h 1540"/>
                <a:gd name="T8" fmla="*/ 485 w 919"/>
                <a:gd name="T9" fmla="*/ 1505 h 1540"/>
                <a:gd name="T10" fmla="*/ 362 w 919"/>
                <a:gd name="T11" fmla="*/ 1413 h 1540"/>
                <a:gd name="T12" fmla="*/ 265 w 919"/>
                <a:gd name="T13" fmla="*/ 1288 h 1540"/>
                <a:gd name="T14" fmla="*/ 191 w 919"/>
                <a:gd name="T15" fmla="*/ 1161 h 1540"/>
                <a:gd name="T16" fmla="*/ 113 w 919"/>
                <a:gd name="T17" fmla="*/ 1005 h 1540"/>
                <a:gd name="T18" fmla="*/ 46 w 919"/>
                <a:gd name="T19" fmla="*/ 837 h 1540"/>
                <a:gd name="T20" fmla="*/ 5 w 919"/>
                <a:gd name="T21" fmla="*/ 672 h 1540"/>
                <a:gd name="T22" fmla="*/ 6 w 919"/>
                <a:gd name="T23" fmla="*/ 528 h 1540"/>
                <a:gd name="T24" fmla="*/ 62 w 919"/>
                <a:gd name="T25" fmla="*/ 420 h 1540"/>
                <a:gd name="T26" fmla="*/ 71 w 919"/>
                <a:gd name="T27" fmla="*/ 462 h 1540"/>
                <a:gd name="T28" fmla="*/ 38 w 919"/>
                <a:gd name="T29" fmla="*/ 545 h 1540"/>
                <a:gd name="T30" fmla="*/ 46 w 919"/>
                <a:gd name="T31" fmla="*/ 663 h 1540"/>
                <a:gd name="T32" fmla="*/ 87 w 919"/>
                <a:gd name="T33" fmla="*/ 801 h 1540"/>
                <a:gd name="T34" fmla="*/ 146 w 919"/>
                <a:gd name="T35" fmla="*/ 948 h 1540"/>
                <a:gd name="T36" fmla="*/ 215 w 919"/>
                <a:gd name="T37" fmla="*/ 1086 h 1540"/>
                <a:gd name="T38" fmla="*/ 282 w 919"/>
                <a:gd name="T39" fmla="*/ 1201 h 1540"/>
                <a:gd name="T40" fmla="*/ 358 w 919"/>
                <a:gd name="T41" fmla="*/ 1324 h 1540"/>
                <a:gd name="T42" fmla="*/ 486 w 919"/>
                <a:gd name="T43" fmla="*/ 1441 h 1540"/>
                <a:gd name="T44" fmla="*/ 641 w 919"/>
                <a:gd name="T45" fmla="*/ 1485 h 1540"/>
                <a:gd name="T46" fmla="*/ 779 w 919"/>
                <a:gd name="T47" fmla="*/ 1404 h 1540"/>
                <a:gd name="T48" fmla="*/ 848 w 919"/>
                <a:gd name="T49" fmla="*/ 1237 h 1540"/>
                <a:gd name="T50" fmla="*/ 867 w 919"/>
                <a:gd name="T51" fmla="*/ 1028 h 1540"/>
                <a:gd name="T52" fmla="*/ 844 w 919"/>
                <a:gd name="T53" fmla="*/ 797 h 1540"/>
                <a:gd name="T54" fmla="*/ 787 w 919"/>
                <a:gd name="T55" fmla="*/ 568 h 1540"/>
                <a:gd name="T56" fmla="*/ 704 w 919"/>
                <a:gd name="T57" fmla="*/ 363 h 1540"/>
                <a:gd name="T58" fmla="*/ 604 w 919"/>
                <a:gd name="T59" fmla="*/ 203 h 1540"/>
                <a:gd name="T60" fmla="*/ 536 w 919"/>
                <a:gd name="T61" fmla="*/ 131 h 1540"/>
                <a:gd name="T62" fmla="*/ 460 w 919"/>
                <a:gd name="T63" fmla="*/ 75 h 1540"/>
                <a:gd name="T64" fmla="*/ 368 w 919"/>
                <a:gd name="T65" fmla="*/ 54 h 1540"/>
                <a:gd name="T66" fmla="*/ 301 w 919"/>
                <a:gd name="T67" fmla="*/ 90 h 1540"/>
                <a:gd name="T68" fmla="*/ 253 w 919"/>
                <a:gd name="T69" fmla="*/ 182 h 1540"/>
                <a:gd name="T70" fmla="*/ 231 w 919"/>
                <a:gd name="T71" fmla="*/ 296 h 1540"/>
                <a:gd name="T72" fmla="*/ 232 w 919"/>
                <a:gd name="T73" fmla="*/ 425 h 1540"/>
                <a:gd name="T74" fmla="*/ 247 w 919"/>
                <a:gd name="T75" fmla="*/ 553 h 1540"/>
                <a:gd name="T76" fmla="*/ 272 w 919"/>
                <a:gd name="T77" fmla="*/ 674 h 1540"/>
                <a:gd name="T78" fmla="*/ 276 w 919"/>
                <a:gd name="T79" fmla="*/ 755 h 1540"/>
                <a:gd name="T80" fmla="*/ 243 w 919"/>
                <a:gd name="T81" fmla="*/ 630 h 1540"/>
                <a:gd name="T82" fmla="*/ 208 w 919"/>
                <a:gd name="T83" fmla="*/ 486 h 1540"/>
                <a:gd name="T84" fmla="*/ 186 w 919"/>
                <a:gd name="T85" fmla="*/ 340 h 1540"/>
                <a:gd name="T86" fmla="*/ 191 w 919"/>
                <a:gd name="T87" fmla="*/ 204 h 1540"/>
                <a:gd name="T88" fmla="*/ 235 w 919"/>
                <a:gd name="T89" fmla="*/ 91 h 1540"/>
                <a:gd name="T90" fmla="*/ 331 w 919"/>
                <a:gd name="T91" fmla="*/ 15 h 1540"/>
                <a:gd name="T92" fmla="*/ 499 w 919"/>
                <a:gd name="T93" fmla="*/ 36 h 1540"/>
                <a:gd name="T94" fmla="*/ 647 w 919"/>
                <a:gd name="T95" fmla="*/ 155 h 1540"/>
                <a:gd name="T96" fmla="*/ 755 w 919"/>
                <a:gd name="T97" fmla="*/ 330 h 1540"/>
                <a:gd name="T98" fmla="*/ 828 w 919"/>
                <a:gd name="T99" fmla="*/ 537 h 1540"/>
                <a:gd name="T100" fmla="*/ 876 w 919"/>
                <a:gd name="T101" fmla="*/ 752 h 1540"/>
                <a:gd name="T102" fmla="*/ 904 w 919"/>
                <a:gd name="T103" fmla="*/ 956 h 1540"/>
                <a:gd name="T104" fmla="*/ 918 w 919"/>
                <a:gd name="T105" fmla="*/ 1124 h 15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9"/>
                <a:gd name="T160" fmla="*/ 0 h 1540"/>
                <a:gd name="T161" fmla="*/ 919 w 919"/>
                <a:gd name="T162" fmla="*/ 1540 h 15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9" h="1540">
                  <a:moveTo>
                    <a:pt x="918" y="1124"/>
                  </a:moveTo>
                  <a:lnTo>
                    <a:pt x="911" y="1168"/>
                  </a:lnTo>
                  <a:lnTo>
                    <a:pt x="904" y="1209"/>
                  </a:lnTo>
                  <a:lnTo>
                    <a:pt x="896" y="1246"/>
                  </a:lnTo>
                  <a:lnTo>
                    <a:pt x="885" y="1283"/>
                  </a:lnTo>
                  <a:lnTo>
                    <a:pt x="874" y="1317"/>
                  </a:lnTo>
                  <a:lnTo>
                    <a:pt x="861" y="1348"/>
                  </a:lnTo>
                  <a:lnTo>
                    <a:pt x="847" y="1376"/>
                  </a:lnTo>
                  <a:lnTo>
                    <a:pt x="831" y="1402"/>
                  </a:lnTo>
                  <a:lnTo>
                    <a:pt x="816" y="1428"/>
                  </a:lnTo>
                  <a:lnTo>
                    <a:pt x="798" y="1450"/>
                  </a:lnTo>
                  <a:lnTo>
                    <a:pt x="781" y="1468"/>
                  </a:lnTo>
                  <a:lnTo>
                    <a:pt x="761" y="1486"/>
                  </a:lnTo>
                  <a:lnTo>
                    <a:pt x="741" y="1500"/>
                  </a:lnTo>
                  <a:lnTo>
                    <a:pt x="720" y="1512"/>
                  </a:lnTo>
                  <a:lnTo>
                    <a:pt x="699" y="1523"/>
                  </a:lnTo>
                  <a:lnTo>
                    <a:pt x="676" y="1530"/>
                  </a:lnTo>
                  <a:lnTo>
                    <a:pt x="654" y="1535"/>
                  </a:lnTo>
                  <a:lnTo>
                    <a:pt x="630" y="1539"/>
                  </a:lnTo>
                  <a:lnTo>
                    <a:pt x="606" y="1539"/>
                  </a:lnTo>
                  <a:lnTo>
                    <a:pt x="582" y="1536"/>
                  </a:lnTo>
                  <a:lnTo>
                    <a:pt x="559" y="1532"/>
                  </a:lnTo>
                  <a:lnTo>
                    <a:pt x="534" y="1526"/>
                  </a:lnTo>
                  <a:lnTo>
                    <a:pt x="510" y="1517"/>
                  </a:lnTo>
                  <a:lnTo>
                    <a:pt x="485" y="1505"/>
                  </a:lnTo>
                  <a:lnTo>
                    <a:pt x="460" y="1491"/>
                  </a:lnTo>
                  <a:lnTo>
                    <a:pt x="435" y="1476"/>
                  </a:lnTo>
                  <a:lnTo>
                    <a:pt x="410" y="1457"/>
                  </a:lnTo>
                  <a:lnTo>
                    <a:pt x="386" y="1436"/>
                  </a:lnTo>
                  <a:lnTo>
                    <a:pt x="362" y="1413"/>
                  </a:lnTo>
                  <a:lnTo>
                    <a:pt x="338" y="1387"/>
                  </a:lnTo>
                  <a:lnTo>
                    <a:pt x="314" y="1358"/>
                  </a:lnTo>
                  <a:lnTo>
                    <a:pt x="291" y="1328"/>
                  </a:lnTo>
                  <a:lnTo>
                    <a:pt x="279" y="1309"/>
                  </a:lnTo>
                  <a:lnTo>
                    <a:pt x="265" y="1288"/>
                  </a:lnTo>
                  <a:lnTo>
                    <a:pt x="252" y="1266"/>
                  </a:lnTo>
                  <a:lnTo>
                    <a:pt x="237" y="1242"/>
                  </a:lnTo>
                  <a:lnTo>
                    <a:pt x="223" y="1216"/>
                  </a:lnTo>
                  <a:lnTo>
                    <a:pt x="207" y="1189"/>
                  </a:lnTo>
                  <a:lnTo>
                    <a:pt x="191" y="1161"/>
                  </a:lnTo>
                  <a:lnTo>
                    <a:pt x="175" y="1131"/>
                  </a:lnTo>
                  <a:lnTo>
                    <a:pt x="159" y="1101"/>
                  </a:lnTo>
                  <a:lnTo>
                    <a:pt x="144" y="1069"/>
                  </a:lnTo>
                  <a:lnTo>
                    <a:pt x="128" y="1038"/>
                  </a:lnTo>
                  <a:lnTo>
                    <a:pt x="113" y="1005"/>
                  </a:lnTo>
                  <a:lnTo>
                    <a:pt x="98" y="972"/>
                  </a:lnTo>
                  <a:lnTo>
                    <a:pt x="84" y="939"/>
                  </a:lnTo>
                  <a:lnTo>
                    <a:pt x="70" y="904"/>
                  </a:lnTo>
                  <a:lnTo>
                    <a:pt x="58" y="871"/>
                  </a:lnTo>
                  <a:lnTo>
                    <a:pt x="46" y="837"/>
                  </a:lnTo>
                  <a:lnTo>
                    <a:pt x="35" y="803"/>
                  </a:lnTo>
                  <a:lnTo>
                    <a:pt x="25" y="769"/>
                  </a:lnTo>
                  <a:lnTo>
                    <a:pt x="17" y="737"/>
                  </a:lnTo>
                  <a:lnTo>
                    <a:pt x="10" y="704"/>
                  </a:lnTo>
                  <a:lnTo>
                    <a:pt x="5" y="672"/>
                  </a:lnTo>
                  <a:lnTo>
                    <a:pt x="2" y="641"/>
                  </a:lnTo>
                  <a:lnTo>
                    <a:pt x="0" y="612"/>
                  </a:lnTo>
                  <a:lnTo>
                    <a:pt x="0" y="582"/>
                  </a:lnTo>
                  <a:lnTo>
                    <a:pt x="2" y="554"/>
                  </a:lnTo>
                  <a:lnTo>
                    <a:pt x="6" y="528"/>
                  </a:lnTo>
                  <a:lnTo>
                    <a:pt x="11" y="503"/>
                  </a:lnTo>
                  <a:lnTo>
                    <a:pt x="20" y="480"/>
                  </a:lnTo>
                  <a:lnTo>
                    <a:pt x="31" y="458"/>
                  </a:lnTo>
                  <a:lnTo>
                    <a:pt x="44" y="438"/>
                  </a:lnTo>
                  <a:lnTo>
                    <a:pt x="62" y="420"/>
                  </a:lnTo>
                  <a:lnTo>
                    <a:pt x="99" y="420"/>
                  </a:lnTo>
                  <a:lnTo>
                    <a:pt x="95" y="449"/>
                  </a:lnTo>
                  <a:lnTo>
                    <a:pt x="99" y="462"/>
                  </a:lnTo>
                  <a:lnTo>
                    <a:pt x="86" y="486"/>
                  </a:lnTo>
                  <a:lnTo>
                    <a:pt x="71" y="462"/>
                  </a:lnTo>
                  <a:lnTo>
                    <a:pt x="61" y="476"/>
                  </a:lnTo>
                  <a:lnTo>
                    <a:pt x="51" y="491"/>
                  </a:lnTo>
                  <a:lnTo>
                    <a:pt x="45" y="507"/>
                  </a:lnTo>
                  <a:lnTo>
                    <a:pt x="40" y="525"/>
                  </a:lnTo>
                  <a:lnTo>
                    <a:pt x="38" y="545"/>
                  </a:lnTo>
                  <a:lnTo>
                    <a:pt x="36" y="566"/>
                  </a:lnTo>
                  <a:lnTo>
                    <a:pt x="36" y="589"/>
                  </a:lnTo>
                  <a:lnTo>
                    <a:pt x="38" y="612"/>
                  </a:lnTo>
                  <a:lnTo>
                    <a:pt x="42" y="637"/>
                  </a:lnTo>
                  <a:lnTo>
                    <a:pt x="46" y="663"/>
                  </a:lnTo>
                  <a:lnTo>
                    <a:pt x="51" y="689"/>
                  </a:lnTo>
                  <a:lnTo>
                    <a:pt x="59" y="717"/>
                  </a:lnTo>
                  <a:lnTo>
                    <a:pt x="67" y="745"/>
                  </a:lnTo>
                  <a:lnTo>
                    <a:pt x="76" y="773"/>
                  </a:lnTo>
                  <a:lnTo>
                    <a:pt x="87" y="801"/>
                  </a:lnTo>
                  <a:lnTo>
                    <a:pt x="97" y="831"/>
                  </a:lnTo>
                  <a:lnTo>
                    <a:pt x="108" y="860"/>
                  </a:lnTo>
                  <a:lnTo>
                    <a:pt x="121" y="889"/>
                  </a:lnTo>
                  <a:lnTo>
                    <a:pt x="133" y="919"/>
                  </a:lnTo>
                  <a:lnTo>
                    <a:pt x="146" y="948"/>
                  </a:lnTo>
                  <a:lnTo>
                    <a:pt x="160" y="976"/>
                  </a:lnTo>
                  <a:lnTo>
                    <a:pt x="174" y="1005"/>
                  </a:lnTo>
                  <a:lnTo>
                    <a:pt x="187" y="1033"/>
                  </a:lnTo>
                  <a:lnTo>
                    <a:pt x="202" y="1059"/>
                  </a:lnTo>
                  <a:lnTo>
                    <a:pt x="215" y="1086"/>
                  </a:lnTo>
                  <a:lnTo>
                    <a:pt x="229" y="1111"/>
                  </a:lnTo>
                  <a:lnTo>
                    <a:pt x="242" y="1135"/>
                  </a:lnTo>
                  <a:lnTo>
                    <a:pt x="256" y="1160"/>
                  </a:lnTo>
                  <a:lnTo>
                    <a:pt x="269" y="1180"/>
                  </a:lnTo>
                  <a:lnTo>
                    <a:pt x="282" y="1201"/>
                  </a:lnTo>
                  <a:lnTo>
                    <a:pt x="293" y="1221"/>
                  </a:lnTo>
                  <a:lnTo>
                    <a:pt x="304" y="1238"/>
                  </a:lnTo>
                  <a:lnTo>
                    <a:pt x="320" y="1267"/>
                  </a:lnTo>
                  <a:lnTo>
                    <a:pt x="339" y="1296"/>
                  </a:lnTo>
                  <a:lnTo>
                    <a:pt x="358" y="1324"/>
                  </a:lnTo>
                  <a:lnTo>
                    <a:pt x="380" y="1350"/>
                  </a:lnTo>
                  <a:lnTo>
                    <a:pt x="405" y="1376"/>
                  </a:lnTo>
                  <a:lnTo>
                    <a:pt x="431" y="1400"/>
                  </a:lnTo>
                  <a:lnTo>
                    <a:pt x="458" y="1422"/>
                  </a:lnTo>
                  <a:lnTo>
                    <a:pt x="486" y="1441"/>
                  </a:lnTo>
                  <a:lnTo>
                    <a:pt x="516" y="1458"/>
                  </a:lnTo>
                  <a:lnTo>
                    <a:pt x="546" y="1470"/>
                  </a:lnTo>
                  <a:lnTo>
                    <a:pt x="577" y="1480"/>
                  </a:lnTo>
                  <a:lnTo>
                    <a:pt x="608" y="1485"/>
                  </a:lnTo>
                  <a:lnTo>
                    <a:pt x="641" y="1485"/>
                  </a:lnTo>
                  <a:lnTo>
                    <a:pt x="672" y="1481"/>
                  </a:lnTo>
                  <a:lnTo>
                    <a:pt x="704" y="1470"/>
                  </a:lnTo>
                  <a:lnTo>
                    <a:pt x="735" y="1455"/>
                  </a:lnTo>
                  <a:lnTo>
                    <a:pt x="758" y="1431"/>
                  </a:lnTo>
                  <a:lnTo>
                    <a:pt x="779" y="1404"/>
                  </a:lnTo>
                  <a:lnTo>
                    <a:pt x="797" y="1376"/>
                  </a:lnTo>
                  <a:lnTo>
                    <a:pt x="813" y="1345"/>
                  </a:lnTo>
                  <a:lnTo>
                    <a:pt x="826" y="1311"/>
                  </a:lnTo>
                  <a:lnTo>
                    <a:pt x="839" y="1275"/>
                  </a:lnTo>
                  <a:lnTo>
                    <a:pt x="848" y="1237"/>
                  </a:lnTo>
                  <a:lnTo>
                    <a:pt x="855" y="1198"/>
                  </a:lnTo>
                  <a:lnTo>
                    <a:pt x="860" y="1157"/>
                  </a:lnTo>
                  <a:lnTo>
                    <a:pt x="865" y="1116"/>
                  </a:lnTo>
                  <a:lnTo>
                    <a:pt x="867" y="1072"/>
                  </a:lnTo>
                  <a:lnTo>
                    <a:pt x="867" y="1028"/>
                  </a:lnTo>
                  <a:lnTo>
                    <a:pt x="865" y="983"/>
                  </a:lnTo>
                  <a:lnTo>
                    <a:pt x="863" y="937"/>
                  </a:lnTo>
                  <a:lnTo>
                    <a:pt x="857" y="890"/>
                  </a:lnTo>
                  <a:lnTo>
                    <a:pt x="851" y="843"/>
                  </a:lnTo>
                  <a:lnTo>
                    <a:pt x="844" y="797"/>
                  </a:lnTo>
                  <a:lnTo>
                    <a:pt x="835" y="750"/>
                  </a:lnTo>
                  <a:lnTo>
                    <a:pt x="825" y="704"/>
                  </a:lnTo>
                  <a:lnTo>
                    <a:pt x="814" y="658"/>
                  </a:lnTo>
                  <a:lnTo>
                    <a:pt x="800" y="613"/>
                  </a:lnTo>
                  <a:lnTo>
                    <a:pt x="787" y="568"/>
                  </a:lnTo>
                  <a:lnTo>
                    <a:pt x="772" y="524"/>
                  </a:lnTo>
                  <a:lnTo>
                    <a:pt x="757" y="482"/>
                  </a:lnTo>
                  <a:lnTo>
                    <a:pt x="740" y="440"/>
                  </a:lnTo>
                  <a:lnTo>
                    <a:pt x="722" y="400"/>
                  </a:lnTo>
                  <a:lnTo>
                    <a:pt x="704" y="363"/>
                  </a:lnTo>
                  <a:lnTo>
                    <a:pt x="685" y="326"/>
                  </a:lnTo>
                  <a:lnTo>
                    <a:pt x="665" y="292"/>
                  </a:lnTo>
                  <a:lnTo>
                    <a:pt x="646" y="259"/>
                  </a:lnTo>
                  <a:lnTo>
                    <a:pt x="625" y="230"/>
                  </a:lnTo>
                  <a:lnTo>
                    <a:pt x="604" y="203"/>
                  </a:lnTo>
                  <a:lnTo>
                    <a:pt x="591" y="188"/>
                  </a:lnTo>
                  <a:lnTo>
                    <a:pt x="577" y="173"/>
                  </a:lnTo>
                  <a:lnTo>
                    <a:pt x="564" y="160"/>
                  </a:lnTo>
                  <a:lnTo>
                    <a:pt x="550" y="146"/>
                  </a:lnTo>
                  <a:lnTo>
                    <a:pt x="536" y="131"/>
                  </a:lnTo>
                  <a:lnTo>
                    <a:pt x="522" y="119"/>
                  </a:lnTo>
                  <a:lnTo>
                    <a:pt x="507" y="106"/>
                  </a:lnTo>
                  <a:lnTo>
                    <a:pt x="492" y="94"/>
                  </a:lnTo>
                  <a:lnTo>
                    <a:pt x="477" y="83"/>
                  </a:lnTo>
                  <a:lnTo>
                    <a:pt x="460" y="75"/>
                  </a:lnTo>
                  <a:lnTo>
                    <a:pt x="443" y="67"/>
                  </a:lnTo>
                  <a:lnTo>
                    <a:pt x="426" y="60"/>
                  </a:lnTo>
                  <a:lnTo>
                    <a:pt x="407" y="56"/>
                  </a:lnTo>
                  <a:lnTo>
                    <a:pt x="387" y="54"/>
                  </a:lnTo>
                  <a:lnTo>
                    <a:pt x="368" y="54"/>
                  </a:lnTo>
                  <a:lnTo>
                    <a:pt x="347" y="56"/>
                  </a:lnTo>
                  <a:lnTo>
                    <a:pt x="347" y="51"/>
                  </a:lnTo>
                  <a:lnTo>
                    <a:pt x="330" y="62"/>
                  </a:lnTo>
                  <a:lnTo>
                    <a:pt x="315" y="75"/>
                  </a:lnTo>
                  <a:lnTo>
                    <a:pt x="301" y="90"/>
                  </a:lnTo>
                  <a:lnTo>
                    <a:pt x="289" y="106"/>
                  </a:lnTo>
                  <a:lnTo>
                    <a:pt x="277" y="123"/>
                  </a:lnTo>
                  <a:lnTo>
                    <a:pt x="268" y="141"/>
                  </a:lnTo>
                  <a:lnTo>
                    <a:pt x="260" y="161"/>
                  </a:lnTo>
                  <a:lnTo>
                    <a:pt x="253" y="182"/>
                  </a:lnTo>
                  <a:lnTo>
                    <a:pt x="246" y="204"/>
                  </a:lnTo>
                  <a:lnTo>
                    <a:pt x="241" y="226"/>
                  </a:lnTo>
                  <a:lnTo>
                    <a:pt x="237" y="249"/>
                  </a:lnTo>
                  <a:lnTo>
                    <a:pt x="233" y="273"/>
                  </a:lnTo>
                  <a:lnTo>
                    <a:pt x="231" y="296"/>
                  </a:lnTo>
                  <a:lnTo>
                    <a:pt x="230" y="322"/>
                  </a:lnTo>
                  <a:lnTo>
                    <a:pt x="229" y="347"/>
                  </a:lnTo>
                  <a:lnTo>
                    <a:pt x="229" y="372"/>
                  </a:lnTo>
                  <a:lnTo>
                    <a:pt x="230" y="398"/>
                  </a:lnTo>
                  <a:lnTo>
                    <a:pt x="232" y="425"/>
                  </a:lnTo>
                  <a:lnTo>
                    <a:pt x="233" y="450"/>
                  </a:lnTo>
                  <a:lnTo>
                    <a:pt x="236" y="476"/>
                  </a:lnTo>
                  <a:lnTo>
                    <a:pt x="239" y="502"/>
                  </a:lnTo>
                  <a:lnTo>
                    <a:pt x="243" y="528"/>
                  </a:lnTo>
                  <a:lnTo>
                    <a:pt x="247" y="553"/>
                  </a:lnTo>
                  <a:lnTo>
                    <a:pt x="252" y="578"/>
                  </a:lnTo>
                  <a:lnTo>
                    <a:pt x="257" y="604"/>
                  </a:lnTo>
                  <a:lnTo>
                    <a:pt x="262" y="627"/>
                  </a:lnTo>
                  <a:lnTo>
                    <a:pt x="267" y="651"/>
                  </a:lnTo>
                  <a:lnTo>
                    <a:pt x="272" y="674"/>
                  </a:lnTo>
                  <a:lnTo>
                    <a:pt x="279" y="696"/>
                  </a:lnTo>
                  <a:lnTo>
                    <a:pt x="284" y="717"/>
                  </a:lnTo>
                  <a:lnTo>
                    <a:pt x="290" y="737"/>
                  </a:lnTo>
                  <a:lnTo>
                    <a:pt x="296" y="755"/>
                  </a:lnTo>
                  <a:lnTo>
                    <a:pt x="276" y="755"/>
                  </a:lnTo>
                  <a:lnTo>
                    <a:pt x="271" y="732"/>
                  </a:lnTo>
                  <a:lnTo>
                    <a:pt x="264" y="708"/>
                  </a:lnTo>
                  <a:lnTo>
                    <a:pt x="257" y="683"/>
                  </a:lnTo>
                  <a:lnTo>
                    <a:pt x="251" y="657"/>
                  </a:lnTo>
                  <a:lnTo>
                    <a:pt x="243" y="630"/>
                  </a:lnTo>
                  <a:lnTo>
                    <a:pt x="236" y="603"/>
                  </a:lnTo>
                  <a:lnTo>
                    <a:pt x="229" y="574"/>
                  </a:lnTo>
                  <a:lnTo>
                    <a:pt x="221" y="545"/>
                  </a:lnTo>
                  <a:lnTo>
                    <a:pt x="215" y="516"/>
                  </a:lnTo>
                  <a:lnTo>
                    <a:pt x="208" y="486"/>
                  </a:lnTo>
                  <a:lnTo>
                    <a:pt x="203" y="457"/>
                  </a:lnTo>
                  <a:lnTo>
                    <a:pt x="198" y="428"/>
                  </a:lnTo>
                  <a:lnTo>
                    <a:pt x="193" y="398"/>
                  </a:lnTo>
                  <a:lnTo>
                    <a:pt x="189" y="369"/>
                  </a:lnTo>
                  <a:lnTo>
                    <a:pt x="186" y="340"/>
                  </a:lnTo>
                  <a:lnTo>
                    <a:pt x="185" y="311"/>
                  </a:lnTo>
                  <a:lnTo>
                    <a:pt x="185" y="283"/>
                  </a:lnTo>
                  <a:lnTo>
                    <a:pt x="185" y="256"/>
                  </a:lnTo>
                  <a:lnTo>
                    <a:pt x="187" y="229"/>
                  </a:lnTo>
                  <a:lnTo>
                    <a:pt x="191" y="204"/>
                  </a:lnTo>
                  <a:lnTo>
                    <a:pt x="196" y="179"/>
                  </a:lnTo>
                  <a:lnTo>
                    <a:pt x="203" y="154"/>
                  </a:lnTo>
                  <a:lnTo>
                    <a:pt x="211" y="131"/>
                  </a:lnTo>
                  <a:lnTo>
                    <a:pt x="223" y="110"/>
                  </a:lnTo>
                  <a:lnTo>
                    <a:pt x="235" y="91"/>
                  </a:lnTo>
                  <a:lnTo>
                    <a:pt x="249" y="72"/>
                  </a:lnTo>
                  <a:lnTo>
                    <a:pt x="267" y="55"/>
                  </a:lnTo>
                  <a:lnTo>
                    <a:pt x="286" y="40"/>
                  </a:lnTo>
                  <a:lnTo>
                    <a:pt x="308" y="27"/>
                  </a:lnTo>
                  <a:lnTo>
                    <a:pt x="331" y="15"/>
                  </a:lnTo>
                  <a:lnTo>
                    <a:pt x="359" y="6"/>
                  </a:lnTo>
                  <a:lnTo>
                    <a:pt x="388" y="0"/>
                  </a:lnTo>
                  <a:lnTo>
                    <a:pt x="428" y="8"/>
                  </a:lnTo>
                  <a:lnTo>
                    <a:pt x="465" y="20"/>
                  </a:lnTo>
                  <a:lnTo>
                    <a:pt x="499" y="36"/>
                  </a:lnTo>
                  <a:lnTo>
                    <a:pt x="533" y="54"/>
                  </a:lnTo>
                  <a:lnTo>
                    <a:pt x="564" y="76"/>
                  </a:lnTo>
                  <a:lnTo>
                    <a:pt x="593" y="100"/>
                  </a:lnTo>
                  <a:lnTo>
                    <a:pt x="621" y="127"/>
                  </a:lnTo>
                  <a:lnTo>
                    <a:pt x="647" y="155"/>
                  </a:lnTo>
                  <a:lnTo>
                    <a:pt x="672" y="187"/>
                  </a:lnTo>
                  <a:lnTo>
                    <a:pt x="694" y="220"/>
                  </a:lnTo>
                  <a:lnTo>
                    <a:pt x="716" y="255"/>
                  </a:lnTo>
                  <a:lnTo>
                    <a:pt x="736" y="292"/>
                  </a:lnTo>
                  <a:lnTo>
                    <a:pt x="755" y="330"/>
                  </a:lnTo>
                  <a:lnTo>
                    <a:pt x="772" y="369"/>
                  </a:lnTo>
                  <a:lnTo>
                    <a:pt x="787" y="410"/>
                  </a:lnTo>
                  <a:lnTo>
                    <a:pt x="802" y="451"/>
                  </a:lnTo>
                  <a:lnTo>
                    <a:pt x="816" y="494"/>
                  </a:lnTo>
                  <a:lnTo>
                    <a:pt x="828" y="537"/>
                  </a:lnTo>
                  <a:lnTo>
                    <a:pt x="840" y="580"/>
                  </a:lnTo>
                  <a:lnTo>
                    <a:pt x="850" y="622"/>
                  </a:lnTo>
                  <a:lnTo>
                    <a:pt x="859" y="666"/>
                  </a:lnTo>
                  <a:lnTo>
                    <a:pt x="868" y="709"/>
                  </a:lnTo>
                  <a:lnTo>
                    <a:pt x="876" y="752"/>
                  </a:lnTo>
                  <a:lnTo>
                    <a:pt x="883" y="795"/>
                  </a:lnTo>
                  <a:lnTo>
                    <a:pt x="888" y="837"/>
                  </a:lnTo>
                  <a:lnTo>
                    <a:pt x="895" y="878"/>
                  </a:lnTo>
                  <a:lnTo>
                    <a:pt x="900" y="918"/>
                  </a:lnTo>
                  <a:lnTo>
                    <a:pt x="904" y="956"/>
                  </a:lnTo>
                  <a:lnTo>
                    <a:pt x="908" y="994"/>
                  </a:lnTo>
                  <a:lnTo>
                    <a:pt x="911" y="1030"/>
                  </a:lnTo>
                  <a:lnTo>
                    <a:pt x="914" y="1063"/>
                  </a:lnTo>
                  <a:lnTo>
                    <a:pt x="918" y="1096"/>
                  </a:lnTo>
                  <a:lnTo>
                    <a:pt x="918" y="1124"/>
                  </a:lnTo>
                </a:path>
              </a:pathLst>
            </a:custGeom>
            <a:grpFill/>
            <a:ln w="9525" cap="rnd">
              <a:noFill/>
              <a:round/>
              <a:headEnd/>
              <a:tailEnd/>
            </a:ln>
          </p:spPr>
          <p:txBody>
            <a:bodyPr/>
            <a:lstStyle/>
            <a:p>
              <a:pPr eaLnBrk="0" hangingPunct="0"/>
              <a:endParaRPr lang="de-AT" sz="900" dirty="0">
                <a:solidFill>
                  <a:srgbClr val="000066"/>
                </a:solidFill>
                <a:cs typeface="Arial" charset="0"/>
              </a:endParaRPr>
            </a:p>
          </p:txBody>
        </p:sp>
      </p:grpSp>
      <p:sp>
        <p:nvSpPr>
          <p:cNvPr id="24" name="Freeform 17"/>
          <p:cNvSpPr>
            <a:spLocks/>
          </p:cNvSpPr>
          <p:nvPr/>
        </p:nvSpPr>
        <p:spPr bwMode="auto">
          <a:xfrm rot="15512954" flipH="1">
            <a:off x="5158859" y="1883458"/>
            <a:ext cx="308337" cy="966057"/>
          </a:xfrm>
          <a:custGeom>
            <a:avLst/>
            <a:gdLst>
              <a:gd name="T0" fmla="*/ 2147483647 w 432"/>
              <a:gd name="T1" fmla="*/ 2147483647 h 637"/>
              <a:gd name="T2" fmla="*/ 0 w 432"/>
              <a:gd name="T3" fmla="*/ 2147483647 h 637"/>
              <a:gd name="T4" fmla="*/ 2147483647 w 432"/>
              <a:gd name="T5" fmla="*/ 0 h 637"/>
              <a:gd name="T6" fmla="*/ 0 60000 65536"/>
              <a:gd name="T7" fmla="*/ 0 60000 65536"/>
              <a:gd name="T8" fmla="*/ 0 60000 65536"/>
              <a:gd name="T9" fmla="*/ 0 w 432"/>
              <a:gd name="T10" fmla="*/ 0 h 637"/>
              <a:gd name="T11" fmla="*/ 432 w 432"/>
              <a:gd name="T12" fmla="*/ 637 h 637"/>
            </a:gdLst>
            <a:ahLst/>
            <a:cxnLst>
              <a:cxn ang="T6">
                <a:pos x="T0" y="T1"/>
              </a:cxn>
              <a:cxn ang="T7">
                <a:pos x="T2" y="T3"/>
              </a:cxn>
              <a:cxn ang="T8">
                <a:pos x="T4" y="T5"/>
              </a:cxn>
            </a:cxnLst>
            <a:rect l="T9" t="T10" r="T11" b="T12"/>
            <a:pathLst>
              <a:path w="432" h="637">
                <a:moveTo>
                  <a:pt x="273" y="23"/>
                </a:moveTo>
                <a:lnTo>
                  <a:pt x="0" y="637"/>
                </a:lnTo>
                <a:lnTo>
                  <a:pt x="432" y="0"/>
                </a:lnTo>
              </a:path>
            </a:pathLst>
          </a:custGeom>
          <a:solidFill>
            <a:schemeClr val="tx1"/>
          </a:solidFill>
          <a:ln w="9525">
            <a:solidFill>
              <a:schemeClr val="tx1"/>
            </a:solidFill>
            <a:round/>
            <a:headEnd/>
            <a:tailEnd/>
          </a:ln>
        </p:spPr>
        <p:txBody>
          <a:bodyPr lIns="0" tIns="0" rIns="0" bIns="0"/>
          <a:lstStyle/>
          <a:p>
            <a:pPr eaLnBrk="0" fontAlgn="auto" hangingPunct="0">
              <a:spcBef>
                <a:spcPts val="0"/>
              </a:spcBef>
              <a:spcAft>
                <a:spcPts val="0"/>
              </a:spcAft>
              <a:defRPr/>
            </a:pPr>
            <a:endParaRPr lang="de-AT" sz="900" kern="0" dirty="0" smtClean="0">
              <a:solidFill>
                <a:srgbClr val="000066"/>
              </a:solidFill>
              <a:cs typeface="Arial" charset="0"/>
            </a:endParaRPr>
          </a:p>
        </p:txBody>
      </p:sp>
      <p:sp>
        <p:nvSpPr>
          <p:cNvPr id="25" name="Freeform 17"/>
          <p:cNvSpPr>
            <a:spLocks/>
          </p:cNvSpPr>
          <p:nvPr/>
        </p:nvSpPr>
        <p:spPr bwMode="auto">
          <a:xfrm rot="17852691" flipH="1">
            <a:off x="5262421" y="4156716"/>
            <a:ext cx="308337" cy="966057"/>
          </a:xfrm>
          <a:custGeom>
            <a:avLst/>
            <a:gdLst>
              <a:gd name="T0" fmla="*/ 2147483647 w 432"/>
              <a:gd name="T1" fmla="*/ 2147483647 h 637"/>
              <a:gd name="T2" fmla="*/ 0 w 432"/>
              <a:gd name="T3" fmla="*/ 2147483647 h 637"/>
              <a:gd name="T4" fmla="*/ 2147483647 w 432"/>
              <a:gd name="T5" fmla="*/ 0 h 637"/>
              <a:gd name="T6" fmla="*/ 0 60000 65536"/>
              <a:gd name="T7" fmla="*/ 0 60000 65536"/>
              <a:gd name="T8" fmla="*/ 0 60000 65536"/>
              <a:gd name="T9" fmla="*/ 0 w 432"/>
              <a:gd name="T10" fmla="*/ 0 h 637"/>
              <a:gd name="T11" fmla="*/ 432 w 432"/>
              <a:gd name="T12" fmla="*/ 637 h 637"/>
            </a:gdLst>
            <a:ahLst/>
            <a:cxnLst>
              <a:cxn ang="T6">
                <a:pos x="T0" y="T1"/>
              </a:cxn>
              <a:cxn ang="T7">
                <a:pos x="T2" y="T3"/>
              </a:cxn>
              <a:cxn ang="T8">
                <a:pos x="T4" y="T5"/>
              </a:cxn>
            </a:cxnLst>
            <a:rect l="T9" t="T10" r="T11" b="T12"/>
            <a:pathLst>
              <a:path w="432" h="637">
                <a:moveTo>
                  <a:pt x="273" y="23"/>
                </a:moveTo>
                <a:lnTo>
                  <a:pt x="0" y="637"/>
                </a:lnTo>
                <a:lnTo>
                  <a:pt x="432" y="0"/>
                </a:lnTo>
              </a:path>
            </a:pathLst>
          </a:custGeom>
          <a:solidFill>
            <a:schemeClr val="tx1"/>
          </a:solidFill>
          <a:ln w="9525">
            <a:solidFill>
              <a:schemeClr val="tx1"/>
            </a:solidFill>
            <a:round/>
            <a:headEnd/>
            <a:tailEnd/>
          </a:ln>
        </p:spPr>
        <p:txBody>
          <a:bodyPr lIns="0" tIns="0" rIns="0" bIns="0"/>
          <a:lstStyle/>
          <a:p>
            <a:pPr eaLnBrk="0" fontAlgn="auto" hangingPunct="0">
              <a:spcBef>
                <a:spcPts val="0"/>
              </a:spcBef>
              <a:spcAft>
                <a:spcPts val="0"/>
              </a:spcAft>
              <a:defRPr/>
            </a:pPr>
            <a:endParaRPr lang="de-AT" sz="900" kern="0" dirty="0" smtClean="0">
              <a:solidFill>
                <a:srgbClr val="000066"/>
              </a:solidFill>
              <a:cs typeface="Arial" charset="0"/>
            </a:endParaRPr>
          </a:p>
        </p:txBody>
      </p:sp>
      <p:graphicFrame>
        <p:nvGraphicFramePr>
          <p:cNvPr id="28" name="Object 7"/>
          <p:cNvGraphicFramePr>
            <a:graphicFrameLocks noChangeAspect="1"/>
          </p:cNvGraphicFramePr>
          <p:nvPr>
            <p:extLst>
              <p:ext uri="{D42A27DB-BD31-4B8C-83A1-F6EECF244321}">
                <p14:modId xmlns:p14="http://schemas.microsoft.com/office/powerpoint/2010/main" val="3962806994"/>
              </p:ext>
            </p:extLst>
          </p:nvPr>
        </p:nvGraphicFramePr>
        <p:xfrm>
          <a:off x="5835632" y="1687443"/>
          <a:ext cx="1908212" cy="1203971"/>
        </p:xfrm>
        <a:graphic>
          <a:graphicData uri="http://schemas.openxmlformats.org/drawingml/2006/chart">
            <c:chart xmlns:c="http://schemas.openxmlformats.org/drawingml/2006/chart" xmlns:r="http://schemas.openxmlformats.org/officeDocument/2006/relationships" r:id="rId8"/>
          </a:graphicData>
        </a:graphic>
      </p:graphicFrame>
      <p:sp>
        <p:nvSpPr>
          <p:cNvPr id="29" name="Rectangle 48"/>
          <p:cNvSpPr>
            <a:spLocks noChangeArrowheads="1"/>
          </p:cNvSpPr>
          <p:nvPr/>
        </p:nvSpPr>
        <p:spPr bwMode="auto">
          <a:xfrm>
            <a:off x="3620874" y="5052806"/>
            <a:ext cx="276225" cy="127000"/>
          </a:xfrm>
          <a:prstGeom prst="rect">
            <a:avLst/>
          </a:prstGeom>
          <a:solidFill>
            <a:schemeClr val="bg2">
              <a:lumMod val="40000"/>
              <a:lumOff val="60000"/>
            </a:schemeClr>
          </a:solidFill>
          <a:ln w="9525">
            <a:solidFill>
              <a:schemeClr val="bg2"/>
            </a:solidFill>
            <a:miter lim="800000"/>
            <a:headEnd/>
            <a:tailEnd/>
          </a:ln>
        </p:spPr>
        <p:txBody>
          <a:bodyPr wrap="none" lIns="0" tIns="0" rIns="0" bIns="0" anchor="ctr"/>
          <a:lstStyle/>
          <a:p>
            <a:pPr eaLnBrk="0" fontAlgn="auto" hangingPunct="0">
              <a:spcBef>
                <a:spcPts val="0"/>
              </a:spcBef>
              <a:spcAft>
                <a:spcPts val="0"/>
              </a:spcAft>
              <a:defRPr/>
            </a:pPr>
            <a:endParaRPr lang="de-AT" sz="500" kern="0" dirty="0" smtClean="0">
              <a:solidFill>
                <a:srgbClr val="000066"/>
              </a:solidFill>
              <a:cs typeface="Arial" charset="0"/>
            </a:endParaRPr>
          </a:p>
        </p:txBody>
      </p:sp>
      <p:sp>
        <p:nvSpPr>
          <p:cNvPr id="30" name="Rectangle 48"/>
          <p:cNvSpPr>
            <a:spLocks noChangeArrowheads="1"/>
          </p:cNvSpPr>
          <p:nvPr/>
        </p:nvSpPr>
        <p:spPr bwMode="auto">
          <a:xfrm>
            <a:off x="4448967" y="5052806"/>
            <a:ext cx="276225" cy="127000"/>
          </a:xfrm>
          <a:prstGeom prst="rect">
            <a:avLst/>
          </a:prstGeom>
          <a:solidFill>
            <a:srgbClr val="FFFFFF"/>
          </a:solidFill>
          <a:ln w="9525">
            <a:solidFill>
              <a:schemeClr val="bg2"/>
            </a:solidFill>
            <a:miter lim="800000"/>
            <a:headEnd/>
            <a:tailEnd/>
          </a:ln>
        </p:spPr>
        <p:txBody>
          <a:bodyPr wrap="none" lIns="0" tIns="0" rIns="0" bIns="0" anchor="ctr"/>
          <a:lstStyle/>
          <a:p>
            <a:pPr eaLnBrk="0" fontAlgn="auto" hangingPunct="0">
              <a:spcBef>
                <a:spcPts val="0"/>
              </a:spcBef>
              <a:spcAft>
                <a:spcPts val="0"/>
              </a:spcAft>
              <a:defRPr/>
            </a:pPr>
            <a:endParaRPr lang="de-AT" sz="500" kern="0" dirty="0" smtClean="0">
              <a:solidFill>
                <a:srgbClr val="000066"/>
              </a:solidFill>
              <a:cs typeface="Arial" charset="0"/>
            </a:endParaRPr>
          </a:p>
        </p:txBody>
      </p:sp>
      <p:sp>
        <p:nvSpPr>
          <p:cNvPr id="31" name="Rectangle 48"/>
          <p:cNvSpPr>
            <a:spLocks noChangeArrowheads="1"/>
          </p:cNvSpPr>
          <p:nvPr/>
        </p:nvSpPr>
        <p:spPr bwMode="auto">
          <a:xfrm>
            <a:off x="2840594" y="5052806"/>
            <a:ext cx="276225" cy="127000"/>
          </a:xfrm>
          <a:prstGeom prst="rect">
            <a:avLst/>
          </a:prstGeom>
          <a:solidFill>
            <a:schemeClr val="tx1">
              <a:lumMod val="50000"/>
              <a:lumOff val="50000"/>
            </a:schemeClr>
          </a:solidFill>
          <a:ln w="9525">
            <a:noFill/>
            <a:miter lim="800000"/>
            <a:headEnd/>
            <a:tailEnd/>
          </a:ln>
        </p:spPr>
        <p:txBody>
          <a:bodyPr wrap="none" lIns="0" tIns="0" rIns="0" bIns="0" anchor="ctr"/>
          <a:lstStyle/>
          <a:p>
            <a:pPr eaLnBrk="0" fontAlgn="auto" hangingPunct="0">
              <a:spcBef>
                <a:spcPts val="0"/>
              </a:spcBef>
              <a:spcAft>
                <a:spcPts val="0"/>
              </a:spcAft>
              <a:defRPr/>
            </a:pPr>
            <a:endParaRPr lang="de-AT" sz="500" kern="0" dirty="0" smtClean="0">
              <a:solidFill>
                <a:srgbClr val="000066"/>
              </a:solidFill>
              <a:cs typeface="Arial" charset="0"/>
            </a:endParaRPr>
          </a:p>
        </p:txBody>
      </p:sp>
      <p:sp>
        <p:nvSpPr>
          <p:cNvPr id="32" name="Text Box 49"/>
          <p:cNvSpPr txBox="1">
            <a:spLocks noChangeArrowheads="1"/>
          </p:cNvSpPr>
          <p:nvPr/>
        </p:nvSpPr>
        <p:spPr bwMode="auto">
          <a:xfrm>
            <a:off x="2612740" y="4868565"/>
            <a:ext cx="2916324" cy="302647"/>
          </a:xfrm>
          <a:prstGeom prst="rect">
            <a:avLst/>
          </a:prstGeom>
          <a:noFill/>
          <a:ln w="9525">
            <a:noFill/>
            <a:miter lim="800000"/>
            <a:headEnd/>
            <a:tailEnd/>
          </a:ln>
        </p:spPr>
        <p:txBody>
          <a:bodyPr wrap="square" lIns="0" tIns="0" rIns="0" bIns="0" anchor="t">
            <a:spAutoFit/>
          </a:bodyPr>
          <a:lstStyle/>
          <a:p>
            <a:pPr eaLnBrk="0" hangingPunct="0">
              <a:spcBef>
                <a:spcPts val="200"/>
              </a:spcBef>
            </a:pPr>
            <a:r>
              <a:rPr lang="de-AT" sz="900" b="1" dirty="0" smtClean="0">
                <a:solidFill>
                  <a:srgbClr val="646464"/>
                </a:solidFill>
                <a:cs typeface="Arial" charset="0"/>
              </a:rPr>
              <a:t>Legende Verlagerungspotenzial (Reisen p.a.)	</a:t>
            </a:r>
          </a:p>
          <a:p>
            <a:pPr marL="539750" eaLnBrk="0" hangingPunct="0">
              <a:spcBef>
                <a:spcPts val="200"/>
              </a:spcBef>
              <a:tabLst>
                <a:tab pos="542925" algn="l"/>
                <a:tab pos="1343025" algn="l"/>
                <a:tab pos="2152650" algn="l"/>
              </a:tabLst>
            </a:pPr>
            <a:r>
              <a:rPr lang="de-AT" sz="900" dirty="0" smtClean="0">
                <a:solidFill>
                  <a:srgbClr val="646464"/>
                </a:solidFill>
                <a:cs typeface="Arial" charset="0"/>
              </a:rPr>
              <a:t>1-3	4-12	13+</a:t>
            </a:r>
          </a:p>
        </p:txBody>
      </p:sp>
      <p:sp>
        <p:nvSpPr>
          <p:cNvPr id="33" name="Rechteck 32"/>
          <p:cNvSpPr/>
          <p:nvPr/>
        </p:nvSpPr>
        <p:spPr bwMode="auto">
          <a:xfrm rot="20698562">
            <a:off x="966827" y="4642750"/>
            <a:ext cx="972108" cy="324036"/>
          </a:xfrm>
          <a:prstGeom prst="rect">
            <a:avLst/>
          </a:prstGeom>
          <a:solidFill>
            <a:schemeClr val="accent1"/>
          </a:solidFill>
          <a:ln w="9525" cap="flat" cmpd="sng" algn="ctr">
            <a:solidFill>
              <a:schemeClr val="accent1"/>
            </a:solidFill>
            <a:prstDash val="solid"/>
            <a:round/>
            <a:headEnd type="none" w="med" len="med"/>
            <a:tailEnd type="none" w="med" len="med"/>
          </a:ln>
          <a:effectLst/>
          <a:extLst/>
        </p:spPr>
        <p:txBody>
          <a:bodyPr vert="horz" wrap="none" lIns="85068" tIns="44235" rIns="85068" bIns="44235" numCol="1" rtlCol="0" anchor="ctr" anchorCtr="0" compatLnSpc="1">
            <a:prstTxWarp prst="textNoShape">
              <a:avLst/>
            </a:prstTxWarp>
          </a:bodyPr>
          <a:lstStyle/>
          <a:p>
            <a:pPr algn="ctr" eaLnBrk="0" hangingPunct="0"/>
            <a:r>
              <a:rPr lang="de-AT" sz="900" dirty="0" smtClean="0">
                <a:solidFill>
                  <a:srgbClr val="FFFFFF"/>
                </a:solidFill>
                <a:cs typeface="Arial" charset="0"/>
              </a:rPr>
              <a:t>n= klein!</a:t>
            </a:r>
            <a:endParaRPr lang="de-AT" sz="900" dirty="0">
              <a:solidFill>
                <a:srgbClr val="FFFFFF"/>
              </a:solidFill>
              <a:cs typeface="Arial" charset="0"/>
            </a:endParaRPr>
          </a:p>
        </p:txBody>
      </p:sp>
      <p:sp>
        <p:nvSpPr>
          <p:cNvPr id="35" name="Text Box 6"/>
          <p:cNvSpPr txBox="1">
            <a:spLocks noChangeArrowheads="1"/>
          </p:cNvSpPr>
          <p:nvPr/>
        </p:nvSpPr>
        <p:spPr bwMode="auto">
          <a:xfrm>
            <a:off x="571926" y="6489146"/>
            <a:ext cx="8864174" cy="138499"/>
          </a:xfrm>
          <a:prstGeom prst="rect">
            <a:avLst/>
          </a:prstGeom>
          <a:noFill/>
          <a:ln w="9525">
            <a:noFill/>
            <a:round/>
            <a:headEnd/>
            <a:tailEnd/>
          </a:ln>
        </p:spPr>
        <p:txBody>
          <a:bodyPr wrap="square" lIns="0" tIns="0" rIns="0" bIns="0" anchor="b">
            <a:spAutoFit/>
          </a:bodyPr>
          <a:lstStyle/>
          <a:p>
            <a:pPr marL="187325" indent="-185738" eaLnBrk="0" hangingPunct="0">
              <a:tabLst>
                <a:tab pos="187325" algn="l"/>
                <a:tab pos="1101725" algn="l"/>
                <a:tab pos="2016125" algn="l"/>
                <a:tab pos="2930525" algn="l"/>
                <a:tab pos="3844925" algn="l"/>
                <a:tab pos="4759325" algn="l"/>
                <a:tab pos="5673725" algn="l"/>
                <a:tab pos="6588125" algn="l"/>
                <a:tab pos="7502525" algn="l"/>
                <a:tab pos="8416925" algn="l"/>
                <a:tab pos="9331325" algn="l"/>
                <a:tab pos="10245725" algn="l"/>
              </a:tabLst>
            </a:pPr>
            <a:r>
              <a:rPr lang="de-AT" sz="900" dirty="0" smtClean="0">
                <a:solidFill>
                  <a:srgbClr val="000000"/>
                </a:solidFill>
                <a:cs typeface="Arial" charset="0"/>
              </a:rPr>
              <a:t>Quelle: </a:t>
            </a:r>
            <a:r>
              <a:rPr lang="de-AT" sz="900" b="1" i="1" dirty="0" err="1" smtClean="0">
                <a:solidFill>
                  <a:srgbClr val="000000"/>
                </a:solidFill>
                <a:cs typeface="Arial" charset="0"/>
              </a:rPr>
              <a:t>exeo</a:t>
            </a:r>
            <a:r>
              <a:rPr lang="de-AT" sz="900" i="1" dirty="0" smtClean="0">
                <a:solidFill>
                  <a:srgbClr val="000000"/>
                </a:solidFill>
                <a:cs typeface="Arial" charset="0"/>
              </a:rPr>
              <a:t> </a:t>
            </a:r>
            <a:r>
              <a:rPr lang="de-AT" sz="900" dirty="0" smtClean="0">
                <a:solidFill>
                  <a:srgbClr val="000000"/>
                </a:solidFill>
                <a:cs typeface="Arial" charset="0"/>
              </a:rPr>
              <a:t>Strategic Consulting AG (V2V-Studie, n=1.042)</a:t>
            </a:r>
            <a:endParaRPr lang="de-AT" sz="900" dirty="0">
              <a:solidFill>
                <a:srgbClr val="000000"/>
              </a:solidFill>
              <a:cs typeface="Arial" charset="0"/>
            </a:endParaRPr>
          </a:p>
        </p:txBody>
      </p:sp>
      <p:grpSp>
        <p:nvGrpSpPr>
          <p:cNvPr id="36" name="Group 18"/>
          <p:cNvGrpSpPr>
            <a:grpSpLocks/>
          </p:cNvGrpSpPr>
          <p:nvPr/>
        </p:nvGrpSpPr>
        <p:grpSpPr bwMode="auto">
          <a:xfrm rot="5593024">
            <a:off x="7208816" y="2082051"/>
            <a:ext cx="468313" cy="755650"/>
            <a:chOff x="2403" y="2160"/>
            <a:chExt cx="956" cy="1540"/>
          </a:xfrm>
          <a:solidFill>
            <a:schemeClr val="tx1"/>
          </a:solidFill>
        </p:grpSpPr>
        <p:sp>
          <p:nvSpPr>
            <p:cNvPr id="37" name="Freeform 19"/>
            <p:cNvSpPr>
              <a:spLocks/>
            </p:cNvSpPr>
            <p:nvPr/>
          </p:nvSpPr>
          <p:spPr bwMode="auto">
            <a:xfrm>
              <a:off x="2441" y="2160"/>
              <a:ext cx="918" cy="1540"/>
            </a:xfrm>
            <a:custGeom>
              <a:avLst/>
              <a:gdLst>
                <a:gd name="T0" fmla="*/ 885 w 918"/>
                <a:gd name="T1" fmla="*/ 1283 h 1540"/>
                <a:gd name="T2" fmla="*/ 816 w 918"/>
                <a:gd name="T3" fmla="*/ 1428 h 1540"/>
                <a:gd name="T4" fmla="*/ 719 w 918"/>
                <a:gd name="T5" fmla="*/ 1512 h 1540"/>
                <a:gd name="T6" fmla="*/ 606 w 918"/>
                <a:gd name="T7" fmla="*/ 1539 h 1540"/>
                <a:gd name="T8" fmla="*/ 484 w 918"/>
                <a:gd name="T9" fmla="*/ 1505 h 1540"/>
                <a:gd name="T10" fmla="*/ 362 w 918"/>
                <a:gd name="T11" fmla="*/ 1413 h 1540"/>
                <a:gd name="T12" fmla="*/ 265 w 918"/>
                <a:gd name="T13" fmla="*/ 1288 h 1540"/>
                <a:gd name="T14" fmla="*/ 190 w 918"/>
                <a:gd name="T15" fmla="*/ 1161 h 1540"/>
                <a:gd name="T16" fmla="*/ 113 w 918"/>
                <a:gd name="T17" fmla="*/ 1005 h 1540"/>
                <a:gd name="T18" fmla="*/ 45 w 918"/>
                <a:gd name="T19" fmla="*/ 837 h 1540"/>
                <a:gd name="T20" fmla="*/ 5 w 918"/>
                <a:gd name="T21" fmla="*/ 672 h 1540"/>
                <a:gd name="T22" fmla="*/ 5 w 918"/>
                <a:gd name="T23" fmla="*/ 528 h 1540"/>
                <a:gd name="T24" fmla="*/ 61 w 918"/>
                <a:gd name="T25" fmla="*/ 420 h 1540"/>
                <a:gd name="T26" fmla="*/ 71 w 918"/>
                <a:gd name="T27" fmla="*/ 462 h 1540"/>
                <a:gd name="T28" fmla="*/ 37 w 918"/>
                <a:gd name="T29" fmla="*/ 545 h 1540"/>
                <a:gd name="T30" fmla="*/ 46 w 918"/>
                <a:gd name="T31" fmla="*/ 663 h 1540"/>
                <a:gd name="T32" fmla="*/ 86 w 918"/>
                <a:gd name="T33" fmla="*/ 801 h 1540"/>
                <a:gd name="T34" fmla="*/ 146 w 918"/>
                <a:gd name="T35" fmla="*/ 948 h 1540"/>
                <a:gd name="T36" fmla="*/ 214 w 918"/>
                <a:gd name="T37" fmla="*/ 1086 h 1540"/>
                <a:gd name="T38" fmla="*/ 281 w 918"/>
                <a:gd name="T39" fmla="*/ 1201 h 1540"/>
                <a:gd name="T40" fmla="*/ 358 w 918"/>
                <a:gd name="T41" fmla="*/ 1324 h 1540"/>
                <a:gd name="T42" fmla="*/ 486 w 918"/>
                <a:gd name="T43" fmla="*/ 1441 h 1540"/>
                <a:gd name="T44" fmla="*/ 641 w 918"/>
                <a:gd name="T45" fmla="*/ 1485 h 1540"/>
                <a:gd name="T46" fmla="*/ 779 w 918"/>
                <a:gd name="T47" fmla="*/ 1404 h 1540"/>
                <a:gd name="T48" fmla="*/ 847 w 918"/>
                <a:gd name="T49" fmla="*/ 1237 h 1540"/>
                <a:gd name="T50" fmla="*/ 867 w 918"/>
                <a:gd name="T51" fmla="*/ 1028 h 1540"/>
                <a:gd name="T52" fmla="*/ 843 w 918"/>
                <a:gd name="T53" fmla="*/ 797 h 1540"/>
                <a:gd name="T54" fmla="*/ 787 w 918"/>
                <a:gd name="T55" fmla="*/ 568 h 1540"/>
                <a:gd name="T56" fmla="*/ 704 w 918"/>
                <a:gd name="T57" fmla="*/ 363 h 1540"/>
                <a:gd name="T58" fmla="*/ 603 w 918"/>
                <a:gd name="T59" fmla="*/ 203 h 1540"/>
                <a:gd name="T60" fmla="*/ 536 w 918"/>
                <a:gd name="T61" fmla="*/ 131 h 1540"/>
                <a:gd name="T62" fmla="*/ 460 w 918"/>
                <a:gd name="T63" fmla="*/ 75 h 1540"/>
                <a:gd name="T64" fmla="*/ 368 w 918"/>
                <a:gd name="T65" fmla="*/ 54 h 1540"/>
                <a:gd name="T66" fmla="*/ 301 w 918"/>
                <a:gd name="T67" fmla="*/ 90 h 1540"/>
                <a:gd name="T68" fmla="*/ 252 w 918"/>
                <a:gd name="T69" fmla="*/ 182 h 1540"/>
                <a:gd name="T70" fmla="*/ 231 w 918"/>
                <a:gd name="T71" fmla="*/ 296 h 1540"/>
                <a:gd name="T72" fmla="*/ 231 w 918"/>
                <a:gd name="T73" fmla="*/ 425 h 1540"/>
                <a:gd name="T74" fmla="*/ 246 w 918"/>
                <a:gd name="T75" fmla="*/ 553 h 1540"/>
                <a:gd name="T76" fmla="*/ 272 w 918"/>
                <a:gd name="T77" fmla="*/ 674 h 1540"/>
                <a:gd name="T78" fmla="*/ 276 w 918"/>
                <a:gd name="T79" fmla="*/ 755 h 1540"/>
                <a:gd name="T80" fmla="*/ 242 w 918"/>
                <a:gd name="T81" fmla="*/ 630 h 1540"/>
                <a:gd name="T82" fmla="*/ 208 w 918"/>
                <a:gd name="T83" fmla="*/ 486 h 1540"/>
                <a:gd name="T84" fmla="*/ 186 w 918"/>
                <a:gd name="T85" fmla="*/ 340 h 1540"/>
                <a:gd name="T86" fmla="*/ 190 w 918"/>
                <a:gd name="T87" fmla="*/ 204 h 1540"/>
                <a:gd name="T88" fmla="*/ 235 w 918"/>
                <a:gd name="T89" fmla="*/ 91 h 1540"/>
                <a:gd name="T90" fmla="*/ 331 w 918"/>
                <a:gd name="T91" fmla="*/ 15 h 1540"/>
                <a:gd name="T92" fmla="*/ 499 w 918"/>
                <a:gd name="T93" fmla="*/ 36 h 1540"/>
                <a:gd name="T94" fmla="*/ 647 w 918"/>
                <a:gd name="T95" fmla="*/ 155 h 1540"/>
                <a:gd name="T96" fmla="*/ 755 w 918"/>
                <a:gd name="T97" fmla="*/ 330 h 1540"/>
                <a:gd name="T98" fmla="*/ 828 w 918"/>
                <a:gd name="T99" fmla="*/ 537 h 1540"/>
                <a:gd name="T100" fmla="*/ 875 w 918"/>
                <a:gd name="T101" fmla="*/ 752 h 1540"/>
                <a:gd name="T102" fmla="*/ 904 w 918"/>
                <a:gd name="T103" fmla="*/ 956 h 1540"/>
                <a:gd name="T104" fmla="*/ 917 w 918"/>
                <a:gd name="T105" fmla="*/ 1124 h 15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8"/>
                <a:gd name="T160" fmla="*/ 0 h 1540"/>
                <a:gd name="T161" fmla="*/ 918 w 918"/>
                <a:gd name="T162" fmla="*/ 1540 h 15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8" h="1540">
                  <a:moveTo>
                    <a:pt x="917" y="1124"/>
                  </a:moveTo>
                  <a:lnTo>
                    <a:pt x="911" y="1168"/>
                  </a:lnTo>
                  <a:lnTo>
                    <a:pt x="904" y="1209"/>
                  </a:lnTo>
                  <a:lnTo>
                    <a:pt x="896" y="1246"/>
                  </a:lnTo>
                  <a:lnTo>
                    <a:pt x="885" y="1283"/>
                  </a:lnTo>
                  <a:lnTo>
                    <a:pt x="874" y="1317"/>
                  </a:lnTo>
                  <a:lnTo>
                    <a:pt x="862" y="1348"/>
                  </a:lnTo>
                  <a:lnTo>
                    <a:pt x="847" y="1376"/>
                  </a:lnTo>
                  <a:lnTo>
                    <a:pt x="831" y="1402"/>
                  </a:lnTo>
                  <a:lnTo>
                    <a:pt x="816" y="1428"/>
                  </a:lnTo>
                  <a:lnTo>
                    <a:pt x="798" y="1450"/>
                  </a:lnTo>
                  <a:lnTo>
                    <a:pt x="780" y="1468"/>
                  </a:lnTo>
                  <a:lnTo>
                    <a:pt x="760" y="1486"/>
                  </a:lnTo>
                  <a:lnTo>
                    <a:pt x="740" y="1500"/>
                  </a:lnTo>
                  <a:lnTo>
                    <a:pt x="719" y="1512"/>
                  </a:lnTo>
                  <a:lnTo>
                    <a:pt x="698" y="1523"/>
                  </a:lnTo>
                  <a:lnTo>
                    <a:pt x="676" y="1530"/>
                  </a:lnTo>
                  <a:lnTo>
                    <a:pt x="653" y="1535"/>
                  </a:lnTo>
                  <a:lnTo>
                    <a:pt x="630" y="1539"/>
                  </a:lnTo>
                  <a:lnTo>
                    <a:pt x="606" y="1539"/>
                  </a:lnTo>
                  <a:lnTo>
                    <a:pt x="582" y="1536"/>
                  </a:lnTo>
                  <a:lnTo>
                    <a:pt x="559" y="1532"/>
                  </a:lnTo>
                  <a:lnTo>
                    <a:pt x="534" y="1526"/>
                  </a:lnTo>
                  <a:lnTo>
                    <a:pt x="509" y="1517"/>
                  </a:lnTo>
                  <a:lnTo>
                    <a:pt x="484" y="1505"/>
                  </a:lnTo>
                  <a:lnTo>
                    <a:pt x="459" y="1491"/>
                  </a:lnTo>
                  <a:lnTo>
                    <a:pt x="435" y="1476"/>
                  </a:lnTo>
                  <a:lnTo>
                    <a:pt x="410" y="1457"/>
                  </a:lnTo>
                  <a:lnTo>
                    <a:pt x="385" y="1436"/>
                  </a:lnTo>
                  <a:lnTo>
                    <a:pt x="362" y="1413"/>
                  </a:lnTo>
                  <a:lnTo>
                    <a:pt x="338" y="1387"/>
                  </a:lnTo>
                  <a:lnTo>
                    <a:pt x="314" y="1358"/>
                  </a:lnTo>
                  <a:lnTo>
                    <a:pt x="291" y="1328"/>
                  </a:lnTo>
                  <a:lnTo>
                    <a:pt x="279" y="1309"/>
                  </a:lnTo>
                  <a:lnTo>
                    <a:pt x="265" y="1288"/>
                  </a:lnTo>
                  <a:lnTo>
                    <a:pt x="252" y="1266"/>
                  </a:lnTo>
                  <a:lnTo>
                    <a:pt x="237" y="1242"/>
                  </a:lnTo>
                  <a:lnTo>
                    <a:pt x="221" y="1216"/>
                  </a:lnTo>
                  <a:lnTo>
                    <a:pt x="206" y="1189"/>
                  </a:lnTo>
                  <a:lnTo>
                    <a:pt x="190" y="1161"/>
                  </a:lnTo>
                  <a:lnTo>
                    <a:pt x="175" y="1131"/>
                  </a:lnTo>
                  <a:lnTo>
                    <a:pt x="159" y="1101"/>
                  </a:lnTo>
                  <a:lnTo>
                    <a:pt x="144" y="1069"/>
                  </a:lnTo>
                  <a:lnTo>
                    <a:pt x="128" y="1038"/>
                  </a:lnTo>
                  <a:lnTo>
                    <a:pt x="113" y="1005"/>
                  </a:lnTo>
                  <a:lnTo>
                    <a:pt x="98" y="972"/>
                  </a:lnTo>
                  <a:lnTo>
                    <a:pt x="84" y="939"/>
                  </a:lnTo>
                  <a:lnTo>
                    <a:pt x="70" y="904"/>
                  </a:lnTo>
                  <a:lnTo>
                    <a:pt x="58" y="871"/>
                  </a:lnTo>
                  <a:lnTo>
                    <a:pt x="45" y="837"/>
                  </a:lnTo>
                  <a:lnTo>
                    <a:pt x="35" y="803"/>
                  </a:lnTo>
                  <a:lnTo>
                    <a:pt x="25" y="769"/>
                  </a:lnTo>
                  <a:lnTo>
                    <a:pt x="17" y="737"/>
                  </a:lnTo>
                  <a:lnTo>
                    <a:pt x="10" y="704"/>
                  </a:lnTo>
                  <a:lnTo>
                    <a:pt x="5" y="672"/>
                  </a:lnTo>
                  <a:lnTo>
                    <a:pt x="1" y="641"/>
                  </a:lnTo>
                  <a:lnTo>
                    <a:pt x="0" y="612"/>
                  </a:lnTo>
                  <a:lnTo>
                    <a:pt x="0" y="582"/>
                  </a:lnTo>
                  <a:lnTo>
                    <a:pt x="1" y="554"/>
                  </a:lnTo>
                  <a:lnTo>
                    <a:pt x="5" y="528"/>
                  </a:lnTo>
                  <a:lnTo>
                    <a:pt x="11" y="503"/>
                  </a:lnTo>
                  <a:lnTo>
                    <a:pt x="20" y="480"/>
                  </a:lnTo>
                  <a:lnTo>
                    <a:pt x="31" y="458"/>
                  </a:lnTo>
                  <a:lnTo>
                    <a:pt x="44" y="438"/>
                  </a:lnTo>
                  <a:lnTo>
                    <a:pt x="61" y="420"/>
                  </a:lnTo>
                  <a:lnTo>
                    <a:pt x="99" y="420"/>
                  </a:lnTo>
                  <a:lnTo>
                    <a:pt x="94" y="449"/>
                  </a:lnTo>
                  <a:lnTo>
                    <a:pt x="99" y="462"/>
                  </a:lnTo>
                  <a:lnTo>
                    <a:pt x="86" y="486"/>
                  </a:lnTo>
                  <a:lnTo>
                    <a:pt x="71" y="462"/>
                  </a:lnTo>
                  <a:lnTo>
                    <a:pt x="61" y="476"/>
                  </a:lnTo>
                  <a:lnTo>
                    <a:pt x="51" y="491"/>
                  </a:lnTo>
                  <a:lnTo>
                    <a:pt x="45" y="507"/>
                  </a:lnTo>
                  <a:lnTo>
                    <a:pt x="40" y="525"/>
                  </a:lnTo>
                  <a:lnTo>
                    <a:pt x="37" y="545"/>
                  </a:lnTo>
                  <a:lnTo>
                    <a:pt x="36" y="566"/>
                  </a:lnTo>
                  <a:lnTo>
                    <a:pt x="36" y="589"/>
                  </a:lnTo>
                  <a:lnTo>
                    <a:pt x="38" y="612"/>
                  </a:lnTo>
                  <a:lnTo>
                    <a:pt x="41" y="637"/>
                  </a:lnTo>
                  <a:lnTo>
                    <a:pt x="46" y="663"/>
                  </a:lnTo>
                  <a:lnTo>
                    <a:pt x="51" y="689"/>
                  </a:lnTo>
                  <a:lnTo>
                    <a:pt x="59" y="717"/>
                  </a:lnTo>
                  <a:lnTo>
                    <a:pt x="67" y="745"/>
                  </a:lnTo>
                  <a:lnTo>
                    <a:pt x="75" y="773"/>
                  </a:lnTo>
                  <a:lnTo>
                    <a:pt x="86" y="801"/>
                  </a:lnTo>
                  <a:lnTo>
                    <a:pt x="96" y="831"/>
                  </a:lnTo>
                  <a:lnTo>
                    <a:pt x="107" y="860"/>
                  </a:lnTo>
                  <a:lnTo>
                    <a:pt x="120" y="889"/>
                  </a:lnTo>
                  <a:lnTo>
                    <a:pt x="132" y="919"/>
                  </a:lnTo>
                  <a:lnTo>
                    <a:pt x="146" y="948"/>
                  </a:lnTo>
                  <a:lnTo>
                    <a:pt x="159" y="976"/>
                  </a:lnTo>
                  <a:lnTo>
                    <a:pt x="173" y="1005"/>
                  </a:lnTo>
                  <a:lnTo>
                    <a:pt x="186" y="1033"/>
                  </a:lnTo>
                  <a:lnTo>
                    <a:pt x="201" y="1059"/>
                  </a:lnTo>
                  <a:lnTo>
                    <a:pt x="214" y="1086"/>
                  </a:lnTo>
                  <a:lnTo>
                    <a:pt x="229" y="1111"/>
                  </a:lnTo>
                  <a:lnTo>
                    <a:pt x="242" y="1135"/>
                  </a:lnTo>
                  <a:lnTo>
                    <a:pt x="256" y="1160"/>
                  </a:lnTo>
                  <a:lnTo>
                    <a:pt x="268" y="1180"/>
                  </a:lnTo>
                  <a:lnTo>
                    <a:pt x="281" y="1201"/>
                  </a:lnTo>
                  <a:lnTo>
                    <a:pt x="293" y="1221"/>
                  </a:lnTo>
                  <a:lnTo>
                    <a:pt x="304" y="1238"/>
                  </a:lnTo>
                  <a:lnTo>
                    <a:pt x="320" y="1267"/>
                  </a:lnTo>
                  <a:lnTo>
                    <a:pt x="338" y="1296"/>
                  </a:lnTo>
                  <a:lnTo>
                    <a:pt x="358" y="1324"/>
                  </a:lnTo>
                  <a:lnTo>
                    <a:pt x="380" y="1350"/>
                  </a:lnTo>
                  <a:lnTo>
                    <a:pt x="405" y="1376"/>
                  </a:lnTo>
                  <a:lnTo>
                    <a:pt x="431" y="1400"/>
                  </a:lnTo>
                  <a:lnTo>
                    <a:pt x="457" y="1422"/>
                  </a:lnTo>
                  <a:lnTo>
                    <a:pt x="486" y="1441"/>
                  </a:lnTo>
                  <a:lnTo>
                    <a:pt x="516" y="1458"/>
                  </a:lnTo>
                  <a:lnTo>
                    <a:pt x="546" y="1470"/>
                  </a:lnTo>
                  <a:lnTo>
                    <a:pt x="576" y="1480"/>
                  </a:lnTo>
                  <a:lnTo>
                    <a:pt x="608" y="1485"/>
                  </a:lnTo>
                  <a:lnTo>
                    <a:pt x="641" y="1485"/>
                  </a:lnTo>
                  <a:lnTo>
                    <a:pt x="672" y="1481"/>
                  </a:lnTo>
                  <a:lnTo>
                    <a:pt x="703" y="1470"/>
                  </a:lnTo>
                  <a:lnTo>
                    <a:pt x="735" y="1455"/>
                  </a:lnTo>
                  <a:lnTo>
                    <a:pt x="758" y="1431"/>
                  </a:lnTo>
                  <a:lnTo>
                    <a:pt x="779" y="1404"/>
                  </a:lnTo>
                  <a:lnTo>
                    <a:pt x="796" y="1376"/>
                  </a:lnTo>
                  <a:lnTo>
                    <a:pt x="813" y="1345"/>
                  </a:lnTo>
                  <a:lnTo>
                    <a:pt x="826" y="1311"/>
                  </a:lnTo>
                  <a:lnTo>
                    <a:pt x="838" y="1275"/>
                  </a:lnTo>
                  <a:lnTo>
                    <a:pt x="847" y="1237"/>
                  </a:lnTo>
                  <a:lnTo>
                    <a:pt x="854" y="1198"/>
                  </a:lnTo>
                  <a:lnTo>
                    <a:pt x="860" y="1157"/>
                  </a:lnTo>
                  <a:lnTo>
                    <a:pt x="864" y="1116"/>
                  </a:lnTo>
                  <a:lnTo>
                    <a:pt x="866" y="1072"/>
                  </a:lnTo>
                  <a:lnTo>
                    <a:pt x="867" y="1028"/>
                  </a:lnTo>
                  <a:lnTo>
                    <a:pt x="865" y="983"/>
                  </a:lnTo>
                  <a:lnTo>
                    <a:pt x="862" y="937"/>
                  </a:lnTo>
                  <a:lnTo>
                    <a:pt x="857" y="890"/>
                  </a:lnTo>
                  <a:lnTo>
                    <a:pt x="851" y="843"/>
                  </a:lnTo>
                  <a:lnTo>
                    <a:pt x="843" y="797"/>
                  </a:lnTo>
                  <a:lnTo>
                    <a:pt x="835" y="750"/>
                  </a:lnTo>
                  <a:lnTo>
                    <a:pt x="824" y="704"/>
                  </a:lnTo>
                  <a:lnTo>
                    <a:pt x="813" y="658"/>
                  </a:lnTo>
                  <a:lnTo>
                    <a:pt x="800" y="613"/>
                  </a:lnTo>
                  <a:lnTo>
                    <a:pt x="787" y="568"/>
                  </a:lnTo>
                  <a:lnTo>
                    <a:pt x="772" y="524"/>
                  </a:lnTo>
                  <a:lnTo>
                    <a:pt x="756" y="482"/>
                  </a:lnTo>
                  <a:lnTo>
                    <a:pt x="739" y="440"/>
                  </a:lnTo>
                  <a:lnTo>
                    <a:pt x="723" y="400"/>
                  </a:lnTo>
                  <a:lnTo>
                    <a:pt x="704" y="363"/>
                  </a:lnTo>
                  <a:lnTo>
                    <a:pt x="685" y="326"/>
                  </a:lnTo>
                  <a:lnTo>
                    <a:pt x="665" y="292"/>
                  </a:lnTo>
                  <a:lnTo>
                    <a:pt x="645" y="259"/>
                  </a:lnTo>
                  <a:lnTo>
                    <a:pt x="625" y="230"/>
                  </a:lnTo>
                  <a:lnTo>
                    <a:pt x="603" y="203"/>
                  </a:lnTo>
                  <a:lnTo>
                    <a:pt x="591" y="188"/>
                  </a:lnTo>
                  <a:lnTo>
                    <a:pt x="576" y="173"/>
                  </a:lnTo>
                  <a:lnTo>
                    <a:pt x="563" y="160"/>
                  </a:lnTo>
                  <a:lnTo>
                    <a:pt x="549" y="146"/>
                  </a:lnTo>
                  <a:lnTo>
                    <a:pt x="536" y="131"/>
                  </a:lnTo>
                  <a:lnTo>
                    <a:pt x="521" y="119"/>
                  </a:lnTo>
                  <a:lnTo>
                    <a:pt x="507" y="106"/>
                  </a:lnTo>
                  <a:lnTo>
                    <a:pt x="492" y="94"/>
                  </a:lnTo>
                  <a:lnTo>
                    <a:pt x="476" y="83"/>
                  </a:lnTo>
                  <a:lnTo>
                    <a:pt x="460" y="75"/>
                  </a:lnTo>
                  <a:lnTo>
                    <a:pt x="442" y="67"/>
                  </a:lnTo>
                  <a:lnTo>
                    <a:pt x="426" y="60"/>
                  </a:lnTo>
                  <a:lnTo>
                    <a:pt x="407" y="56"/>
                  </a:lnTo>
                  <a:lnTo>
                    <a:pt x="387" y="54"/>
                  </a:lnTo>
                  <a:lnTo>
                    <a:pt x="368" y="54"/>
                  </a:lnTo>
                  <a:lnTo>
                    <a:pt x="346" y="56"/>
                  </a:lnTo>
                  <a:lnTo>
                    <a:pt x="346" y="51"/>
                  </a:lnTo>
                  <a:lnTo>
                    <a:pt x="329" y="62"/>
                  </a:lnTo>
                  <a:lnTo>
                    <a:pt x="315" y="75"/>
                  </a:lnTo>
                  <a:lnTo>
                    <a:pt x="301" y="90"/>
                  </a:lnTo>
                  <a:lnTo>
                    <a:pt x="289" y="106"/>
                  </a:lnTo>
                  <a:lnTo>
                    <a:pt x="278" y="123"/>
                  </a:lnTo>
                  <a:lnTo>
                    <a:pt x="268" y="141"/>
                  </a:lnTo>
                  <a:lnTo>
                    <a:pt x="260" y="161"/>
                  </a:lnTo>
                  <a:lnTo>
                    <a:pt x="252" y="182"/>
                  </a:lnTo>
                  <a:lnTo>
                    <a:pt x="246" y="204"/>
                  </a:lnTo>
                  <a:lnTo>
                    <a:pt x="241" y="226"/>
                  </a:lnTo>
                  <a:lnTo>
                    <a:pt x="237" y="249"/>
                  </a:lnTo>
                  <a:lnTo>
                    <a:pt x="233" y="273"/>
                  </a:lnTo>
                  <a:lnTo>
                    <a:pt x="231" y="296"/>
                  </a:lnTo>
                  <a:lnTo>
                    <a:pt x="230" y="322"/>
                  </a:lnTo>
                  <a:lnTo>
                    <a:pt x="229" y="347"/>
                  </a:lnTo>
                  <a:lnTo>
                    <a:pt x="229" y="372"/>
                  </a:lnTo>
                  <a:lnTo>
                    <a:pt x="230" y="398"/>
                  </a:lnTo>
                  <a:lnTo>
                    <a:pt x="231" y="425"/>
                  </a:lnTo>
                  <a:lnTo>
                    <a:pt x="233" y="450"/>
                  </a:lnTo>
                  <a:lnTo>
                    <a:pt x="236" y="476"/>
                  </a:lnTo>
                  <a:lnTo>
                    <a:pt x="239" y="502"/>
                  </a:lnTo>
                  <a:lnTo>
                    <a:pt x="242" y="528"/>
                  </a:lnTo>
                  <a:lnTo>
                    <a:pt x="246" y="553"/>
                  </a:lnTo>
                  <a:lnTo>
                    <a:pt x="252" y="578"/>
                  </a:lnTo>
                  <a:lnTo>
                    <a:pt x="256" y="604"/>
                  </a:lnTo>
                  <a:lnTo>
                    <a:pt x="262" y="627"/>
                  </a:lnTo>
                  <a:lnTo>
                    <a:pt x="267" y="651"/>
                  </a:lnTo>
                  <a:lnTo>
                    <a:pt x="272" y="674"/>
                  </a:lnTo>
                  <a:lnTo>
                    <a:pt x="279" y="696"/>
                  </a:lnTo>
                  <a:lnTo>
                    <a:pt x="284" y="717"/>
                  </a:lnTo>
                  <a:lnTo>
                    <a:pt x="289" y="737"/>
                  </a:lnTo>
                  <a:lnTo>
                    <a:pt x="295" y="755"/>
                  </a:lnTo>
                  <a:lnTo>
                    <a:pt x="276" y="755"/>
                  </a:lnTo>
                  <a:lnTo>
                    <a:pt x="270" y="732"/>
                  </a:lnTo>
                  <a:lnTo>
                    <a:pt x="264" y="708"/>
                  </a:lnTo>
                  <a:lnTo>
                    <a:pt x="257" y="683"/>
                  </a:lnTo>
                  <a:lnTo>
                    <a:pt x="251" y="657"/>
                  </a:lnTo>
                  <a:lnTo>
                    <a:pt x="242" y="630"/>
                  </a:lnTo>
                  <a:lnTo>
                    <a:pt x="235" y="603"/>
                  </a:lnTo>
                  <a:lnTo>
                    <a:pt x="229" y="574"/>
                  </a:lnTo>
                  <a:lnTo>
                    <a:pt x="221" y="545"/>
                  </a:lnTo>
                  <a:lnTo>
                    <a:pt x="214" y="516"/>
                  </a:lnTo>
                  <a:lnTo>
                    <a:pt x="208" y="486"/>
                  </a:lnTo>
                  <a:lnTo>
                    <a:pt x="202" y="457"/>
                  </a:lnTo>
                  <a:lnTo>
                    <a:pt x="198" y="428"/>
                  </a:lnTo>
                  <a:lnTo>
                    <a:pt x="192" y="398"/>
                  </a:lnTo>
                  <a:lnTo>
                    <a:pt x="189" y="369"/>
                  </a:lnTo>
                  <a:lnTo>
                    <a:pt x="186" y="340"/>
                  </a:lnTo>
                  <a:lnTo>
                    <a:pt x="184" y="311"/>
                  </a:lnTo>
                  <a:lnTo>
                    <a:pt x="184" y="283"/>
                  </a:lnTo>
                  <a:lnTo>
                    <a:pt x="185" y="256"/>
                  </a:lnTo>
                  <a:lnTo>
                    <a:pt x="186" y="229"/>
                  </a:lnTo>
                  <a:lnTo>
                    <a:pt x="190" y="204"/>
                  </a:lnTo>
                  <a:lnTo>
                    <a:pt x="196" y="179"/>
                  </a:lnTo>
                  <a:lnTo>
                    <a:pt x="203" y="154"/>
                  </a:lnTo>
                  <a:lnTo>
                    <a:pt x="211" y="131"/>
                  </a:lnTo>
                  <a:lnTo>
                    <a:pt x="221" y="110"/>
                  </a:lnTo>
                  <a:lnTo>
                    <a:pt x="235" y="91"/>
                  </a:lnTo>
                  <a:lnTo>
                    <a:pt x="249" y="72"/>
                  </a:lnTo>
                  <a:lnTo>
                    <a:pt x="266" y="55"/>
                  </a:lnTo>
                  <a:lnTo>
                    <a:pt x="286" y="40"/>
                  </a:lnTo>
                  <a:lnTo>
                    <a:pt x="308" y="27"/>
                  </a:lnTo>
                  <a:lnTo>
                    <a:pt x="331" y="15"/>
                  </a:lnTo>
                  <a:lnTo>
                    <a:pt x="358" y="6"/>
                  </a:lnTo>
                  <a:lnTo>
                    <a:pt x="388" y="0"/>
                  </a:lnTo>
                  <a:lnTo>
                    <a:pt x="428" y="8"/>
                  </a:lnTo>
                  <a:lnTo>
                    <a:pt x="464" y="20"/>
                  </a:lnTo>
                  <a:lnTo>
                    <a:pt x="499" y="36"/>
                  </a:lnTo>
                  <a:lnTo>
                    <a:pt x="533" y="54"/>
                  </a:lnTo>
                  <a:lnTo>
                    <a:pt x="564" y="76"/>
                  </a:lnTo>
                  <a:lnTo>
                    <a:pt x="593" y="100"/>
                  </a:lnTo>
                  <a:lnTo>
                    <a:pt x="621" y="127"/>
                  </a:lnTo>
                  <a:lnTo>
                    <a:pt x="647" y="155"/>
                  </a:lnTo>
                  <a:lnTo>
                    <a:pt x="671" y="187"/>
                  </a:lnTo>
                  <a:lnTo>
                    <a:pt x="695" y="220"/>
                  </a:lnTo>
                  <a:lnTo>
                    <a:pt x="715" y="255"/>
                  </a:lnTo>
                  <a:lnTo>
                    <a:pt x="735" y="292"/>
                  </a:lnTo>
                  <a:lnTo>
                    <a:pt x="755" y="330"/>
                  </a:lnTo>
                  <a:lnTo>
                    <a:pt x="771" y="369"/>
                  </a:lnTo>
                  <a:lnTo>
                    <a:pt x="787" y="410"/>
                  </a:lnTo>
                  <a:lnTo>
                    <a:pt x="801" y="451"/>
                  </a:lnTo>
                  <a:lnTo>
                    <a:pt x="816" y="494"/>
                  </a:lnTo>
                  <a:lnTo>
                    <a:pt x="828" y="537"/>
                  </a:lnTo>
                  <a:lnTo>
                    <a:pt x="839" y="580"/>
                  </a:lnTo>
                  <a:lnTo>
                    <a:pt x="850" y="622"/>
                  </a:lnTo>
                  <a:lnTo>
                    <a:pt x="859" y="666"/>
                  </a:lnTo>
                  <a:lnTo>
                    <a:pt x="868" y="709"/>
                  </a:lnTo>
                  <a:lnTo>
                    <a:pt x="875" y="752"/>
                  </a:lnTo>
                  <a:lnTo>
                    <a:pt x="882" y="795"/>
                  </a:lnTo>
                  <a:lnTo>
                    <a:pt x="888" y="837"/>
                  </a:lnTo>
                  <a:lnTo>
                    <a:pt x="895" y="878"/>
                  </a:lnTo>
                  <a:lnTo>
                    <a:pt x="899" y="918"/>
                  </a:lnTo>
                  <a:lnTo>
                    <a:pt x="904" y="956"/>
                  </a:lnTo>
                  <a:lnTo>
                    <a:pt x="907" y="994"/>
                  </a:lnTo>
                  <a:lnTo>
                    <a:pt x="911" y="1030"/>
                  </a:lnTo>
                  <a:lnTo>
                    <a:pt x="914" y="1063"/>
                  </a:lnTo>
                  <a:lnTo>
                    <a:pt x="917" y="1096"/>
                  </a:lnTo>
                  <a:lnTo>
                    <a:pt x="917" y="1124"/>
                  </a:lnTo>
                </a:path>
              </a:pathLst>
            </a:custGeom>
            <a:grpFill/>
            <a:ln w="9525" cap="rnd">
              <a:noFill/>
              <a:round/>
              <a:headEnd/>
              <a:tailEnd/>
            </a:ln>
          </p:spPr>
          <p:txBody>
            <a:bodyPr/>
            <a:lstStyle/>
            <a:p>
              <a:pPr eaLnBrk="0" hangingPunct="0"/>
              <a:endParaRPr lang="de-AT" sz="900" dirty="0">
                <a:solidFill>
                  <a:srgbClr val="000066"/>
                </a:solidFill>
                <a:cs typeface="Arial" charset="0"/>
              </a:endParaRPr>
            </a:p>
          </p:txBody>
        </p:sp>
        <p:sp>
          <p:nvSpPr>
            <p:cNvPr id="38" name="Freeform 20"/>
            <p:cNvSpPr>
              <a:spLocks/>
            </p:cNvSpPr>
            <p:nvPr/>
          </p:nvSpPr>
          <p:spPr bwMode="auto">
            <a:xfrm>
              <a:off x="2403" y="2160"/>
              <a:ext cx="919" cy="1540"/>
            </a:xfrm>
            <a:custGeom>
              <a:avLst/>
              <a:gdLst>
                <a:gd name="T0" fmla="*/ 885 w 919"/>
                <a:gd name="T1" fmla="*/ 1283 h 1540"/>
                <a:gd name="T2" fmla="*/ 816 w 919"/>
                <a:gd name="T3" fmla="*/ 1428 h 1540"/>
                <a:gd name="T4" fmla="*/ 720 w 919"/>
                <a:gd name="T5" fmla="*/ 1512 h 1540"/>
                <a:gd name="T6" fmla="*/ 606 w 919"/>
                <a:gd name="T7" fmla="*/ 1539 h 1540"/>
                <a:gd name="T8" fmla="*/ 485 w 919"/>
                <a:gd name="T9" fmla="*/ 1505 h 1540"/>
                <a:gd name="T10" fmla="*/ 362 w 919"/>
                <a:gd name="T11" fmla="*/ 1413 h 1540"/>
                <a:gd name="T12" fmla="*/ 265 w 919"/>
                <a:gd name="T13" fmla="*/ 1288 h 1540"/>
                <a:gd name="T14" fmla="*/ 191 w 919"/>
                <a:gd name="T15" fmla="*/ 1161 h 1540"/>
                <a:gd name="T16" fmla="*/ 113 w 919"/>
                <a:gd name="T17" fmla="*/ 1005 h 1540"/>
                <a:gd name="T18" fmla="*/ 46 w 919"/>
                <a:gd name="T19" fmla="*/ 837 h 1540"/>
                <a:gd name="T20" fmla="*/ 5 w 919"/>
                <a:gd name="T21" fmla="*/ 672 h 1540"/>
                <a:gd name="T22" fmla="*/ 6 w 919"/>
                <a:gd name="T23" fmla="*/ 528 h 1540"/>
                <a:gd name="T24" fmla="*/ 62 w 919"/>
                <a:gd name="T25" fmla="*/ 420 h 1540"/>
                <a:gd name="T26" fmla="*/ 71 w 919"/>
                <a:gd name="T27" fmla="*/ 462 h 1540"/>
                <a:gd name="T28" fmla="*/ 38 w 919"/>
                <a:gd name="T29" fmla="*/ 545 h 1540"/>
                <a:gd name="T30" fmla="*/ 46 w 919"/>
                <a:gd name="T31" fmla="*/ 663 h 1540"/>
                <a:gd name="T32" fmla="*/ 87 w 919"/>
                <a:gd name="T33" fmla="*/ 801 h 1540"/>
                <a:gd name="T34" fmla="*/ 146 w 919"/>
                <a:gd name="T35" fmla="*/ 948 h 1540"/>
                <a:gd name="T36" fmla="*/ 215 w 919"/>
                <a:gd name="T37" fmla="*/ 1086 h 1540"/>
                <a:gd name="T38" fmla="*/ 282 w 919"/>
                <a:gd name="T39" fmla="*/ 1201 h 1540"/>
                <a:gd name="T40" fmla="*/ 358 w 919"/>
                <a:gd name="T41" fmla="*/ 1324 h 1540"/>
                <a:gd name="T42" fmla="*/ 486 w 919"/>
                <a:gd name="T43" fmla="*/ 1441 h 1540"/>
                <a:gd name="T44" fmla="*/ 641 w 919"/>
                <a:gd name="T45" fmla="*/ 1485 h 1540"/>
                <a:gd name="T46" fmla="*/ 779 w 919"/>
                <a:gd name="T47" fmla="*/ 1404 h 1540"/>
                <a:gd name="T48" fmla="*/ 848 w 919"/>
                <a:gd name="T49" fmla="*/ 1237 h 1540"/>
                <a:gd name="T50" fmla="*/ 867 w 919"/>
                <a:gd name="T51" fmla="*/ 1028 h 1540"/>
                <a:gd name="T52" fmla="*/ 844 w 919"/>
                <a:gd name="T53" fmla="*/ 797 h 1540"/>
                <a:gd name="T54" fmla="*/ 787 w 919"/>
                <a:gd name="T55" fmla="*/ 568 h 1540"/>
                <a:gd name="T56" fmla="*/ 704 w 919"/>
                <a:gd name="T57" fmla="*/ 363 h 1540"/>
                <a:gd name="T58" fmla="*/ 604 w 919"/>
                <a:gd name="T59" fmla="*/ 203 h 1540"/>
                <a:gd name="T60" fmla="*/ 536 w 919"/>
                <a:gd name="T61" fmla="*/ 131 h 1540"/>
                <a:gd name="T62" fmla="*/ 460 w 919"/>
                <a:gd name="T63" fmla="*/ 75 h 1540"/>
                <a:gd name="T64" fmla="*/ 368 w 919"/>
                <a:gd name="T65" fmla="*/ 54 h 1540"/>
                <a:gd name="T66" fmla="*/ 301 w 919"/>
                <a:gd name="T67" fmla="*/ 90 h 1540"/>
                <a:gd name="T68" fmla="*/ 253 w 919"/>
                <a:gd name="T69" fmla="*/ 182 h 1540"/>
                <a:gd name="T70" fmla="*/ 231 w 919"/>
                <a:gd name="T71" fmla="*/ 296 h 1540"/>
                <a:gd name="T72" fmla="*/ 232 w 919"/>
                <a:gd name="T73" fmla="*/ 425 h 1540"/>
                <a:gd name="T74" fmla="*/ 247 w 919"/>
                <a:gd name="T75" fmla="*/ 553 h 1540"/>
                <a:gd name="T76" fmla="*/ 272 w 919"/>
                <a:gd name="T77" fmla="*/ 674 h 1540"/>
                <a:gd name="T78" fmla="*/ 276 w 919"/>
                <a:gd name="T79" fmla="*/ 755 h 1540"/>
                <a:gd name="T80" fmla="*/ 243 w 919"/>
                <a:gd name="T81" fmla="*/ 630 h 1540"/>
                <a:gd name="T82" fmla="*/ 208 w 919"/>
                <a:gd name="T83" fmla="*/ 486 h 1540"/>
                <a:gd name="T84" fmla="*/ 186 w 919"/>
                <a:gd name="T85" fmla="*/ 340 h 1540"/>
                <a:gd name="T86" fmla="*/ 191 w 919"/>
                <a:gd name="T87" fmla="*/ 204 h 1540"/>
                <a:gd name="T88" fmla="*/ 235 w 919"/>
                <a:gd name="T89" fmla="*/ 91 h 1540"/>
                <a:gd name="T90" fmla="*/ 331 w 919"/>
                <a:gd name="T91" fmla="*/ 15 h 1540"/>
                <a:gd name="T92" fmla="*/ 499 w 919"/>
                <a:gd name="T93" fmla="*/ 36 h 1540"/>
                <a:gd name="T94" fmla="*/ 647 w 919"/>
                <a:gd name="T95" fmla="*/ 155 h 1540"/>
                <a:gd name="T96" fmla="*/ 755 w 919"/>
                <a:gd name="T97" fmla="*/ 330 h 1540"/>
                <a:gd name="T98" fmla="*/ 828 w 919"/>
                <a:gd name="T99" fmla="*/ 537 h 1540"/>
                <a:gd name="T100" fmla="*/ 876 w 919"/>
                <a:gd name="T101" fmla="*/ 752 h 1540"/>
                <a:gd name="T102" fmla="*/ 904 w 919"/>
                <a:gd name="T103" fmla="*/ 956 h 1540"/>
                <a:gd name="T104" fmla="*/ 918 w 919"/>
                <a:gd name="T105" fmla="*/ 1124 h 15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9"/>
                <a:gd name="T160" fmla="*/ 0 h 1540"/>
                <a:gd name="T161" fmla="*/ 919 w 919"/>
                <a:gd name="T162" fmla="*/ 1540 h 15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9" h="1540">
                  <a:moveTo>
                    <a:pt x="918" y="1124"/>
                  </a:moveTo>
                  <a:lnTo>
                    <a:pt x="911" y="1168"/>
                  </a:lnTo>
                  <a:lnTo>
                    <a:pt x="904" y="1209"/>
                  </a:lnTo>
                  <a:lnTo>
                    <a:pt x="896" y="1246"/>
                  </a:lnTo>
                  <a:lnTo>
                    <a:pt x="885" y="1283"/>
                  </a:lnTo>
                  <a:lnTo>
                    <a:pt x="874" y="1317"/>
                  </a:lnTo>
                  <a:lnTo>
                    <a:pt x="861" y="1348"/>
                  </a:lnTo>
                  <a:lnTo>
                    <a:pt x="847" y="1376"/>
                  </a:lnTo>
                  <a:lnTo>
                    <a:pt x="831" y="1402"/>
                  </a:lnTo>
                  <a:lnTo>
                    <a:pt x="816" y="1428"/>
                  </a:lnTo>
                  <a:lnTo>
                    <a:pt x="798" y="1450"/>
                  </a:lnTo>
                  <a:lnTo>
                    <a:pt x="781" y="1468"/>
                  </a:lnTo>
                  <a:lnTo>
                    <a:pt x="761" y="1486"/>
                  </a:lnTo>
                  <a:lnTo>
                    <a:pt x="741" y="1500"/>
                  </a:lnTo>
                  <a:lnTo>
                    <a:pt x="720" y="1512"/>
                  </a:lnTo>
                  <a:lnTo>
                    <a:pt x="699" y="1523"/>
                  </a:lnTo>
                  <a:lnTo>
                    <a:pt x="676" y="1530"/>
                  </a:lnTo>
                  <a:lnTo>
                    <a:pt x="654" y="1535"/>
                  </a:lnTo>
                  <a:lnTo>
                    <a:pt x="630" y="1539"/>
                  </a:lnTo>
                  <a:lnTo>
                    <a:pt x="606" y="1539"/>
                  </a:lnTo>
                  <a:lnTo>
                    <a:pt x="582" y="1536"/>
                  </a:lnTo>
                  <a:lnTo>
                    <a:pt x="559" y="1532"/>
                  </a:lnTo>
                  <a:lnTo>
                    <a:pt x="534" y="1526"/>
                  </a:lnTo>
                  <a:lnTo>
                    <a:pt x="510" y="1517"/>
                  </a:lnTo>
                  <a:lnTo>
                    <a:pt x="485" y="1505"/>
                  </a:lnTo>
                  <a:lnTo>
                    <a:pt x="460" y="1491"/>
                  </a:lnTo>
                  <a:lnTo>
                    <a:pt x="435" y="1476"/>
                  </a:lnTo>
                  <a:lnTo>
                    <a:pt x="410" y="1457"/>
                  </a:lnTo>
                  <a:lnTo>
                    <a:pt x="386" y="1436"/>
                  </a:lnTo>
                  <a:lnTo>
                    <a:pt x="362" y="1413"/>
                  </a:lnTo>
                  <a:lnTo>
                    <a:pt x="338" y="1387"/>
                  </a:lnTo>
                  <a:lnTo>
                    <a:pt x="314" y="1358"/>
                  </a:lnTo>
                  <a:lnTo>
                    <a:pt x="291" y="1328"/>
                  </a:lnTo>
                  <a:lnTo>
                    <a:pt x="279" y="1309"/>
                  </a:lnTo>
                  <a:lnTo>
                    <a:pt x="265" y="1288"/>
                  </a:lnTo>
                  <a:lnTo>
                    <a:pt x="252" y="1266"/>
                  </a:lnTo>
                  <a:lnTo>
                    <a:pt x="237" y="1242"/>
                  </a:lnTo>
                  <a:lnTo>
                    <a:pt x="223" y="1216"/>
                  </a:lnTo>
                  <a:lnTo>
                    <a:pt x="207" y="1189"/>
                  </a:lnTo>
                  <a:lnTo>
                    <a:pt x="191" y="1161"/>
                  </a:lnTo>
                  <a:lnTo>
                    <a:pt x="175" y="1131"/>
                  </a:lnTo>
                  <a:lnTo>
                    <a:pt x="159" y="1101"/>
                  </a:lnTo>
                  <a:lnTo>
                    <a:pt x="144" y="1069"/>
                  </a:lnTo>
                  <a:lnTo>
                    <a:pt x="128" y="1038"/>
                  </a:lnTo>
                  <a:lnTo>
                    <a:pt x="113" y="1005"/>
                  </a:lnTo>
                  <a:lnTo>
                    <a:pt x="98" y="972"/>
                  </a:lnTo>
                  <a:lnTo>
                    <a:pt x="84" y="939"/>
                  </a:lnTo>
                  <a:lnTo>
                    <a:pt x="70" y="904"/>
                  </a:lnTo>
                  <a:lnTo>
                    <a:pt x="58" y="871"/>
                  </a:lnTo>
                  <a:lnTo>
                    <a:pt x="46" y="837"/>
                  </a:lnTo>
                  <a:lnTo>
                    <a:pt x="35" y="803"/>
                  </a:lnTo>
                  <a:lnTo>
                    <a:pt x="25" y="769"/>
                  </a:lnTo>
                  <a:lnTo>
                    <a:pt x="17" y="737"/>
                  </a:lnTo>
                  <a:lnTo>
                    <a:pt x="10" y="704"/>
                  </a:lnTo>
                  <a:lnTo>
                    <a:pt x="5" y="672"/>
                  </a:lnTo>
                  <a:lnTo>
                    <a:pt x="2" y="641"/>
                  </a:lnTo>
                  <a:lnTo>
                    <a:pt x="0" y="612"/>
                  </a:lnTo>
                  <a:lnTo>
                    <a:pt x="0" y="582"/>
                  </a:lnTo>
                  <a:lnTo>
                    <a:pt x="2" y="554"/>
                  </a:lnTo>
                  <a:lnTo>
                    <a:pt x="6" y="528"/>
                  </a:lnTo>
                  <a:lnTo>
                    <a:pt x="11" y="503"/>
                  </a:lnTo>
                  <a:lnTo>
                    <a:pt x="20" y="480"/>
                  </a:lnTo>
                  <a:lnTo>
                    <a:pt x="31" y="458"/>
                  </a:lnTo>
                  <a:lnTo>
                    <a:pt x="44" y="438"/>
                  </a:lnTo>
                  <a:lnTo>
                    <a:pt x="62" y="420"/>
                  </a:lnTo>
                  <a:lnTo>
                    <a:pt x="99" y="420"/>
                  </a:lnTo>
                  <a:lnTo>
                    <a:pt x="95" y="449"/>
                  </a:lnTo>
                  <a:lnTo>
                    <a:pt x="99" y="462"/>
                  </a:lnTo>
                  <a:lnTo>
                    <a:pt x="86" y="486"/>
                  </a:lnTo>
                  <a:lnTo>
                    <a:pt x="71" y="462"/>
                  </a:lnTo>
                  <a:lnTo>
                    <a:pt x="61" y="476"/>
                  </a:lnTo>
                  <a:lnTo>
                    <a:pt x="51" y="491"/>
                  </a:lnTo>
                  <a:lnTo>
                    <a:pt x="45" y="507"/>
                  </a:lnTo>
                  <a:lnTo>
                    <a:pt x="40" y="525"/>
                  </a:lnTo>
                  <a:lnTo>
                    <a:pt x="38" y="545"/>
                  </a:lnTo>
                  <a:lnTo>
                    <a:pt x="36" y="566"/>
                  </a:lnTo>
                  <a:lnTo>
                    <a:pt x="36" y="589"/>
                  </a:lnTo>
                  <a:lnTo>
                    <a:pt x="38" y="612"/>
                  </a:lnTo>
                  <a:lnTo>
                    <a:pt x="42" y="637"/>
                  </a:lnTo>
                  <a:lnTo>
                    <a:pt x="46" y="663"/>
                  </a:lnTo>
                  <a:lnTo>
                    <a:pt x="51" y="689"/>
                  </a:lnTo>
                  <a:lnTo>
                    <a:pt x="59" y="717"/>
                  </a:lnTo>
                  <a:lnTo>
                    <a:pt x="67" y="745"/>
                  </a:lnTo>
                  <a:lnTo>
                    <a:pt x="76" y="773"/>
                  </a:lnTo>
                  <a:lnTo>
                    <a:pt x="87" y="801"/>
                  </a:lnTo>
                  <a:lnTo>
                    <a:pt x="97" y="831"/>
                  </a:lnTo>
                  <a:lnTo>
                    <a:pt x="108" y="860"/>
                  </a:lnTo>
                  <a:lnTo>
                    <a:pt x="121" y="889"/>
                  </a:lnTo>
                  <a:lnTo>
                    <a:pt x="133" y="919"/>
                  </a:lnTo>
                  <a:lnTo>
                    <a:pt x="146" y="948"/>
                  </a:lnTo>
                  <a:lnTo>
                    <a:pt x="160" y="976"/>
                  </a:lnTo>
                  <a:lnTo>
                    <a:pt x="174" y="1005"/>
                  </a:lnTo>
                  <a:lnTo>
                    <a:pt x="187" y="1033"/>
                  </a:lnTo>
                  <a:lnTo>
                    <a:pt x="202" y="1059"/>
                  </a:lnTo>
                  <a:lnTo>
                    <a:pt x="215" y="1086"/>
                  </a:lnTo>
                  <a:lnTo>
                    <a:pt x="229" y="1111"/>
                  </a:lnTo>
                  <a:lnTo>
                    <a:pt x="242" y="1135"/>
                  </a:lnTo>
                  <a:lnTo>
                    <a:pt x="256" y="1160"/>
                  </a:lnTo>
                  <a:lnTo>
                    <a:pt x="269" y="1180"/>
                  </a:lnTo>
                  <a:lnTo>
                    <a:pt x="282" y="1201"/>
                  </a:lnTo>
                  <a:lnTo>
                    <a:pt x="293" y="1221"/>
                  </a:lnTo>
                  <a:lnTo>
                    <a:pt x="304" y="1238"/>
                  </a:lnTo>
                  <a:lnTo>
                    <a:pt x="320" y="1267"/>
                  </a:lnTo>
                  <a:lnTo>
                    <a:pt x="339" y="1296"/>
                  </a:lnTo>
                  <a:lnTo>
                    <a:pt x="358" y="1324"/>
                  </a:lnTo>
                  <a:lnTo>
                    <a:pt x="380" y="1350"/>
                  </a:lnTo>
                  <a:lnTo>
                    <a:pt x="405" y="1376"/>
                  </a:lnTo>
                  <a:lnTo>
                    <a:pt x="431" y="1400"/>
                  </a:lnTo>
                  <a:lnTo>
                    <a:pt x="458" y="1422"/>
                  </a:lnTo>
                  <a:lnTo>
                    <a:pt x="486" y="1441"/>
                  </a:lnTo>
                  <a:lnTo>
                    <a:pt x="516" y="1458"/>
                  </a:lnTo>
                  <a:lnTo>
                    <a:pt x="546" y="1470"/>
                  </a:lnTo>
                  <a:lnTo>
                    <a:pt x="577" y="1480"/>
                  </a:lnTo>
                  <a:lnTo>
                    <a:pt x="608" y="1485"/>
                  </a:lnTo>
                  <a:lnTo>
                    <a:pt x="641" y="1485"/>
                  </a:lnTo>
                  <a:lnTo>
                    <a:pt x="672" y="1481"/>
                  </a:lnTo>
                  <a:lnTo>
                    <a:pt x="704" y="1470"/>
                  </a:lnTo>
                  <a:lnTo>
                    <a:pt x="735" y="1455"/>
                  </a:lnTo>
                  <a:lnTo>
                    <a:pt x="758" y="1431"/>
                  </a:lnTo>
                  <a:lnTo>
                    <a:pt x="779" y="1404"/>
                  </a:lnTo>
                  <a:lnTo>
                    <a:pt x="797" y="1376"/>
                  </a:lnTo>
                  <a:lnTo>
                    <a:pt x="813" y="1345"/>
                  </a:lnTo>
                  <a:lnTo>
                    <a:pt x="826" y="1311"/>
                  </a:lnTo>
                  <a:lnTo>
                    <a:pt x="839" y="1275"/>
                  </a:lnTo>
                  <a:lnTo>
                    <a:pt x="848" y="1237"/>
                  </a:lnTo>
                  <a:lnTo>
                    <a:pt x="855" y="1198"/>
                  </a:lnTo>
                  <a:lnTo>
                    <a:pt x="860" y="1157"/>
                  </a:lnTo>
                  <a:lnTo>
                    <a:pt x="865" y="1116"/>
                  </a:lnTo>
                  <a:lnTo>
                    <a:pt x="867" y="1072"/>
                  </a:lnTo>
                  <a:lnTo>
                    <a:pt x="867" y="1028"/>
                  </a:lnTo>
                  <a:lnTo>
                    <a:pt x="865" y="983"/>
                  </a:lnTo>
                  <a:lnTo>
                    <a:pt x="863" y="937"/>
                  </a:lnTo>
                  <a:lnTo>
                    <a:pt x="857" y="890"/>
                  </a:lnTo>
                  <a:lnTo>
                    <a:pt x="851" y="843"/>
                  </a:lnTo>
                  <a:lnTo>
                    <a:pt x="844" y="797"/>
                  </a:lnTo>
                  <a:lnTo>
                    <a:pt x="835" y="750"/>
                  </a:lnTo>
                  <a:lnTo>
                    <a:pt x="825" y="704"/>
                  </a:lnTo>
                  <a:lnTo>
                    <a:pt x="814" y="658"/>
                  </a:lnTo>
                  <a:lnTo>
                    <a:pt x="800" y="613"/>
                  </a:lnTo>
                  <a:lnTo>
                    <a:pt x="787" y="568"/>
                  </a:lnTo>
                  <a:lnTo>
                    <a:pt x="772" y="524"/>
                  </a:lnTo>
                  <a:lnTo>
                    <a:pt x="757" y="482"/>
                  </a:lnTo>
                  <a:lnTo>
                    <a:pt x="740" y="440"/>
                  </a:lnTo>
                  <a:lnTo>
                    <a:pt x="722" y="400"/>
                  </a:lnTo>
                  <a:lnTo>
                    <a:pt x="704" y="363"/>
                  </a:lnTo>
                  <a:lnTo>
                    <a:pt x="685" y="326"/>
                  </a:lnTo>
                  <a:lnTo>
                    <a:pt x="665" y="292"/>
                  </a:lnTo>
                  <a:lnTo>
                    <a:pt x="646" y="259"/>
                  </a:lnTo>
                  <a:lnTo>
                    <a:pt x="625" y="230"/>
                  </a:lnTo>
                  <a:lnTo>
                    <a:pt x="604" y="203"/>
                  </a:lnTo>
                  <a:lnTo>
                    <a:pt x="591" y="188"/>
                  </a:lnTo>
                  <a:lnTo>
                    <a:pt x="577" y="173"/>
                  </a:lnTo>
                  <a:lnTo>
                    <a:pt x="564" y="160"/>
                  </a:lnTo>
                  <a:lnTo>
                    <a:pt x="550" y="146"/>
                  </a:lnTo>
                  <a:lnTo>
                    <a:pt x="536" y="131"/>
                  </a:lnTo>
                  <a:lnTo>
                    <a:pt x="522" y="119"/>
                  </a:lnTo>
                  <a:lnTo>
                    <a:pt x="507" y="106"/>
                  </a:lnTo>
                  <a:lnTo>
                    <a:pt x="492" y="94"/>
                  </a:lnTo>
                  <a:lnTo>
                    <a:pt x="477" y="83"/>
                  </a:lnTo>
                  <a:lnTo>
                    <a:pt x="460" y="75"/>
                  </a:lnTo>
                  <a:lnTo>
                    <a:pt x="443" y="67"/>
                  </a:lnTo>
                  <a:lnTo>
                    <a:pt x="426" y="60"/>
                  </a:lnTo>
                  <a:lnTo>
                    <a:pt x="407" y="56"/>
                  </a:lnTo>
                  <a:lnTo>
                    <a:pt x="387" y="54"/>
                  </a:lnTo>
                  <a:lnTo>
                    <a:pt x="368" y="54"/>
                  </a:lnTo>
                  <a:lnTo>
                    <a:pt x="347" y="56"/>
                  </a:lnTo>
                  <a:lnTo>
                    <a:pt x="347" y="51"/>
                  </a:lnTo>
                  <a:lnTo>
                    <a:pt x="330" y="62"/>
                  </a:lnTo>
                  <a:lnTo>
                    <a:pt x="315" y="75"/>
                  </a:lnTo>
                  <a:lnTo>
                    <a:pt x="301" y="90"/>
                  </a:lnTo>
                  <a:lnTo>
                    <a:pt x="289" y="106"/>
                  </a:lnTo>
                  <a:lnTo>
                    <a:pt x="277" y="123"/>
                  </a:lnTo>
                  <a:lnTo>
                    <a:pt x="268" y="141"/>
                  </a:lnTo>
                  <a:lnTo>
                    <a:pt x="260" y="161"/>
                  </a:lnTo>
                  <a:lnTo>
                    <a:pt x="253" y="182"/>
                  </a:lnTo>
                  <a:lnTo>
                    <a:pt x="246" y="204"/>
                  </a:lnTo>
                  <a:lnTo>
                    <a:pt x="241" y="226"/>
                  </a:lnTo>
                  <a:lnTo>
                    <a:pt x="237" y="249"/>
                  </a:lnTo>
                  <a:lnTo>
                    <a:pt x="233" y="273"/>
                  </a:lnTo>
                  <a:lnTo>
                    <a:pt x="231" y="296"/>
                  </a:lnTo>
                  <a:lnTo>
                    <a:pt x="230" y="322"/>
                  </a:lnTo>
                  <a:lnTo>
                    <a:pt x="229" y="347"/>
                  </a:lnTo>
                  <a:lnTo>
                    <a:pt x="229" y="372"/>
                  </a:lnTo>
                  <a:lnTo>
                    <a:pt x="230" y="398"/>
                  </a:lnTo>
                  <a:lnTo>
                    <a:pt x="232" y="425"/>
                  </a:lnTo>
                  <a:lnTo>
                    <a:pt x="233" y="450"/>
                  </a:lnTo>
                  <a:lnTo>
                    <a:pt x="236" y="476"/>
                  </a:lnTo>
                  <a:lnTo>
                    <a:pt x="239" y="502"/>
                  </a:lnTo>
                  <a:lnTo>
                    <a:pt x="243" y="528"/>
                  </a:lnTo>
                  <a:lnTo>
                    <a:pt x="247" y="553"/>
                  </a:lnTo>
                  <a:lnTo>
                    <a:pt x="252" y="578"/>
                  </a:lnTo>
                  <a:lnTo>
                    <a:pt x="257" y="604"/>
                  </a:lnTo>
                  <a:lnTo>
                    <a:pt x="262" y="627"/>
                  </a:lnTo>
                  <a:lnTo>
                    <a:pt x="267" y="651"/>
                  </a:lnTo>
                  <a:lnTo>
                    <a:pt x="272" y="674"/>
                  </a:lnTo>
                  <a:lnTo>
                    <a:pt x="279" y="696"/>
                  </a:lnTo>
                  <a:lnTo>
                    <a:pt x="284" y="717"/>
                  </a:lnTo>
                  <a:lnTo>
                    <a:pt x="290" y="737"/>
                  </a:lnTo>
                  <a:lnTo>
                    <a:pt x="296" y="755"/>
                  </a:lnTo>
                  <a:lnTo>
                    <a:pt x="276" y="755"/>
                  </a:lnTo>
                  <a:lnTo>
                    <a:pt x="271" y="732"/>
                  </a:lnTo>
                  <a:lnTo>
                    <a:pt x="264" y="708"/>
                  </a:lnTo>
                  <a:lnTo>
                    <a:pt x="257" y="683"/>
                  </a:lnTo>
                  <a:lnTo>
                    <a:pt x="251" y="657"/>
                  </a:lnTo>
                  <a:lnTo>
                    <a:pt x="243" y="630"/>
                  </a:lnTo>
                  <a:lnTo>
                    <a:pt x="236" y="603"/>
                  </a:lnTo>
                  <a:lnTo>
                    <a:pt x="229" y="574"/>
                  </a:lnTo>
                  <a:lnTo>
                    <a:pt x="221" y="545"/>
                  </a:lnTo>
                  <a:lnTo>
                    <a:pt x="215" y="516"/>
                  </a:lnTo>
                  <a:lnTo>
                    <a:pt x="208" y="486"/>
                  </a:lnTo>
                  <a:lnTo>
                    <a:pt x="203" y="457"/>
                  </a:lnTo>
                  <a:lnTo>
                    <a:pt x="198" y="428"/>
                  </a:lnTo>
                  <a:lnTo>
                    <a:pt x="193" y="398"/>
                  </a:lnTo>
                  <a:lnTo>
                    <a:pt x="189" y="369"/>
                  </a:lnTo>
                  <a:lnTo>
                    <a:pt x="186" y="340"/>
                  </a:lnTo>
                  <a:lnTo>
                    <a:pt x="185" y="311"/>
                  </a:lnTo>
                  <a:lnTo>
                    <a:pt x="185" y="283"/>
                  </a:lnTo>
                  <a:lnTo>
                    <a:pt x="185" y="256"/>
                  </a:lnTo>
                  <a:lnTo>
                    <a:pt x="187" y="229"/>
                  </a:lnTo>
                  <a:lnTo>
                    <a:pt x="191" y="204"/>
                  </a:lnTo>
                  <a:lnTo>
                    <a:pt x="196" y="179"/>
                  </a:lnTo>
                  <a:lnTo>
                    <a:pt x="203" y="154"/>
                  </a:lnTo>
                  <a:lnTo>
                    <a:pt x="211" y="131"/>
                  </a:lnTo>
                  <a:lnTo>
                    <a:pt x="223" y="110"/>
                  </a:lnTo>
                  <a:lnTo>
                    <a:pt x="235" y="91"/>
                  </a:lnTo>
                  <a:lnTo>
                    <a:pt x="249" y="72"/>
                  </a:lnTo>
                  <a:lnTo>
                    <a:pt x="267" y="55"/>
                  </a:lnTo>
                  <a:lnTo>
                    <a:pt x="286" y="40"/>
                  </a:lnTo>
                  <a:lnTo>
                    <a:pt x="308" y="27"/>
                  </a:lnTo>
                  <a:lnTo>
                    <a:pt x="331" y="15"/>
                  </a:lnTo>
                  <a:lnTo>
                    <a:pt x="359" y="6"/>
                  </a:lnTo>
                  <a:lnTo>
                    <a:pt x="388" y="0"/>
                  </a:lnTo>
                  <a:lnTo>
                    <a:pt x="428" y="8"/>
                  </a:lnTo>
                  <a:lnTo>
                    <a:pt x="465" y="20"/>
                  </a:lnTo>
                  <a:lnTo>
                    <a:pt x="499" y="36"/>
                  </a:lnTo>
                  <a:lnTo>
                    <a:pt x="533" y="54"/>
                  </a:lnTo>
                  <a:lnTo>
                    <a:pt x="564" y="76"/>
                  </a:lnTo>
                  <a:lnTo>
                    <a:pt x="593" y="100"/>
                  </a:lnTo>
                  <a:lnTo>
                    <a:pt x="621" y="127"/>
                  </a:lnTo>
                  <a:lnTo>
                    <a:pt x="647" y="155"/>
                  </a:lnTo>
                  <a:lnTo>
                    <a:pt x="672" y="187"/>
                  </a:lnTo>
                  <a:lnTo>
                    <a:pt x="694" y="220"/>
                  </a:lnTo>
                  <a:lnTo>
                    <a:pt x="716" y="255"/>
                  </a:lnTo>
                  <a:lnTo>
                    <a:pt x="736" y="292"/>
                  </a:lnTo>
                  <a:lnTo>
                    <a:pt x="755" y="330"/>
                  </a:lnTo>
                  <a:lnTo>
                    <a:pt x="772" y="369"/>
                  </a:lnTo>
                  <a:lnTo>
                    <a:pt x="787" y="410"/>
                  </a:lnTo>
                  <a:lnTo>
                    <a:pt x="802" y="451"/>
                  </a:lnTo>
                  <a:lnTo>
                    <a:pt x="816" y="494"/>
                  </a:lnTo>
                  <a:lnTo>
                    <a:pt x="828" y="537"/>
                  </a:lnTo>
                  <a:lnTo>
                    <a:pt x="840" y="580"/>
                  </a:lnTo>
                  <a:lnTo>
                    <a:pt x="850" y="622"/>
                  </a:lnTo>
                  <a:lnTo>
                    <a:pt x="859" y="666"/>
                  </a:lnTo>
                  <a:lnTo>
                    <a:pt x="868" y="709"/>
                  </a:lnTo>
                  <a:lnTo>
                    <a:pt x="876" y="752"/>
                  </a:lnTo>
                  <a:lnTo>
                    <a:pt x="883" y="795"/>
                  </a:lnTo>
                  <a:lnTo>
                    <a:pt x="888" y="837"/>
                  </a:lnTo>
                  <a:lnTo>
                    <a:pt x="895" y="878"/>
                  </a:lnTo>
                  <a:lnTo>
                    <a:pt x="900" y="918"/>
                  </a:lnTo>
                  <a:lnTo>
                    <a:pt x="904" y="956"/>
                  </a:lnTo>
                  <a:lnTo>
                    <a:pt x="908" y="994"/>
                  </a:lnTo>
                  <a:lnTo>
                    <a:pt x="911" y="1030"/>
                  </a:lnTo>
                  <a:lnTo>
                    <a:pt x="914" y="1063"/>
                  </a:lnTo>
                  <a:lnTo>
                    <a:pt x="918" y="1096"/>
                  </a:lnTo>
                  <a:lnTo>
                    <a:pt x="918" y="1124"/>
                  </a:lnTo>
                </a:path>
              </a:pathLst>
            </a:custGeom>
            <a:grpFill/>
            <a:ln w="9525" cap="rnd">
              <a:noFill/>
              <a:round/>
              <a:headEnd/>
              <a:tailEnd/>
            </a:ln>
          </p:spPr>
          <p:txBody>
            <a:bodyPr/>
            <a:lstStyle/>
            <a:p>
              <a:pPr eaLnBrk="0" hangingPunct="0"/>
              <a:endParaRPr lang="de-AT" sz="900" dirty="0">
                <a:solidFill>
                  <a:srgbClr val="000066"/>
                </a:solidFill>
                <a:cs typeface="Arial" charset="0"/>
              </a:endParaRPr>
            </a:p>
          </p:txBody>
        </p:sp>
      </p:grpSp>
      <p:grpSp>
        <p:nvGrpSpPr>
          <p:cNvPr id="39" name="Group 18"/>
          <p:cNvGrpSpPr>
            <a:grpSpLocks/>
          </p:cNvGrpSpPr>
          <p:nvPr/>
        </p:nvGrpSpPr>
        <p:grpSpPr bwMode="auto">
          <a:xfrm rot="5593024">
            <a:off x="1775198" y="2148133"/>
            <a:ext cx="468313" cy="755650"/>
            <a:chOff x="2403" y="2160"/>
            <a:chExt cx="956" cy="1540"/>
          </a:xfrm>
          <a:solidFill>
            <a:schemeClr val="tx1"/>
          </a:solidFill>
        </p:grpSpPr>
        <p:sp>
          <p:nvSpPr>
            <p:cNvPr id="40" name="Freeform 19"/>
            <p:cNvSpPr>
              <a:spLocks/>
            </p:cNvSpPr>
            <p:nvPr/>
          </p:nvSpPr>
          <p:spPr bwMode="auto">
            <a:xfrm>
              <a:off x="2441" y="2160"/>
              <a:ext cx="918" cy="1540"/>
            </a:xfrm>
            <a:custGeom>
              <a:avLst/>
              <a:gdLst>
                <a:gd name="T0" fmla="*/ 885 w 918"/>
                <a:gd name="T1" fmla="*/ 1283 h 1540"/>
                <a:gd name="T2" fmla="*/ 816 w 918"/>
                <a:gd name="T3" fmla="*/ 1428 h 1540"/>
                <a:gd name="T4" fmla="*/ 719 w 918"/>
                <a:gd name="T5" fmla="*/ 1512 h 1540"/>
                <a:gd name="T6" fmla="*/ 606 w 918"/>
                <a:gd name="T7" fmla="*/ 1539 h 1540"/>
                <a:gd name="T8" fmla="*/ 484 w 918"/>
                <a:gd name="T9" fmla="*/ 1505 h 1540"/>
                <a:gd name="T10" fmla="*/ 362 w 918"/>
                <a:gd name="T11" fmla="*/ 1413 h 1540"/>
                <a:gd name="T12" fmla="*/ 265 w 918"/>
                <a:gd name="T13" fmla="*/ 1288 h 1540"/>
                <a:gd name="T14" fmla="*/ 190 w 918"/>
                <a:gd name="T15" fmla="*/ 1161 h 1540"/>
                <a:gd name="T16" fmla="*/ 113 w 918"/>
                <a:gd name="T17" fmla="*/ 1005 h 1540"/>
                <a:gd name="T18" fmla="*/ 45 w 918"/>
                <a:gd name="T19" fmla="*/ 837 h 1540"/>
                <a:gd name="T20" fmla="*/ 5 w 918"/>
                <a:gd name="T21" fmla="*/ 672 h 1540"/>
                <a:gd name="T22" fmla="*/ 5 w 918"/>
                <a:gd name="T23" fmla="*/ 528 h 1540"/>
                <a:gd name="T24" fmla="*/ 61 w 918"/>
                <a:gd name="T25" fmla="*/ 420 h 1540"/>
                <a:gd name="T26" fmla="*/ 71 w 918"/>
                <a:gd name="T27" fmla="*/ 462 h 1540"/>
                <a:gd name="T28" fmla="*/ 37 w 918"/>
                <a:gd name="T29" fmla="*/ 545 h 1540"/>
                <a:gd name="T30" fmla="*/ 46 w 918"/>
                <a:gd name="T31" fmla="*/ 663 h 1540"/>
                <a:gd name="T32" fmla="*/ 86 w 918"/>
                <a:gd name="T33" fmla="*/ 801 h 1540"/>
                <a:gd name="T34" fmla="*/ 146 w 918"/>
                <a:gd name="T35" fmla="*/ 948 h 1540"/>
                <a:gd name="T36" fmla="*/ 214 w 918"/>
                <a:gd name="T37" fmla="*/ 1086 h 1540"/>
                <a:gd name="T38" fmla="*/ 281 w 918"/>
                <a:gd name="T39" fmla="*/ 1201 h 1540"/>
                <a:gd name="T40" fmla="*/ 358 w 918"/>
                <a:gd name="T41" fmla="*/ 1324 h 1540"/>
                <a:gd name="T42" fmla="*/ 486 w 918"/>
                <a:gd name="T43" fmla="*/ 1441 h 1540"/>
                <a:gd name="T44" fmla="*/ 641 w 918"/>
                <a:gd name="T45" fmla="*/ 1485 h 1540"/>
                <a:gd name="T46" fmla="*/ 779 w 918"/>
                <a:gd name="T47" fmla="*/ 1404 h 1540"/>
                <a:gd name="T48" fmla="*/ 847 w 918"/>
                <a:gd name="T49" fmla="*/ 1237 h 1540"/>
                <a:gd name="T50" fmla="*/ 867 w 918"/>
                <a:gd name="T51" fmla="*/ 1028 h 1540"/>
                <a:gd name="T52" fmla="*/ 843 w 918"/>
                <a:gd name="T53" fmla="*/ 797 h 1540"/>
                <a:gd name="T54" fmla="*/ 787 w 918"/>
                <a:gd name="T55" fmla="*/ 568 h 1540"/>
                <a:gd name="T56" fmla="*/ 704 w 918"/>
                <a:gd name="T57" fmla="*/ 363 h 1540"/>
                <a:gd name="T58" fmla="*/ 603 w 918"/>
                <a:gd name="T59" fmla="*/ 203 h 1540"/>
                <a:gd name="T60" fmla="*/ 536 w 918"/>
                <a:gd name="T61" fmla="*/ 131 h 1540"/>
                <a:gd name="T62" fmla="*/ 460 w 918"/>
                <a:gd name="T63" fmla="*/ 75 h 1540"/>
                <a:gd name="T64" fmla="*/ 368 w 918"/>
                <a:gd name="T65" fmla="*/ 54 h 1540"/>
                <a:gd name="T66" fmla="*/ 301 w 918"/>
                <a:gd name="T67" fmla="*/ 90 h 1540"/>
                <a:gd name="T68" fmla="*/ 252 w 918"/>
                <a:gd name="T69" fmla="*/ 182 h 1540"/>
                <a:gd name="T70" fmla="*/ 231 w 918"/>
                <a:gd name="T71" fmla="*/ 296 h 1540"/>
                <a:gd name="T72" fmla="*/ 231 w 918"/>
                <a:gd name="T73" fmla="*/ 425 h 1540"/>
                <a:gd name="T74" fmla="*/ 246 w 918"/>
                <a:gd name="T75" fmla="*/ 553 h 1540"/>
                <a:gd name="T76" fmla="*/ 272 w 918"/>
                <a:gd name="T77" fmla="*/ 674 h 1540"/>
                <a:gd name="T78" fmla="*/ 276 w 918"/>
                <a:gd name="T79" fmla="*/ 755 h 1540"/>
                <a:gd name="T80" fmla="*/ 242 w 918"/>
                <a:gd name="T81" fmla="*/ 630 h 1540"/>
                <a:gd name="T82" fmla="*/ 208 w 918"/>
                <a:gd name="T83" fmla="*/ 486 h 1540"/>
                <a:gd name="T84" fmla="*/ 186 w 918"/>
                <a:gd name="T85" fmla="*/ 340 h 1540"/>
                <a:gd name="T86" fmla="*/ 190 w 918"/>
                <a:gd name="T87" fmla="*/ 204 h 1540"/>
                <a:gd name="T88" fmla="*/ 235 w 918"/>
                <a:gd name="T89" fmla="*/ 91 h 1540"/>
                <a:gd name="T90" fmla="*/ 331 w 918"/>
                <a:gd name="T91" fmla="*/ 15 h 1540"/>
                <a:gd name="T92" fmla="*/ 499 w 918"/>
                <a:gd name="T93" fmla="*/ 36 h 1540"/>
                <a:gd name="T94" fmla="*/ 647 w 918"/>
                <a:gd name="T95" fmla="*/ 155 h 1540"/>
                <a:gd name="T96" fmla="*/ 755 w 918"/>
                <a:gd name="T97" fmla="*/ 330 h 1540"/>
                <a:gd name="T98" fmla="*/ 828 w 918"/>
                <a:gd name="T99" fmla="*/ 537 h 1540"/>
                <a:gd name="T100" fmla="*/ 875 w 918"/>
                <a:gd name="T101" fmla="*/ 752 h 1540"/>
                <a:gd name="T102" fmla="*/ 904 w 918"/>
                <a:gd name="T103" fmla="*/ 956 h 1540"/>
                <a:gd name="T104" fmla="*/ 917 w 918"/>
                <a:gd name="T105" fmla="*/ 1124 h 15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8"/>
                <a:gd name="T160" fmla="*/ 0 h 1540"/>
                <a:gd name="T161" fmla="*/ 918 w 918"/>
                <a:gd name="T162" fmla="*/ 1540 h 15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8" h="1540">
                  <a:moveTo>
                    <a:pt x="917" y="1124"/>
                  </a:moveTo>
                  <a:lnTo>
                    <a:pt x="911" y="1168"/>
                  </a:lnTo>
                  <a:lnTo>
                    <a:pt x="904" y="1209"/>
                  </a:lnTo>
                  <a:lnTo>
                    <a:pt x="896" y="1246"/>
                  </a:lnTo>
                  <a:lnTo>
                    <a:pt x="885" y="1283"/>
                  </a:lnTo>
                  <a:lnTo>
                    <a:pt x="874" y="1317"/>
                  </a:lnTo>
                  <a:lnTo>
                    <a:pt x="862" y="1348"/>
                  </a:lnTo>
                  <a:lnTo>
                    <a:pt x="847" y="1376"/>
                  </a:lnTo>
                  <a:lnTo>
                    <a:pt x="831" y="1402"/>
                  </a:lnTo>
                  <a:lnTo>
                    <a:pt x="816" y="1428"/>
                  </a:lnTo>
                  <a:lnTo>
                    <a:pt x="798" y="1450"/>
                  </a:lnTo>
                  <a:lnTo>
                    <a:pt x="780" y="1468"/>
                  </a:lnTo>
                  <a:lnTo>
                    <a:pt x="760" y="1486"/>
                  </a:lnTo>
                  <a:lnTo>
                    <a:pt x="740" y="1500"/>
                  </a:lnTo>
                  <a:lnTo>
                    <a:pt x="719" y="1512"/>
                  </a:lnTo>
                  <a:lnTo>
                    <a:pt x="698" y="1523"/>
                  </a:lnTo>
                  <a:lnTo>
                    <a:pt x="676" y="1530"/>
                  </a:lnTo>
                  <a:lnTo>
                    <a:pt x="653" y="1535"/>
                  </a:lnTo>
                  <a:lnTo>
                    <a:pt x="630" y="1539"/>
                  </a:lnTo>
                  <a:lnTo>
                    <a:pt x="606" y="1539"/>
                  </a:lnTo>
                  <a:lnTo>
                    <a:pt x="582" y="1536"/>
                  </a:lnTo>
                  <a:lnTo>
                    <a:pt x="559" y="1532"/>
                  </a:lnTo>
                  <a:lnTo>
                    <a:pt x="534" y="1526"/>
                  </a:lnTo>
                  <a:lnTo>
                    <a:pt x="509" y="1517"/>
                  </a:lnTo>
                  <a:lnTo>
                    <a:pt x="484" y="1505"/>
                  </a:lnTo>
                  <a:lnTo>
                    <a:pt x="459" y="1491"/>
                  </a:lnTo>
                  <a:lnTo>
                    <a:pt x="435" y="1476"/>
                  </a:lnTo>
                  <a:lnTo>
                    <a:pt x="410" y="1457"/>
                  </a:lnTo>
                  <a:lnTo>
                    <a:pt x="385" y="1436"/>
                  </a:lnTo>
                  <a:lnTo>
                    <a:pt x="362" y="1413"/>
                  </a:lnTo>
                  <a:lnTo>
                    <a:pt x="338" y="1387"/>
                  </a:lnTo>
                  <a:lnTo>
                    <a:pt x="314" y="1358"/>
                  </a:lnTo>
                  <a:lnTo>
                    <a:pt x="291" y="1328"/>
                  </a:lnTo>
                  <a:lnTo>
                    <a:pt x="279" y="1309"/>
                  </a:lnTo>
                  <a:lnTo>
                    <a:pt x="265" y="1288"/>
                  </a:lnTo>
                  <a:lnTo>
                    <a:pt x="252" y="1266"/>
                  </a:lnTo>
                  <a:lnTo>
                    <a:pt x="237" y="1242"/>
                  </a:lnTo>
                  <a:lnTo>
                    <a:pt x="221" y="1216"/>
                  </a:lnTo>
                  <a:lnTo>
                    <a:pt x="206" y="1189"/>
                  </a:lnTo>
                  <a:lnTo>
                    <a:pt x="190" y="1161"/>
                  </a:lnTo>
                  <a:lnTo>
                    <a:pt x="175" y="1131"/>
                  </a:lnTo>
                  <a:lnTo>
                    <a:pt x="159" y="1101"/>
                  </a:lnTo>
                  <a:lnTo>
                    <a:pt x="144" y="1069"/>
                  </a:lnTo>
                  <a:lnTo>
                    <a:pt x="128" y="1038"/>
                  </a:lnTo>
                  <a:lnTo>
                    <a:pt x="113" y="1005"/>
                  </a:lnTo>
                  <a:lnTo>
                    <a:pt x="98" y="972"/>
                  </a:lnTo>
                  <a:lnTo>
                    <a:pt x="84" y="939"/>
                  </a:lnTo>
                  <a:lnTo>
                    <a:pt x="70" y="904"/>
                  </a:lnTo>
                  <a:lnTo>
                    <a:pt x="58" y="871"/>
                  </a:lnTo>
                  <a:lnTo>
                    <a:pt x="45" y="837"/>
                  </a:lnTo>
                  <a:lnTo>
                    <a:pt x="35" y="803"/>
                  </a:lnTo>
                  <a:lnTo>
                    <a:pt x="25" y="769"/>
                  </a:lnTo>
                  <a:lnTo>
                    <a:pt x="17" y="737"/>
                  </a:lnTo>
                  <a:lnTo>
                    <a:pt x="10" y="704"/>
                  </a:lnTo>
                  <a:lnTo>
                    <a:pt x="5" y="672"/>
                  </a:lnTo>
                  <a:lnTo>
                    <a:pt x="1" y="641"/>
                  </a:lnTo>
                  <a:lnTo>
                    <a:pt x="0" y="612"/>
                  </a:lnTo>
                  <a:lnTo>
                    <a:pt x="0" y="582"/>
                  </a:lnTo>
                  <a:lnTo>
                    <a:pt x="1" y="554"/>
                  </a:lnTo>
                  <a:lnTo>
                    <a:pt x="5" y="528"/>
                  </a:lnTo>
                  <a:lnTo>
                    <a:pt x="11" y="503"/>
                  </a:lnTo>
                  <a:lnTo>
                    <a:pt x="20" y="480"/>
                  </a:lnTo>
                  <a:lnTo>
                    <a:pt x="31" y="458"/>
                  </a:lnTo>
                  <a:lnTo>
                    <a:pt x="44" y="438"/>
                  </a:lnTo>
                  <a:lnTo>
                    <a:pt x="61" y="420"/>
                  </a:lnTo>
                  <a:lnTo>
                    <a:pt x="99" y="420"/>
                  </a:lnTo>
                  <a:lnTo>
                    <a:pt x="94" y="449"/>
                  </a:lnTo>
                  <a:lnTo>
                    <a:pt x="99" y="462"/>
                  </a:lnTo>
                  <a:lnTo>
                    <a:pt x="86" y="486"/>
                  </a:lnTo>
                  <a:lnTo>
                    <a:pt x="71" y="462"/>
                  </a:lnTo>
                  <a:lnTo>
                    <a:pt x="61" y="476"/>
                  </a:lnTo>
                  <a:lnTo>
                    <a:pt x="51" y="491"/>
                  </a:lnTo>
                  <a:lnTo>
                    <a:pt x="45" y="507"/>
                  </a:lnTo>
                  <a:lnTo>
                    <a:pt x="40" y="525"/>
                  </a:lnTo>
                  <a:lnTo>
                    <a:pt x="37" y="545"/>
                  </a:lnTo>
                  <a:lnTo>
                    <a:pt x="36" y="566"/>
                  </a:lnTo>
                  <a:lnTo>
                    <a:pt x="36" y="589"/>
                  </a:lnTo>
                  <a:lnTo>
                    <a:pt x="38" y="612"/>
                  </a:lnTo>
                  <a:lnTo>
                    <a:pt x="41" y="637"/>
                  </a:lnTo>
                  <a:lnTo>
                    <a:pt x="46" y="663"/>
                  </a:lnTo>
                  <a:lnTo>
                    <a:pt x="51" y="689"/>
                  </a:lnTo>
                  <a:lnTo>
                    <a:pt x="59" y="717"/>
                  </a:lnTo>
                  <a:lnTo>
                    <a:pt x="67" y="745"/>
                  </a:lnTo>
                  <a:lnTo>
                    <a:pt x="75" y="773"/>
                  </a:lnTo>
                  <a:lnTo>
                    <a:pt x="86" y="801"/>
                  </a:lnTo>
                  <a:lnTo>
                    <a:pt x="96" y="831"/>
                  </a:lnTo>
                  <a:lnTo>
                    <a:pt x="107" y="860"/>
                  </a:lnTo>
                  <a:lnTo>
                    <a:pt x="120" y="889"/>
                  </a:lnTo>
                  <a:lnTo>
                    <a:pt x="132" y="919"/>
                  </a:lnTo>
                  <a:lnTo>
                    <a:pt x="146" y="948"/>
                  </a:lnTo>
                  <a:lnTo>
                    <a:pt x="159" y="976"/>
                  </a:lnTo>
                  <a:lnTo>
                    <a:pt x="173" y="1005"/>
                  </a:lnTo>
                  <a:lnTo>
                    <a:pt x="186" y="1033"/>
                  </a:lnTo>
                  <a:lnTo>
                    <a:pt x="201" y="1059"/>
                  </a:lnTo>
                  <a:lnTo>
                    <a:pt x="214" y="1086"/>
                  </a:lnTo>
                  <a:lnTo>
                    <a:pt x="229" y="1111"/>
                  </a:lnTo>
                  <a:lnTo>
                    <a:pt x="242" y="1135"/>
                  </a:lnTo>
                  <a:lnTo>
                    <a:pt x="256" y="1160"/>
                  </a:lnTo>
                  <a:lnTo>
                    <a:pt x="268" y="1180"/>
                  </a:lnTo>
                  <a:lnTo>
                    <a:pt x="281" y="1201"/>
                  </a:lnTo>
                  <a:lnTo>
                    <a:pt x="293" y="1221"/>
                  </a:lnTo>
                  <a:lnTo>
                    <a:pt x="304" y="1238"/>
                  </a:lnTo>
                  <a:lnTo>
                    <a:pt x="320" y="1267"/>
                  </a:lnTo>
                  <a:lnTo>
                    <a:pt x="338" y="1296"/>
                  </a:lnTo>
                  <a:lnTo>
                    <a:pt x="358" y="1324"/>
                  </a:lnTo>
                  <a:lnTo>
                    <a:pt x="380" y="1350"/>
                  </a:lnTo>
                  <a:lnTo>
                    <a:pt x="405" y="1376"/>
                  </a:lnTo>
                  <a:lnTo>
                    <a:pt x="431" y="1400"/>
                  </a:lnTo>
                  <a:lnTo>
                    <a:pt x="457" y="1422"/>
                  </a:lnTo>
                  <a:lnTo>
                    <a:pt x="486" y="1441"/>
                  </a:lnTo>
                  <a:lnTo>
                    <a:pt x="516" y="1458"/>
                  </a:lnTo>
                  <a:lnTo>
                    <a:pt x="546" y="1470"/>
                  </a:lnTo>
                  <a:lnTo>
                    <a:pt x="576" y="1480"/>
                  </a:lnTo>
                  <a:lnTo>
                    <a:pt x="608" y="1485"/>
                  </a:lnTo>
                  <a:lnTo>
                    <a:pt x="641" y="1485"/>
                  </a:lnTo>
                  <a:lnTo>
                    <a:pt x="672" y="1481"/>
                  </a:lnTo>
                  <a:lnTo>
                    <a:pt x="703" y="1470"/>
                  </a:lnTo>
                  <a:lnTo>
                    <a:pt x="735" y="1455"/>
                  </a:lnTo>
                  <a:lnTo>
                    <a:pt x="758" y="1431"/>
                  </a:lnTo>
                  <a:lnTo>
                    <a:pt x="779" y="1404"/>
                  </a:lnTo>
                  <a:lnTo>
                    <a:pt x="796" y="1376"/>
                  </a:lnTo>
                  <a:lnTo>
                    <a:pt x="813" y="1345"/>
                  </a:lnTo>
                  <a:lnTo>
                    <a:pt x="826" y="1311"/>
                  </a:lnTo>
                  <a:lnTo>
                    <a:pt x="838" y="1275"/>
                  </a:lnTo>
                  <a:lnTo>
                    <a:pt x="847" y="1237"/>
                  </a:lnTo>
                  <a:lnTo>
                    <a:pt x="854" y="1198"/>
                  </a:lnTo>
                  <a:lnTo>
                    <a:pt x="860" y="1157"/>
                  </a:lnTo>
                  <a:lnTo>
                    <a:pt x="864" y="1116"/>
                  </a:lnTo>
                  <a:lnTo>
                    <a:pt x="866" y="1072"/>
                  </a:lnTo>
                  <a:lnTo>
                    <a:pt x="867" y="1028"/>
                  </a:lnTo>
                  <a:lnTo>
                    <a:pt x="865" y="983"/>
                  </a:lnTo>
                  <a:lnTo>
                    <a:pt x="862" y="937"/>
                  </a:lnTo>
                  <a:lnTo>
                    <a:pt x="857" y="890"/>
                  </a:lnTo>
                  <a:lnTo>
                    <a:pt x="851" y="843"/>
                  </a:lnTo>
                  <a:lnTo>
                    <a:pt x="843" y="797"/>
                  </a:lnTo>
                  <a:lnTo>
                    <a:pt x="835" y="750"/>
                  </a:lnTo>
                  <a:lnTo>
                    <a:pt x="824" y="704"/>
                  </a:lnTo>
                  <a:lnTo>
                    <a:pt x="813" y="658"/>
                  </a:lnTo>
                  <a:lnTo>
                    <a:pt x="800" y="613"/>
                  </a:lnTo>
                  <a:lnTo>
                    <a:pt x="787" y="568"/>
                  </a:lnTo>
                  <a:lnTo>
                    <a:pt x="772" y="524"/>
                  </a:lnTo>
                  <a:lnTo>
                    <a:pt x="756" y="482"/>
                  </a:lnTo>
                  <a:lnTo>
                    <a:pt x="739" y="440"/>
                  </a:lnTo>
                  <a:lnTo>
                    <a:pt x="723" y="400"/>
                  </a:lnTo>
                  <a:lnTo>
                    <a:pt x="704" y="363"/>
                  </a:lnTo>
                  <a:lnTo>
                    <a:pt x="685" y="326"/>
                  </a:lnTo>
                  <a:lnTo>
                    <a:pt x="665" y="292"/>
                  </a:lnTo>
                  <a:lnTo>
                    <a:pt x="645" y="259"/>
                  </a:lnTo>
                  <a:lnTo>
                    <a:pt x="625" y="230"/>
                  </a:lnTo>
                  <a:lnTo>
                    <a:pt x="603" y="203"/>
                  </a:lnTo>
                  <a:lnTo>
                    <a:pt x="591" y="188"/>
                  </a:lnTo>
                  <a:lnTo>
                    <a:pt x="576" y="173"/>
                  </a:lnTo>
                  <a:lnTo>
                    <a:pt x="563" y="160"/>
                  </a:lnTo>
                  <a:lnTo>
                    <a:pt x="549" y="146"/>
                  </a:lnTo>
                  <a:lnTo>
                    <a:pt x="536" y="131"/>
                  </a:lnTo>
                  <a:lnTo>
                    <a:pt x="521" y="119"/>
                  </a:lnTo>
                  <a:lnTo>
                    <a:pt x="507" y="106"/>
                  </a:lnTo>
                  <a:lnTo>
                    <a:pt x="492" y="94"/>
                  </a:lnTo>
                  <a:lnTo>
                    <a:pt x="476" y="83"/>
                  </a:lnTo>
                  <a:lnTo>
                    <a:pt x="460" y="75"/>
                  </a:lnTo>
                  <a:lnTo>
                    <a:pt x="442" y="67"/>
                  </a:lnTo>
                  <a:lnTo>
                    <a:pt x="426" y="60"/>
                  </a:lnTo>
                  <a:lnTo>
                    <a:pt x="407" y="56"/>
                  </a:lnTo>
                  <a:lnTo>
                    <a:pt x="387" y="54"/>
                  </a:lnTo>
                  <a:lnTo>
                    <a:pt x="368" y="54"/>
                  </a:lnTo>
                  <a:lnTo>
                    <a:pt x="346" y="56"/>
                  </a:lnTo>
                  <a:lnTo>
                    <a:pt x="346" y="51"/>
                  </a:lnTo>
                  <a:lnTo>
                    <a:pt x="329" y="62"/>
                  </a:lnTo>
                  <a:lnTo>
                    <a:pt x="315" y="75"/>
                  </a:lnTo>
                  <a:lnTo>
                    <a:pt x="301" y="90"/>
                  </a:lnTo>
                  <a:lnTo>
                    <a:pt x="289" y="106"/>
                  </a:lnTo>
                  <a:lnTo>
                    <a:pt x="278" y="123"/>
                  </a:lnTo>
                  <a:lnTo>
                    <a:pt x="268" y="141"/>
                  </a:lnTo>
                  <a:lnTo>
                    <a:pt x="260" y="161"/>
                  </a:lnTo>
                  <a:lnTo>
                    <a:pt x="252" y="182"/>
                  </a:lnTo>
                  <a:lnTo>
                    <a:pt x="246" y="204"/>
                  </a:lnTo>
                  <a:lnTo>
                    <a:pt x="241" y="226"/>
                  </a:lnTo>
                  <a:lnTo>
                    <a:pt x="237" y="249"/>
                  </a:lnTo>
                  <a:lnTo>
                    <a:pt x="233" y="273"/>
                  </a:lnTo>
                  <a:lnTo>
                    <a:pt x="231" y="296"/>
                  </a:lnTo>
                  <a:lnTo>
                    <a:pt x="230" y="322"/>
                  </a:lnTo>
                  <a:lnTo>
                    <a:pt x="229" y="347"/>
                  </a:lnTo>
                  <a:lnTo>
                    <a:pt x="229" y="372"/>
                  </a:lnTo>
                  <a:lnTo>
                    <a:pt x="230" y="398"/>
                  </a:lnTo>
                  <a:lnTo>
                    <a:pt x="231" y="425"/>
                  </a:lnTo>
                  <a:lnTo>
                    <a:pt x="233" y="450"/>
                  </a:lnTo>
                  <a:lnTo>
                    <a:pt x="236" y="476"/>
                  </a:lnTo>
                  <a:lnTo>
                    <a:pt x="239" y="502"/>
                  </a:lnTo>
                  <a:lnTo>
                    <a:pt x="242" y="528"/>
                  </a:lnTo>
                  <a:lnTo>
                    <a:pt x="246" y="553"/>
                  </a:lnTo>
                  <a:lnTo>
                    <a:pt x="252" y="578"/>
                  </a:lnTo>
                  <a:lnTo>
                    <a:pt x="256" y="604"/>
                  </a:lnTo>
                  <a:lnTo>
                    <a:pt x="262" y="627"/>
                  </a:lnTo>
                  <a:lnTo>
                    <a:pt x="267" y="651"/>
                  </a:lnTo>
                  <a:lnTo>
                    <a:pt x="272" y="674"/>
                  </a:lnTo>
                  <a:lnTo>
                    <a:pt x="279" y="696"/>
                  </a:lnTo>
                  <a:lnTo>
                    <a:pt x="284" y="717"/>
                  </a:lnTo>
                  <a:lnTo>
                    <a:pt x="289" y="737"/>
                  </a:lnTo>
                  <a:lnTo>
                    <a:pt x="295" y="755"/>
                  </a:lnTo>
                  <a:lnTo>
                    <a:pt x="276" y="755"/>
                  </a:lnTo>
                  <a:lnTo>
                    <a:pt x="270" y="732"/>
                  </a:lnTo>
                  <a:lnTo>
                    <a:pt x="264" y="708"/>
                  </a:lnTo>
                  <a:lnTo>
                    <a:pt x="257" y="683"/>
                  </a:lnTo>
                  <a:lnTo>
                    <a:pt x="251" y="657"/>
                  </a:lnTo>
                  <a:lnTo>
                    <a:pt x="242" y="630"/>
                  </a:lnTo>
                  <a:lnTo>
                    <a:pt x="235" y="603"/>
                  </a:lnTo>
                  <a:lnTo>
                    <a:pt x="229" y="574"/>
                  </a:lnTo>
                  <a:lnTo>
                    <a:pt x="221" y="545"/>
                  </a:lnTo>
                  <a:lnTo>
                    <a:pt x="214" y="516"/>
                  </a:lnTo>
                  <a:lnTo>
                    <a:pt x="208" y="486"/>
                  </a:lnTo>
                  <a:lnTo>
                    <a:pt x="202" y="457"/>
                  </a:lnTo>
                  <a:lnTo>
                    <a:pt x="198" y="428"/>
                  </a:lnTo>
                  <a:lnTo>
                    <a:pt x="192" y="398"/>
                  </a:lnTo>
                  <a:lnTo>
                    <a:pt x="189" y="369"/>
                  </a:lnTo>
                  <a:lnTo>
                    <a:pt x="186" y="340"/>
                  </a:lnTo>
                  <a:lnTo>
                    <a:pt x="184" y="311"/>
                  </a:lnTo>
                  <a:lnTo>
                    <a:pt x="184" y="283"/>
                  </a:lnTo>
                  <a:lnTo>
                    <a:pt x="185" y="256"/>
                  </a:lnTo>
                  <a:lnTo>
                    <a:pt x="186" y="229"/>
                  </a:lnTo>
                  <a:lnTo>
                    <a:pt x="190" y="204"/>
                  </a:lnTo>
                  <a:lnTo>
                    <a:pt x="196" y="179"/>
                  </a:lnTo>
                  <a:lnTo>
                    <a:pt x="203" y="154"/>
                  </a:lnTo>
                  <a:lnTo>
                    <a:pt x="211" y="131"/>
                  </a:lnTo>
                  <a:lnTo>
                    <a:pt x="221" y="110"/>
                  </a:lnTo>
                  <a:lnTo>
                    <a:pt x="235" y="91"/>
                  </a:lnTo>
                  <a:lnTo>
                    <a:pt x="249" y="72"/>
                  </a:lnTo>
                  <a:lnTo>
                    <a:pt x="266" y="55"/>
                  </a:lnTo>
                  <a:lnTo>
                    <a:pt x="286" y="40"/>
                  </a:lnTo>
                  <a:lnTo>
                    <a:pt x="308" y="27"/>
                  </a:lnTo>
                  <a:lnTo>
                    <a:pt x="331" y="15"/>
                  </a:lnTo>
                  <a:lnTo>
                    <a:pt x="358" y="6"/>
                  </a:lnTo>
                  <a:lnTo>
                    <a:pt x="388" y="0"/>
                  </a:lnTo>
                  <a:lnTo>
                    <a:pt x="428" y="8"/>
                  </a:lnTo>
                  <a:lnTo>
                    <a:pt x="464" y="20"/>
                  </a:lnTo>
                  <a:lnTo>
                    <a:pt x="499" y="36"/>
                  </a:lnTo>
                  <a:lnTo>
                    <a:pt x="533" y="54"/>
                  </a:lnTo>
                  <a:lnTo>
                    <a:pt x="564" y="76"/>
                  </a:lnTo>
                  <a:lnTo>
                    <a:pt x="593" y="100"/>
                  </a:lnTo>
                  <a:lnTo>
                    <a:pt x="621" y="127"/>
                  </a:lnTo>
                  <a:lnTo>
                    <a:pt x="647" y="155"/>
                  </a:lnTo>
                  <a:lnTo>
                    <a:pt x="671" y="187"/>
                  </a:lnTo>
                  <a:lnTo>
                    <a:pt x="695" y="220"/>
                  </a:lnTo>
                  <a:lnTo>
                    <a:pt x="715" y="255"/>
                  </a:lnTo>
                  <a:lnTo>
                    <a:pt x="735" y="292"/>
                  </a:lnTo>
                  <a:lnTo>
                    <a:pt x="755" y="330"/>
                  </a:lnTo>
                  <a:lnTo>
                    <a:pt x="771" y="369"/>
                  </a:lnTo>
                  <a:lnTo>
                    <a:pt x="787" y="410"/>
                  </a:lnTo>
                  <a:lnTo>
                    <a:pt x="801" y="451"/>
                  </a:lnTo>
                  <a:lnTo>
                    <a:pt x="816" y="494"/>
                  </a:lnTo>
                  <a:lnTo>
                    <a:pt x="828" y="537"/>
                  </a:lnTo>
                  <a:lnTo>
                    <a:pt x="839" y="580"/>
                  </a:lnTo>
                  <a:lnTo>
                    <a:pt x="850" y="622"/>
                  </a:lnTo>
                  <a:lnTo>
                    <a:pt x="859" y="666"/>
                  </a:lnTo>
                  <a:lnTo>
                    <a:pt x="868" y="709"/>
                  </a:lnTo>
                  <a:lnTo>
                    <a:pt x="875" y="752"/>
                  </a:lnTo>
                  <a:lnTo>
                    <a:pt x="882" y="795"/>
                  </a:lnTo>
                  <a:lnTo>
                    <a:pt x="888" y="837"/>
                  </a:lnTo>
                  <a:lnTo>
                    <a:pt x="895" y="878"/>
                  </a:lnTo>
                  <a:lnTo>
                    <a:pt x="899" y="918"/>
                  </a:lnTo>
                  <a:lnTo>
                    <a:pt x="904" y="956"/>
                  </a:lnTo>
                  <a:lnTo>
                    <a:pt x="907" y="994"/>
                  </a:lnTo>
                  <a:lnTo>
                    <a:pt x="911" y="1030"/>
                  </a:lnTo>
                  <a:lnTo>
                    <a:pt x="914" y="1063"/>
                  </a:lnTo>
                  <a:lnTo>
                    <a:pt x="917" y="1096"/>
                  </a:lnTo>
                  <a:lnTo>
                    <a:pt x="917" y="1124"/>
                  </a:lnTo>
                </a:path>
              </a:pathLst>
            </a:custGeom>
            <a:grpFill/>
            <a:ln w="9525" cap="rnd">
              <a:noFill/>
              <a:round/>
              <a:headEnd/>
              <a:tailEnd/>
            </a:ln>
          </p:spPr>
          <p:txBody>
            <a:bodyPr/>
            <a:lstStyle/>
            <a:p>
              <a:pPr eaLnBrk="0" hangingPunct="0"/>
              <a:endParaRPr lang="de-AT" sz="900" dirty="0">
                <a:solidFill>
                  <a:srgbClr val="000066"/>
                </a:solidFill>
                <a:cs typeface="Arial" charset="0"/>
              </a:endParaRPr>
            </a:p>
          </p:txBody>
        </p:sp>
        <p:sp>
          <p:nvSpPr>
            <p:cNvPr id="41" name="Freeform 20"/>
            <p:cNvSpPr>
              <a:spLocks/>
            </p:cNvSpPr>
            <p:nvPr/>
          </p:nvSpPr>
          <p:spPr bwMode="auto">
            <a:xfrm>
              <a:off x="2403" y="2160"/>
              <a:ext cx="919" cy="1540"/>
            </a:xfrm>
            <a:custGeom>
              <a:avLst/>
              <a:gdLst>
                <a:gd name="T0" fmla="*/ 885 w 919"/>
                <a:gd name="T1" fmla="*/ 1283 h 1540"/>
                <a:gd name="T2" fmla="*/ 816 w 919"/>
                <a:gd name="T3" fmla="*/ 1428 h 1540"/>
                <a:gd name="T4" fmla="*/ 720 w 919"/>
                <a:gd name="T5" fmla="*/ 1512 h 1540"/>
                <a:gd name="T6" fmla="*/ 606 w 919"/>
                <a:gd name="T7" fmla="*/ 1539 h 1540"/>
                <a:gd name="T8" fmla="*/ 485 w 919"/>
                <a:gd name="T9" fmla="*/ 1505 h 1540"/>
                <a:gd name="T10" fmla="*/ 362 w 919"/>
                <a:gd name="T11" fmla="*/ 1413 h 1540"/>
                <a:gd name="T12" fmla="*/ 265 w 919"/>
                <a:gd name="T13" fmla="*/ 1288 h 1540"/>
                <a:gd name="T14" fmla="*/ 191 w 919"/>
                <a:gd name="T15" fmla="*/ 1161 h 1540"/>
                <a:gd name="T16" fmla="*/ 113 w 919"/>
                <a:gd name="T17" fmla="*/ 1005 h 1540"/>
                <a:gd name="T18" fmla="*/ 46 w 919"/>
                <a:gd name="T19" fmla="*/ 837 h 1540"/>
                <a:gd name="T20" fmla="*/ 5 w 919"/>
                <a:gd name="T21" fmla="*/ 672 h 1540"/>
                <a:gd name="T22" fmla="*/ 6 w 919"/>
                <a:gd name="T23" fmla="*/ 528 h 1540"/>
                <a:gd name="T24" fmla="*/ 62 w 919"/>
                <a:gd name="T25" fmla="*/ 420 h 1540"/>
                <a:gd name="T26" fmla="*/ 71 w 919"/>
                <a:gd name="T27" fmla="*/ 462 h 1540"/>
                <a:gd name="T28" fmla="*/ 38 w 919"/>
                <a:gd name="T29" fmla="*/ 545 h 1540"/>
                <a:gd name="T30" fmla="*/ 46 w 919"/>
                <a:gd name="T31" fmla="*/ 663 h 1540"/>
                <a:gd name="T32" fmla="*/ 87 w 919"/>
                <a:gd name="T33" fmla="*/ 801 h 1540"/>
                <a:gd name="T34" fmla="*/ 146 w 919"/>
                <a:gd name="T35" fmla="*/ 948 h 1540"/>
                <a:gd name="T36" fmla="*/ 215 w 919"/>
                <a:gd name="T37" fmla="*/ 1086 h 1540"/>
                <a:gd name="T38" fmla="*/ 282 w 919"/>
                <a:gd name="T39" fmla="*/ 1201 h 1540"/>
                <a:gd name="T40" fmla="*/ 358 w 919"/>
                <a:gd name="T41" fmla="*/ 1324 h 1540"/>
                <a:gd name="T42" fmla="*/ 486 w 919"/>
                <a:gd name="T43" fmla="*/ 1441 h 1540"/>
                <a:gd name="T44" fmla="*/ 641 w 919"/>
                <a:gd name="T45" fmla="*/ 1485 h 1540"/>
                <a:gd name="T46" fmla="*/ 779 w 919"/>
                <a:gd name="T47" fmla="*/ 1404 h 1540"/>
                <a:gd name="T48" fmla="*/ 848 w 919"/>
                <a:gd name="T49" fmla="*/ 1237 h 1540"/>
                <a:gd name="T50" fmla="*/ 867 w 919"/>
                <a:gd name="T51" fmla="*/ 1028 h 1540"/>
                <a:gd name="T52" fmla="*/ 844 w 919"/>
                <a:gd name="T53" fmla="*/ 797 h 1540"/>
                <a:gd name="T54" fmla="*/ 787 w 919"/>
                <a:gd name="T55" fmla="*/ 568 h 1540"/>
                <a:gd name="T56" fmla="*/ 704 w 919"/>
                <a:gd name="T57" fmla="*/ 363 h 1540"/>
                <a:gd name="T58" fmla="*/ 604 w 919"/>
                <a:gd name="T59" fmla="*/ 203 h 1540"/>
                <a:gd name="T60" fmla="*/ 536 w 919"/>
                <a:gd name="T61" fmla="*/ 131 h 1540"/>
                <a:gd name="T62" fmla="*/ 460 w 919"/>
                <a:gd name="T63" fmla="*/ 75 h 1540"/>
                <a:gd name="T64" fmla="*/ 368 w 919"/>
                <a:gd name="T65" fmla="*/ 54 h 1540"/>
                <a:gd name="T66" fmla="*/ 301 w 919"/>
                <a:gd name="T67" fmla="*/ 90 h 1540"/>
                <a:gd name="T68" fmla="*/ 253 w 919"/>
                <a:gd name="T69" fmla="*/ 182 h 1540"/>
                <a:gd name="T70" fmla="*/ 231 w 919"/>
                <a:gd name="T71" fmla="*/ 296 h 1540"/>
                <a:gd name="T72" fmla="*/ 232 w 919"/>
                <a:gd name="T73" fmla="*/ 425 h 1540"/>
                <a:gd name="T74" fmla="*/ 247 w 919"/>
                <a:gd name="T75" fmla="*/ 553 h 1540"/>
                <a:gd name="T76" fmla="*/ 272 w 919"/>
                <a:gd name="T77" fmla="*/ 674 h 1540"/>
                <a:gd name="T78" fmla="*/ 276 w 919"/>
                <a:gd name="T79" fmla="*/ 755 h 1540"/>
                <a:gd name="T80" fmla="*/ 243 w 919"/>
                <a:gd name="T81" fmla="*/ 630 h 1540"/>
                <a:gd name="T82" fmla="*/ 208 w 919"/>
                <a:gd name="T83" fmla="*/ 486 h 1540"/>
                <a:gd name="T84" fmla="*/ 186 w 919"/>
                <a:gd name="T85" fmla="*/ 340 h 1540"/>
                <a:gd name="T86" fmla="*/ 191 w 919"/>
                <a:gd name="T87" fmla="*/ 204 h 1540"/>
                <a:gd name="T88" fmla="*/ 235 w 919"/>
                <a:gd name="T89" fmla="*/ 91 h 1540"/>
                <a:gd name="T90" fmla="*/ 331 w 919"/>
                <a:gd name="T91" fmla="*/ 15 h 1540"/>
                <a:gd name="T92" fmla="*/ 499 w 919"/>
                <a:gd name="T93" fmla="*/ 36 h 1540"/>
                <a:gd name="T94" fmla="*/ 647 w 919"/>
                <a:gd name="T95" fmla="*/ 155 h 1540"/>
                <a:gd name="T96" fmla="*/ 755 w 919"/>
                <a:gd name="T97" fmla="*/ 330 h 1540"/>
                <a:gd name="T98" fmla="*/ 828 w 919"/>
                <a:gd name="T99" fmla="*/ 537 h 1540"/>
                <a:gd name="T100" fmla="*/ 876 w 919"/>
                <a:gd name="T101" fmla="*/ 752 h 1540"/>
                <a:gd name="T102" fmla="*/ 904 w 919"/>
                <a:gd name="T103" fmla="*/ 956 h 1540"/>
                <a:gd name="T104" fmla="*/ 918 w 919"/>
                <a:gd name="T105" fmla="*/ 1124 h 15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9"/>
                <a:gd name="T160" fmla="*/ 0 h 1540"/>
                <a:gd name="T161" fmla="*/ 919 w 919"/>
                <a:gd name="T162" fmla="*/ 1540 h 15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9" h="1540">
                  <a:moveTo>
                    <a:pt x="918" y="1124"/>
                  </a:moveTo>
                  <a:lnTo>
                    <a:pt x="911" y="1168"/>
                  </a:lnTo>
                  <a:lnTo>
                    <a:pt x="904" y="1209"/>
                  </a:lnTo>
                  <a:lnTo>
                    <a:pt x="896" y="1246"/>
                  </a:lnTo>
                  <a:lnTo>
                    <a:pt x="885" y="1283"/>
                  </a:lnTo>
                  <a:lnTo>
                    <a:pt x="874" y="1317"/>
                  </a:lnTo>
                  <a:lnTo>
                    <a:pt x="861" y="1348"/>
                  </a:lnTo>
                  <a:lnTo>
                    <a:pt x="847" y="1376"/>
                  </a:lnTo>
                  <a:lnTo>
                    <a:pt x="831" y="1402"/>
                  </a:lnTo>
                  <a:lnTo>
                    <a:pt x="816" y="1428"/>
                  </a:lnTo>
                  <a:lnTo>
                    <a:pt x="798" y="1450"/>
                  </a:lnTo>
                  <a:lnTo>
                    <a:pt x="781" y="1468"/>
                  </a:lnTo>
                  <a:lnTo>
                    <a:pt x="761" y="1486"/>
                  </a:lnTo>
                  <a:lnTo>
                    <a:pt x="741" y="1500"/>
                  </a:lnTo>
                  <a:lnTo>
                    <a:pt x="720" y="1512"/>
                  </a:lnTo>
                  <a:lnTo>
                    <a:pt x="699" y="1523"/>
                  </a:lnTo>
                  <a:lnTo>
                    <a:pt x="676" y="1530"/>
                  </a:lnTo>
                  <a:lnTo>
                    <a:pt x="654" y="1535"/>
                  </a:lnTo>
                  <a:lnTo>
                    <a:pt x="630" y="1539"/>
                  </a:lnTo>
                  <a:lnTo>
                    <a:pt x="606" y="1539"/>
                  </a:lnTo>
                  <a:lnTo>
                    <a:pt x="582" y="1536"/>
                  </a:lnTo>
                  <a:lnTo>
                    <a:pt x="559" y="1532"/>
                  </a:lnTo>
                  <a:lnTo>
                    <a:pt x="534" y="1526"/>
                  </a:lnTo>
                  <a:lnTo>
                    <a:pt x="510" y="1517"/>
                  </a:lnTo>
                  <a:lnTo>
                    <a:pt x="485" y="1505"/>
                  </a:lnTo>
                  <a:lnTo>
                    <a:pt x="460" y="1491"/>
                  </a:lnTo>
                  <a:lnTo>
                    <a:pt x="435" y="1476"/>
                  </a:lnTo>
                  <a:lnTo>
                    <a:pt x="410" y="1457"/>
                  </a:lnTo>
                  <a:lnTo>
                    <a:pt x="386" y="1436"/>
                  </a:lnTo>
                  <a:lnTo>
                    <a:pt x="362" y="1413"/>
                  </a:lnTo>
                  <a:lnTo>
                    <a:pt x="338" y="1387"/>
                  </a:lnTo>
                  <a:lnTo>
                    <a:pt x="314" y="1358"/>
                  </a:lnTo>
                  <a:lnTo>
                    <a:pt x="291" y="1328"/>
                  </a:lnTo>
                  <a:lnTo>
                    <a:pt x="279" y="1309"/>
                  </a:lnTo>
                  <a:lnTo>
                    <a:pt x="265" y="1288"/>
                  </a:lnTo>
                  <a:lnTo>
                    <a:pt x="252" y="1266"/>
                  </a:lnTo>
                  <a:lnTo>
                    <a:pt x="237" y="1242"/>
                  </a:lnTo>
                  <a:lnTo>
                    <a:pt x="223" y="1216"/>
                  </a:lnTo>
                  <a:lnTo>
                    <a:pt x="207" y="1189"/>
                  </a:lnTo>
                  <a:lnTo>
                    <a:pt x="191" y="1161"/>
                  </a:lnTo>
                  <a:lnTo>
                    <a:pt x="175" y="1131"/>
                  </a:lnTo>
                  <a:lnTo>
                    <a:pt x="159" y="1101"/>
                  </a:lnTo>
                  <a:lnTo>
                    <a:pt x="144" y="1069"/>
                  </a:lnTo>
                  <a:lnTo>
                    <a:pt x="128" y="1038"/>
                  </a:lnTo>
                  <a:lnTo>
                    <a:pt x="113" y="1005"/>
                  </a:lnTo>
                  <a:lnTo>
                    <a:pt x="98" y="972"/>
                  </a:lnTo>
                  <a:lnTo>
                    <a:pt x="84" y="939"/>
                  </a:lnTo>
                  <a:lnTo>
                    <a:pt x="70" y="904"/>
                  </a:lnTo>
                  <a:lnTo>
                    <a:pt x="58" y="871"/>
                  </a:lnTo>
                  <a:lnTo>
                    <a:pt x="46" y="837"/>
                  </a:lnTo>
                  <a:lnTo>
                    <a:pt x="35" y="803"/>
                  </a:lnTo>
                  <a:lnTo>
                    <a:pt x="25" y="769"/>
                  </a:lnTo>
                  <a:lnTo>
                    <a:pt x="17" y="737"/>
                  </a:lnTo>
                  <a:lnTo>
                    <a:pt x="10" y="704"/>
                  </a:lnTo>
                  <a:lnTo>
                    <a:pt x="5" y="672"/>
                  </a:lnTo>
                  <a:lnTo>
                    <a:pt x="2" y="641"/>
                  </a:lnTo>
                  <a:lnTo>
                    <a:pt x="0" y="612"/>
                  </a:lnTo>
                  <a:lnTo>
                    <a:pt x="0" y="582"/>
                  </a:lnTo>
                  <a:lnTo>
                    <a:pt x="2" y="554"/>
                  </a:lnTo>
                  <a:lnTo>
                    <a:pt x="6" y="528"/>
                  </a:lnTo>
                  <a:lnTo>
                    <a:pt x="11" y="503"/>
                  </a:lnTo>
                  <a:lnTo>
                    <a:pt x="20" y="480"/>
                  </a:lnTo>
                  <a:lnTo>
                    <a:pt x="31" y="458"/>
                  </a:lnTo>
                  <a:lnTo>
                    <a:pt x="44" y="438"/>
                  </a:lnTo>
                  <a:lnTo>
                    <a:pt x="62" y="420"/>
                  </a:lnTo>
                  <a:lnTo>
                    <a:pt x="99" y="420"/>
                  </a:lnTo>
                  <a:lnTo>
                    <a:pt x="95" y="449"/>
                  </a:lnTo>
                  <a:lnTo>
                    <a:pt x="99" y="462"/>
                  </a:lnTo>
                  <a:lnTo>
                    <a:pt x="86" y="486"/>
                  </a:lnTo>
                  <a:lnTo>
                    <a:pt x="71" y="462"/>
                  </a:lnTo>
                  <a:lnTo>
                    <a:pt x="61" y="476"/>
                  </a:lnTo>
                  <a:lnTo>
                    <a:pt x="51" y="491"/>
                  </a:lnTo>
                  <a:lnTo>
                    <a:pt x="45" y="507"/>
                  </a:lnTo>
                  <a:lnTo>
                    <a:pt x="40" y="525"/>
                  </a:lnTo>
                  <a:lnTo>
                    <a:pt x="38" y="545"/>
                  </a:lnTo>
                  <a:lnTo>
                    <a:pt x="36" y="566"/>
                  </a:lnTo>
                  <a:lnTo>
                    <a:pt x="36" y="589"/>
                  </a:lnTo>
                  <a:lnTo>
                    <a:pt x="38" y="612"/>
                  </a:lnTo>
                  <a:lnTo>
                    <a:pt x="42" y="637"/>
                  </a:lnTo>
                  <a:lnTo>
                    <a:pt x="46" y="663"/>
                  </a:lnTo>
                  <a:lnTo>
                    <a:pt x="51" y="689"/>
                  </a:lnTo>
                  <a:lnTo>
                    <a:pt x="59" y="717"/>
                  </a:lnTo>
                  <a:lnTo>
                    <a:pt x="67" y="745"/>
                  </a:lnTo>
                  <a:lnTo>
                    <a:pt x="76" y="773"/>
                  </a:lnTo>
                  <a:lnTo>
                    <a:pt x="87" y="801"/>
                  </a:lnTo>
                  <a:lnTo>
                    <a:pt x="97" y="831"/>
                  </a:lnTo>
                  <a:lnTo>
                    <a:pt x="108" y="860"/>
                  </a:lnTo>
                  <a:lnTo>
                    <a:pt x="121" y="889"/>
                  </a:lnTo>
                  <a:lnTo>
                    <a:pt x="133" y="919"/>
                  </a:lnTo>
                  <a:lnTo>
                    <a:pt x="146" y="948"/>
                  </a:lnTo>
                  <a:lnTo>
                    <a:pt x="160" y="976"/>
                  </a:lnTo>
                  <a:lnTo>
                    <a:pt x="174" y="1005"/>
                  </a:lnTo>
                  <a:lnTo>
                    <a:pt x="187" y="1033"/>
                  </a:lnTo>
                  <a:lnTo>
                    <a:pt x="202" y="1059"/>
                  </a:lnTo>
                  <a:lnTo>
                    <a:pt x="215" y="1086"/>
                  </a:lnTo>
                  <a:lnTo>
                    <a:pt x="229" y="1111"/>
                  </a:lnTo>
                  <a:lnTo>
                    <a:pt x="242" y="1135"/>
                  </a:lnTo>
                  <a:lnTo>
                    <a:pt x="256" y="1160"/>
                  </a:lnTo>
                  <a:lnTo>
                    <a:pt x="269" y="1180"/>
                  </a:lnTo>
                  <a:lnTo>
                    <a:pt x="282" y="1201"/>
                  </a:lnTo>
                  <a:lnTo>
                    <a:pt x="293" y="1221"/>
                  </a:lnTo>
                  <a:lnTo>
                    <a:pt x="304" y="1238"/>
                  </a:lnTo>
                  <a:lnTo>
                    <a:pt x="320" y="1267"/>
                  </a:lnTo>
                  <a:lnTo>
                    <a:pt x="339" y="1296"/>
                  </a:lnTo>
                  <a:lnTo>
                    <a:pt x="358" y="1324"/>
                  </a:lnTo>
                  <a:lnTo>
                    <a:pt x="380" y="1350"/>
                  </a:lnTo>
                  <a:lnTo>
                    <a:pt x="405" y="1376"/>
                  </a:lnTo>
                  <a:lnTo>
                    <a:pt x="431" y="1400"/>
                  </a:lnTo>
                  <a:lnTo>
                    <a:pt x="458" y="1422"/>
                  </a:lnTo>
                  <a:lnTo>
                    <a:pt x="486" y="1441"/>
                  </a:lnTo>
                  <a:lnTo>
                    <a:pt x="516" y="1458"/>
                  </a:lnTo>
                  <a:lnTo>
                    <a:pt x="546" y="1470"/>
                  </a:lnTo>
                  <a:lnTo>
                    <a:pt x="577" y="1480"/>
                  </a:lnTo>
                  <a:lnTo>
                    <a:pt x="608" y="1485"/>
                  </a:lnTo>
                  <a:lnTo>
                    <a:pt x="641" y="1485"/>
                  </a:lnTo>
                  <a:lnTo>
                    <a:pt x="672" y="1481"/>
                  </a:lnTo>
                  <a:lnTo>
                    <a:pt x="704" y="1470"/>
                  </a:lnTo>
                  <a:lnTo>
                    <a:pt x="735" y="1455"/>
                  </a:lnTo>
                  <a:lnTo>
                    <a:pt x="758" y="1431"/>
                  </a:lnTo>
                  <a:lnTo>
                    <a:pt x="779" y="1404"/>
                  </a:lnTo>
                  <a:lnTo>
                    <a:pt x="797" y="1376"/>
                  </a:lnTo>
                  <a:lnTo>
                    <a:pt x="813" y="1345"/>
                  </a:lnTo>
                  <a:lnTo>
                    <a:pt x="826" y="1311"/>
                  </a:lnTo>
                  <a:lnTo>
                    <a:pt x="839" y="1275"/>
                  </a:lnTo>
                  <a:lnTo>
                    <a:pt x="848" y="1237"/>
                  </a:lnTo>
                  <a:lnTo>
                    <a:pt x="855" y="1198"/>
                  </a:lnTo>
                  <a:lnTo>
                    <a:pt x="860" y="1157"/>
                  </a:lnTo>
                  <a:lnTo>
                    <a:pt x="865" y="1116"/>
                  </a:lnTo>
                  <a:lnTo>
                    <a:pt x="867" y="1072"/>
                  </a:lnTo>
                  <a:lnTo>
                    <a:pt x="867" y="1028"/>
                  </a:lnTo>
                  <a:lnTo>
                    <a:pt x="865" y="983"/>
                  </a:lnTo>
                  <a:lnTo>
                    <a:pt x="863" y="937"/>
                  </a:lnTo>
                  <a:lnTo>
                    <a:pt x="857" y="890"/>
                  </a:lnTo>
                  <a:lnTo>
                    <a:pt x="851" y="843"/>
                  </a:lnTo>
                  <a:lnTo>
                    <a:pt x="844" y="797"/>
                  </a:lnTo>
                  <a:lnTo>
                    <a:pt x="835" y="750"/>
                  </a:lnTo>
                  <a:lnTo>
                    <a:pt x="825" y="704"/>
                  </a:lnTo>
                  <a:lnTo>
                    <a:pt x="814" y="658"/>
                  </a:lnTo>
                  <a:lnTo>
                    <a:pt x="800" y="613"/>
                  </a:lnTo>
                  <a:lnTo>
                    <a:pt x="787" y="568"/>
                  </a:lnTo>
                  <a:lnTo>
                    <a:pt x="772" y="524"/>
                  </a:lnTo>
                  <a:lnTo>
                    <a:pt x="757" y="482"/>
                  </a:lnTo>
                  <a:lnTo>
                    <a:pt x="740" y="440"/>
                  </a:lnTo>
                  <a:lnTo>
                    <a:pt x="722" y="400"/>
                  </a:lnTo>
                  <a:lnTo>
                    <a:pt x="704" y="363"/>
                  </a:lnTo>
                  <a:lnTo>
                    <a:pt x="685" y="326"/>
                  </a:lnTo>
                  <a:lnTo>
                    <a:pt x="665" y="292"/>
                  </a:lnTo>
                  <a:lnTo>
                    <a:pt x="646" y="259"/>
                  </a:lnTo>
                  <a:lnTo>
                    <a:pt x="625" y="230"/>
                  </a:lnTo>
                  <a:lnTo>
                    <a:pt x="604" y="203"/>
                  </a:lnTo>
                  <a:lnTo>
                    <a:pt x="591" y="188"/>
                  </a:lnTo>
                  <a:lnTo>
                    <a:pt x="577" y="173"/>
                  </a:lnTo>
                  <a:lnTo>
                    <a:pt x="564" y="160"/>
                  </a:lnTo>
                  <a:lnTo>
                    <a:pt x="550" y="146"/>
                  </a:lnTo>
                  <a:lnTo>
                    <a:pt x="536" y="131"/>
                  </a:lnTo>
                  <a:lnTo>
                    <a:pt x="522" y="119"/>
                  </a:lnTo>
                  <a:lnTo>
                    <a:pt x="507" y="106"/>
                  </a:lnTo>
                  <a:lnTo>
                    <a:pt x="492" y="94"/>
                  </a:lnTo>
                  <a:lnTo>
                    <a:pt x="477" y="83"/>
                  </a:lnTo>
                  <a:lnTo>
                    <a:pt x="460" y="75"/>
                  </a:lnTo>
                  <a:lnTo>
                    <a:pt x="443" y="67"/>
                  </a:lnTo>
                  <a:lnTo>
                    <a:pt x="426" y="60"/>
                  </a:lnTo>
                  <a:lnTo>
                    <a:pt x="407" y="56"/>
                  </a:lnTo>
                  <a:lnTo>
                    <a:pt x="387" y="54"/>
                  </a:lnTo>
                  <a:lnTo>
                    <a:pt x="368" y="54"/>
                  </a:lnTo>
                  <a:lnTo>
                    <a:pt x="347" y="56"/>
                  </a:lnTo>
                  <a:lnTo>
                    <a:pt x="347" y="51"/>
                  </a:lnTo>
                  <a:lnTo>
                    <a:pt x="330" y="62"/>
                  </a:lnTo>
                  <a:lnTo>
                    <a:pt x="315" y="75"/>
                  </a:lnTo>
                  <a:lnTo>
                    <a:pt x="301" y="90"/>
                  </a:lnTo>
                  <a:lnTo>
                    <a:pt x="289" y="106"/>
                  </a:lnTo>
                  <a:lnTo>
                    <a:pt x="277" y="123"/>
                  </a:lnTo>
                  <a:lnTo>
                    <a:pt x="268" y="141"/>
                  </a:lnTo>
                  <a:lnTo>
                    <a:pt x="260" y="161"/>
                  </a:lnTo>
                  <a:lnTo>
                    <a:pt x="253" y="182"/>
                  </a:lnTo>
                  <a:lnTo>
                    <a:pt x="246" y="204"/>
                  </a:lnTo>
                  <a:lnTo>
                    <a:pt x="241" y="226"/>
                  </a:lnTo>
                  <a:lnTo>
                    <a:pt x="237" y="249"/>
                  </a:lnTo>
                  <a:lnTo>
                    <a:pt x="233" y="273"/>
                  </a:lnTo>
                  <a:lnTo>
                    <a:pt x="231" y="296"/>
                  </a:lnTo>
                  <a:lnTo>
                    <a:pt x="230" y="322"/>
                  </a:lnTo>
                  <a:lnTo>
                    <a:pt x="229" y="347"/>
                  </a:lnTo>
                  <a:lnTo>
                    <a:pt x="229" y="372"/>
                  </a:lnTo>
                  <a:lnTo>
                    <a:pt x="230" y="398"/>
                  </a:lnTo>
                  <a:lnTo>
                    <a:pt x="232" y="425"/>
                  </a:lnTo>
                  <a:lnTo>
                    <a:pt x="233" y="450"/>
                  </a:lnTo>
                  <a:lnTo>
                    <a:pt x="236" y="476"/>
                  </a:lnTo>
                  <a:lnTo>
                    <a:pt x="239" y="502"/>
                  </a:lnTo>
                  <a:lnTo>
                    <a:pt x="243" y="528"/>
                  </a:lnTo>
                  <a:lnTo>
                    <a:pt x="247" y="553"/>
                  </a:lnTo>
                  <a:lnTo>
                    <a:pt x="252" y="578"/>
                  </a:lnTo>
                  <a:lnTo>
                    <a:pt x="257" y="604"/>
                  </a:lnTo>
                  <a:lnTo>
                    <a:pt x="262" y="627"/>
                  </a:lnTo>
                  <a:lnTo>
                    <a:pt x="267" y="651"/>
                  </a:lnTo>
                  <a:lnTo>
                    <a:pt x="272" y="674"/>
                  </a:lnTo>
                  <a:lnTo>
                    <a:pt x="279" y="696"/>
                  </a:lnTo>
                  <a:lnTo>
                    <a:pt x="284" y="717"/>
                  </a:lnTo>
                  <a:lnTo>
                    <a:pt x="290" y="737"/>
                  </a:lnTo>
                  <a:lnTo>
                    <a:pt x="296" y="755"/>
                  </a:lnTo>
                  <a:lnTo>
                    <a:pt x="276" y="755"/>
                  </a:lnTo>
                  <a:lnTo>
                    <a:pt x="271" y="732"/>
                  </a:lnTo>
                  <a:lnTo>
                    <a:pt x="264" y="708"/>
                  </a:lnTo>
                  <a:lnTo>
                    <a:pt x="257" y="683"/>
                  </a:lnTo>
                  <a:lnTo>
                    <a:pt x="251" y="657"/>
                  </a:lnTo>
                  <a:lnTo>
                    <a:pt x="243" y="630"/>
                  </a:lnTo>
                  <a:lnTo>
                    <a:pt x="236" y="603"/>
                  </a:lnTo>
                  <a:lnTo>
                    <a:pt x="229" y="574"/>
                  </a:lnTo>
                  <a:lnTo>
                    <a:pt x="221" y="545"/>
                  </a:lnTo>
                  <a:lnTo>
                    <a:pt x="215" y="516"/>
                  </a:lnTo>
                  <a:lnTo>
                    <a:pt x="208" y="486"/>
                  </a:lnTo>
                  <a:lnTo>
                    <a:pt x="203" y="457"/>
                  </a:lnTo>
                  <a:lnTo>
                    <a:pt x="198" y="428"/>
                  </a:lnTo>
                  <a:lnTo>
                    <a:pt x="193" y="398"/>
                  </a:lnTo>
                  <a:lnTo>
                    <a:pt x="189" y="369"/>
                  </a:lnTo>
                  <a:lnTo>
                    <a:pt x="186" y="340"/>
                  </a:lnTo>
                  <a:lnTo>
                    <a:pt x="185" y="311"/>
                  </a:lnTo>
                  <a:lnTo>
                    <a:pt x="185" y="283"/>
                  </a:lnTo>
                  <a:lnTo>
                    <a:pt x="185" y="256"/>
                  </a:lnTo>
                  <a:lnTo>
                    <a:pt x="187" y="229"/>
                  </a:lnTo>
                  <a:lnTo>
                    <a:pt x="191" y="204"/>
                  </a:lnTo>
                  <a:lnTo>
                    <a:pt x="196" y="179"/>
                  </a:lnTo>
                  <a:lnTo>
                    <a:pt x="203" y="154"/>
                  </a:lnTo>
                  <a:lnTo>
                    <a:pt x="211" y="131"/>
                  </a:lnTo>
                  <a:lnTo>
                    <a:pt x="223" y="110"/>
                  </a:lnTo>
                  <a:lnTo>
                    <a:pt x="235" y="91"/>
                  </a:lnTo>
                  <a:lnTo>
                    <a:pt x="249" y="72"/>
                  </a:lnTo>
                  <a:lnTo>
                    <a:pt x="267" y="55"/>
                  </a:lnTo>
                  <a:lnTo>
                    <a:pt x="286" y="40"/>
                  </a:lnTo>
                  <a:lnTo>
                    <a:pt x="308" y="27"/>
                  </a:lnTo>
                  <a:lnTo>
                    <a:pt x="331" y="15"/>
                  </a:lnTo>
                  <a:lnTo>
                    <a:pt x="359" y="6"/>
                  </a:lnTo>
                  <a:lnTo>
                    <a:pt x="388" y="0"/>
                  </a:lnTo>
                  <a:lnTo>
                    <a:pt x="428" y="8"/>
                  </a:lnTo>
                  <a:lnTo>
                    <a:pt x="465" y="20"/>
                  </a:lnTo>
                  <a:lnTo>
                    <a:pt x="499" y="36"/>
                  </a:lnTo>
                  <a:lnTo>
                    <a:pt x="533" y="54"/>
                  </a:lnTo>
                  <a:lnTo>
                    <a:pt x="564" y="76"/>
                  </a:lnTo>
                  <a:lnTo>
                    <a:pt x="593" y="100"/>
                  </a:lnTo>
                  <a:lnTo>
                    <a:pt x="621" y="127"/>
                  </a:lnTo>
                  <a:lnTo>
                    <a:pt x="647" y="155"/>
                  </a:lnTo>
                  <a:lnTo>
                    <a:pt x="672" y="187"/>
                  </a:lnTo>
                  <a:lnTo>
                    <a:pt x="694" y="220"/>
                  </a:lnTo>
                  <a:lnTo>
                    <a:pt x="716" y="255"/>
                  </a:lnTo>
                  <a:lnTo>
                    <a:pt x="736" y="292"/>
                  </a:lnTo>
                  <a:lnTo>
                    <a:pt x="755" y="330"/>
                  </a:lnTo>
                  <a:lnTo>
                    <a:pt x="772" y="369"/>
                  </a:lnTo>
                  <a:lnTo>
                    <a:pt x="787" y="410"/>
                  </a:lnTo>
                  <a:lnTo>
                    <a:pt x="802" y="451"/>
                  </a:lnTo>
                  <a:lnTo>
                    <a:pt x="816" y="494"/>
                  </a:lnTo>
                  <a:lnTo>
                    <a:pt x="828" y="537"/>
                  </a:lnTo>
                  <a:lnTo>
                    <a:pt x="840" y="580"/>
                  </a:lnTo>
                  <a:lnTo>
                    <a:pt x="850" y="622"/>
                  </a:lnTo>
                  <a:lnTo>
                    <a:pt x="859" y="666"/>
                  </a:lnTo>
                  <a:lnTo>
                    <a:pt x="868" y="709"/>
                  </a:lnTo>
                  <a:lnTo>
                    <a:pt x="876" y="752"/>
                  </a:lnTo>
                  <a:lnTo>
                    <a:pt x="883" y="795"/>
                  </a:lnTo>
                  <a:lnTo>
                    <a:pt x="888" y="837"/>
                  </a:lnTo>
                  <a:lnTo>
                    <a:pt x="895" y="878"/>
                  </a:lnTo>
                  <a:lnTo>
                    <a:pt x="900" y="918"/>
                  </a:lnTo>
                  <a:lnTo>
                    <a:pt x="904" y="956"/>
                  </a:lnTo>
                  <a:lnTo>
                    <a:pt x="908" y="994"/>
                  </a:lnTo>
                  <a:lnTo>
                    <a:pt x="911" y="1030"/>
                  </a:lnTo>
                  <a:lnTo>
                    <a:pt x="914" y="1063"/>
                  </a:lnTo>
                  <a:lnTo>
                    <a:pt x="918" y="1096"/>
                  </a:lnTo>
                  <a:lnTo>
                    <a:pt x="918" y="1124"/>
                  </a:lnTo>
                </a:path>
              </a:pathLst>
            </a:custGeom>
            <a:grpFill/>
            <a:ln w="9525" cap="rnd">
              <a:noFill/>
              <a:round/>
              <a:headEnd/>
              <a:tailEnd/>
            </a:ln>
          </p:spPr>
          <p:txBody>
            <a:bodyPr/>
            <a:lstStyle/>
            <a:p>
              <a:pPr eaLnBrk="0" hangingPunct="0"/>
              <a:endParaRPr lang="de-AT" sz="900" dirty="0">
                <a:solidFill>
                  <a:srgbClr val="000066"/>
                </a:solidFill>
                <a:cs typeface="Arial" charset="0"/>
              </a:endParaRPr>
            </a:p>
          </p:txBody>
        </p:sp>
      </p:grpSp>
      <p:grpSp>
        <p:nvGrpSpPr>
          <p:cNvPr id="53" name="Gruppieren 52"/>
          <p:cNvGrpSpPr/>
          <p:nvPr/>
        </p:nvGrpSpPr>
        <p:grpSpPr>
          <a:xfrm>
            <a:off x="560513" y="5742021"/>
            <a:ext cx="6903082" cy="450671"/>
            <a:chOff x="560512" y="5408604"/>
            <a:chExt cx="6903082" cy="450671"/>
          </a:xfrm>
        </p:grpSpPr>
        <p:sp>
          <p:nvSpPr>
            <p:cNvPr id="19" name="Text Box 49"/>
            <p:cNvSpPr txBox="1">
              <a:spLocks noChangeArrowheads="1"/>
            </p:cNvSpPr>
            <p:nvPr/>
          </p:nvSpPr>
          <p:spPr bwMode="auto">
            <a:xfrm>
              <a:off x="560512" y="5408604"/>
              <a:ext cx="4788532" cy="441146"/>
            </a:xfrm>
            <a:prstGeom prst="rect">
              <a:avLst/>
            </a:prstGeom>
            <a:noFill/>
            <a:ln w="9525">
              <a:noFill/>
              <a:miter lim="800000"/>
              <a:headEnd/>
              <a:tailEnd/>
            </a:ln>
          </p:spPr>
          <p:txBody>
            <a:bodyPr wrap="square" lIns="0" tIns="0" rIns="0" bIns="0" anchor="t">
              <a:spAutoFit/>
            </a:bodyPr>
            <a:lstStyle/>
            <a:p>
              <a:pPr eaLnBrk="0" hangingPunct="0"/>
              <a:r>
                <a:rPr lang="de-AT" sz="900" b="1" dirty="0" smtClean="0">
                  <a:solidFill>
                    <a:srgbClr val="000000"/>
                  </a:solidFill>
                  <a:cs typeface="Arial" charset="0"/>
                </a:rPr>
                <a:t>Legende Nichtnutzungsgründe </a:t>
              </a:r>
            </a:p>
            <a:p>
              <a:pPr marL="358775" eaLnBrk="0" hangingPunct="0">
                <a:spcBef>
                  <a:spcPts val="100"/>
                </a:spcBef>
                <a:tabLst>
                  <a:tab pos="358775" algn="l"/>
                </a:tabLst>
              </a:pPr>
              <a:r>
                <a:rPr lang="de-AT" sz="900" dirty="0" smtClean="0">
                  <a:solidFill>
                    <a:srgbClr val="000000"/>
                  </a:solidFill>
                  <a:cs typeface="Arial" charset="0"/>
                </a:rPr>
                <a:t>Preisliche Gründe (zu teuer etc.)</a:t>
              </a:r>
            </a:p>
            <a:p>
              <a:pPr marL="358775" eaLnBrk="0" hangingPunct="0">
                <a:spcBef>
                  <a:spcPts val="100"/>
                </a:spcBef>
                <a:tabLst>
                  <a:tab pos="358775" algn="l"/>
                </a:tabLst>
              </a:pPr>
              <a:r>
                <a:rPr lang="de-AT" sz="900" dirty="0" smtClean="0">
                  <a:solidFill>
                    <a:srgbClr val="000000"/>
                  </a:solidFill>
                  <a:cs typeface="Arial" charset="0"/>
                </a:rPr>
                <a:t>Bahnfahrt dauert zu lange</a:t>
              </a:r>
            </a:p>
          </p:txBody>
        </p:sp>
        <p:sp>
          <p:nvSpPr>
            <p:cNvPr id="18" name="Rectangle 48"/>
            <p:cNvSpPr>
              <a:spLocks noChangeArrowheads="1"/>
            </p:cNvSpPr>
            <p:nvPr/>
          </p:nvSpPr>
          <p:spPr bwMode="auto">
            <a:xfrm>
              <a:off x="573212" y="5741561"/>
              <a:ext cx="276225" cy="93938"/>
            </a:xfrm>
            <a:prstGeom prst="rect">
              <a:avLst/>
            </a:prstGeom>
            <a:solidFill>
              <a:schemeClr val="bg2">
                <a:lumMod val="40000"/>
                <a:lumOff val="60000"/>
              </a:schemeClr>
            </a:solidFill>
            <a:ln w="9525">
              <a:noFill/>
              <a:miter lim="800000"/>
              <a:headEnd/>
              <a:tailEnd/>
            </a:ln>
          </p:spPr>
          <p:txBody>
            <a:bodyPr wrap="none" lIns="0" tIns="0" rIns="0" bIns="0" anchor="ctr"/>
            <a:lstStyle/>
            <a:p>
              <a:pPr eaLnBrk="0" fontAlgn="auto" hangingPunct="0">
                <a:spcBef>
                  <a:spcPts val="0"/>
                </a:spcBef>
                <a:spcAft>
                  <a:spcPts val="0"/>
                </a:spcAft>
                <a:defRPr/>
              </a:pPr>
              <a:endParaRPr lang="de-AT" sz="700" kern="0" dirty="0" smtClean="0">
                <a:solidFill>
                  <a:srgbClr val="000066"/>
                </a:solidFill>
                <a:cs typeface="Arial" charset="0"/>
              </a:endParaRPr>
            </a:p>
          </p:txBody>
        </p:sp>
        <p:sp>
          <p:nvSpPr>
            <p:cNvPr id="21" name="Rectangle 48"/>
            <p:cNvSpPr>
              <a:spLocks noChangeArrowheads="1"/>
            </p:cNvSpPr>
            <p:nvPr/>
          </p:nvSpPr>
          <p:spPr bwMode="auto">
            <a:xfrm>
              <a:off x="573212" y="5597578"/>
              <a:ext cx="276225" cy="93938"/>
            </a:xfrm>
            <a:prstGeom prst="rect">
              <a:avLst/>
            </a:prstGeom>
            <a:solidFill>
              <a:schemeClr val="tx1">
                <a:lumMod val="50000"/>
                <a:lumOff val="50000"/>
              </a:schemeClr>
            </a:solidFill>
            <a:ln w="9525">
              <a:noFill/>
              <a:miter lim="800000"/>
              <a:headEnd/>
              <a:tailEnd/>
            </a:ln>
          </p:spPr>
          <p:txBody>
            <a:bodyPr wrap="none" lIns="0" tIns="0" rIns="0" bIns="0" anchor="ctr"/>
            <a:lstStyle/>
            <a:p>
              <a:pPr eaLnBrk="0" fontAlgn="auto" hangingPunct="0">
                <a:spcBef>
                  <a:spcPts val="0"/>
                </a:spcBef>
                <a:spcAft>
                  <a:spcPts val="0"/>
                </a:spcAft>
                <a:defRPr/>
              </a:pPr>
              <a:endParaRPr lang="de-AT" sz="700" kern="0" dirty="0" smtClean="0">
                <a:solidFill>
                  <a:srgbClr val="000066"/>
                </a:solidFill>
                <a:cs typeface="Arial" charset="0"/>
              </a:endParaRPr>
            </a:p>
          </p:txBody>
        </p:sp>
        <p:sp>
          <p:nvSpPr>
            <p:cNvPr id="46" name="Text Box 49"/>
            <p:cNvSpPr txBox="1">
              <a:spLocks noChangeArrowheads="1"/>
            </p:cNvSpPr>
            <p:nvPr/>
          </p:nvSpPr>
          <p:spPr bwMode="auto">
            <a:xfrm>
              <a:off x="2675062" y="5418129"/>
              <a:ext cx="4788532" cy="441146"/>
            </a:xfrm>
            <a:prstGeom prst="rect">
              <a:avLst/>
            </a:prstGeom>
            <a:noFill/>
            <a:ln w="9525">
              <a:noFill/>
              <a:miter lim="800000"/>
              <a:headEnd/>
              <a:tailEnd/>
            </a:ln>
          </p:spPr>
          <p:txBody>
            <a:bodyPr wrap="square" lIns="0" tIns="0" rIns="0" bIns="0" anchor="t">
              <a:spAutoFit/>
            </a:bodyPr>
            <a:lstStyle/>
            <a:p>
              <a:pPr marL="358775" eaLnBrk="0" hangingPunct="0">
                <a:spcBef>
                  <a:spcPts val="100"/>
                </a:spcBef>
                <a:tabLst>
                  <a:tab pos="358775" algn="l"/>
                </a:tabLst>
              </a:pPr>
              <a:r>
                <a:rPr lang="de-AT" sz="900" dirty="0" smtClean="0">
                  <a:solidFill>
                    <a:srgbClr val="000000"/>
                  </a:solidFill>
                  <a:cs typeface="Arial" charset="0"/>
                </a:rPr>
                <a:t>Zu eingeschränkt (abhängig vom Fahrplan)</a:t>
              </a:r>
            </a:p>
            <a:p>
              <a:pPr marL="358775" eaLnBrk="0" hangingPunct="0">
                <a:spcBef>
                  <a:spcPts val="100"/>
                </a:spcBef>
                <a:tabLst>
                  <a:tab pos="358775" algn="l"/>
                </a:tabLst>
              </a:pPr>
              <a:r>
                <a:rPr lang="de-AT" sz="900" dirty="0" smtClean="0">
                  <a:solidFill>
                    <a:srgbClr val="000000"/>
                  </a:solidFill>
                  <a:cs typeface="Arial" charset="0"/>
                </a:rPr>
                <a:t>Am Zielort ohne Auto nicht mobil genug</a:t>
              </a:r>
            </a:p>
            <a:p>
              <a:pPr marL="358775" eaLnBrk="0" hangingPunct="0">
                <a:spcBef>
                  <a:spcPts val="100"/>
                </a:spcBef>
                <a:tabLst>
                  <a:tab pos="358775" algn="l"/>
                </a:tabLst>
              </a:pPr>
              <a:r>
                <a:rPr lang="de-AT" sz="900" dirty="0" smtClean="0">
                  <a:solidFill>
                    <a:srgbClr val="000000"/>
                  </a:solidFill>
                  <a:cs typeface="Arial" charset="0"/>
                </a:rPr>
                <a:t>Gepäck (viel und/oder schweres Gepäck)</a:t>
              </a:r>
            </a:p>
          </p:txBody>
        </p:sp>
        <p:sp>
          <p:nvSpPr>
            <p:cNvPr id="49" name="Rectangle 48"/>
            <p:cNvSpPr>
              <a:spLocks noChangeArrowheads="1"/>
            </p:cNvSpPr>
            <p:nvPr/>
          </p:nvSpPr>
          <p:spPr bwMode="auto">
            <a:xfrm>
              <a:off x="2687762" y="5428345"/>
              <a:ext cx="276225" cy="93938"/>
            </a:xfrm>
            <a:prstGeom prst="rect">
              <a:avLst/>
            </a:prstGeom>
            <a:solidFill>
              <a:srgbClr val="C9C4AE"/>
            </a:solidFill>
            <a:ln w="9525">
              <a:noFill/>
              <a:miter lim="800000"/>
              <a:headEnd/>
              <a:tailEnd/>
            </a:ln>
          </p:spPr>
          <p:txBody>
            <a:bodyPr wrap="none" lIns="0" tIns="0" rIns="0" bIns="0" anchor="ctr"/>
            <a:lstStyle/>
            <a:p>
              <a:pPr eaLnBrk="0" fontAlgn="auto" hangingPunct="0">
                <a:spcBef>
                  <a:spcPts val="0"/>
                </a:spcBef>
                <a:spcAft>
                  <a:spcPts val="0"/>
                </a:spcAft>
                <a:defRPr/>
              </a:pPr>
              <a:endParaRPr lang="de-AT" sz="700" kern="0" dirty="0" smtClean="0">
                <a:solidFill>
                  <a:srgbClr val="000066"/>
                </a:solidFill>
                <a:cs typeface="Arial" charset="0"/>
              </a:endParaRPr>
            </a:p>
          </p:txBody>
        </p:sp>
        <p:sp>
          <p:nvSpPr>
            <p:cNvPr id="51" name="Rectangle 48"/>
            <p:cNvSpPr>
              <a:spLocks noChangeArrowheads="1"/>
            </p:cNvSpPr>
            <p:nvPr/>
          </p:nvSpPr>
          <p:spPr bwMode="auto">
            <a:xfrm>
              <a:off x="2687762" y="5716312"/>
              <a:ext cx="276225" cy="93938"/>
            </a:xfrm>
            <a:prstGeom prst="rect">
              <a:avLst/>
            </a:prstGeom>
            <a:solidFill>
              <a:schemeClr val="tx1"/>
            </a:solidFill>
            <a:ln w="9525">
              <a:noFill/>
              <a:miter lim="800000"/>
              <a:headEnd/>
              <a:tailEnd/>
            </a:ln>
          </p:spPr>
          <p:txBody>
            <a:bodyPr wrap="none" lIns="0" tIns="0" rIns="0" bIns="0" anchor="ctr"/>
            <a:lstStyle/>
            <a:p>
              <a:pPr eaLnBrk="0" fontAlgn="auto" hangingPunct="0">
                <a:spcBef>
                  <a:spcPts val="0"/>
                </a:spcBef>
                <a:spcAft>
                  <a:spcPts val="0"/>
                </a:spcAft>
                <a:defRPr/>
              </a:pPr>
              <a:endParaRPr lang="de-AT" sz="700" kern="0" dirty="0" smtClean="0">
                <a:solidFill>
                  <a:srgbClr val="000066"/>
                </a:solidFill>
                <a:cs typeface="Arial" charset="0"/>
              </a:endParaRPr>
            </a:p>
          </p:txBody>
        </p:sp>
        <p:sp>
          <p:nvSpPr>
            <p:cNvPr id="52" name="Rectangle 48"/>
            <p:cNvSpPr>
              <a:spLocks noChangeArrowheads="1"/>
            </p:cNvSpPr>
            <p:nvPr/>
          </p:nvSpPr>
          <p:spPr bwMode="auto">
            <a:xfrm>
              <a:off x="2687762" y="5572328"/>
              <a:ext cx="276225" cy="93938"/>
            </a:xfrm>
            <a:prstGeom prst="rect">
              <a:avLst/>
            </a:prstGeom>
            <a:solidFill>
              <a:schemeClr val="accent1"/>
            </a:solidFill>
            <a:ln w="9525">
              <a:noFill/>
              <a:miter lim="800000"/>
              <a:headEnd/>
              <a:tailEnd/>
            </a:ln>
          </p:spPr>
          <p:txBody>
            <a:bodyPr wrap="none" lIns="0" tIns="0" rIns="0" bIns="0" anchor="ctr"/>
            <a:lstStyle/>
            <a:p>
              <a:pPr eaLnBrk="0" fontAlgn="auto" hangingPunct="0">
                <a:spcBef>
                  <a:spcPts val="0"/>
                </a:spcBef>
                <a:spcAft>
                  <a:spcPts val="0"/>
                </a:spcAft>
                <a:defRPr/>
              </a:pPr>
              <a:endParaRPr lang="de-AT" sz="700" kern="0" dirty="0" smtClean="0">
                <a:solidFill>
                  <a:srgbClr val="000066"/>
                </a:solidFill>
                <a:cs typeface="Arial" charset="0"/>
              </a:endParaRPr>
            </a:p>
          </p:txBody>
        </p:sp>
      </p:grpSp>
      <p:graphicFrame>
        <p:nvGraphicFramePr>
          <p:cNvPr id="8" name="Object 7"/>
          <p:cNvGraphicFramePr>
            <a:graphicFrameLocks noChangeAspect="1"/>
          </p:cNvGraphicFramePr>
          <p:nvPr>
            <p:extLst>
              <p:ext uri="{D42A27DB-BD31-4B8C-83A1-F6EECF244321}">
                <p14:modId xmlns:p14="http://schemas.microsoft.com/office/powerpoint/2010/main" val="2257489972"/>
              </p:ext>
            </p:extLst>
          </p:nvPr>
        </p:nvGraphicFramePr>
        <p:xfrm>
          <a:off x="5835632" y="4335917"/>
          <a:ext cx="1908212" cy="1203971"/>
        </p:xfrm>
        <a:graphic>
          <a:graphicData uri="http://schemas.openxmlformats.org/drawingml/2006/chart">
            <c:chart xmlns:c="http://schemas.openxmlformats.org/drawingml/2006/chart" xmlns:r="http://schemas.openxmlformats.org/officeDocument/2006/relationships" r:id="rId9"/>
          </a:graphicData>
        </a:graphic>
      </p:graphicFrame>
      <p:grpSp>
        <p:nvGrpSpPr>
          <p:cNvPr id="42" name="Group 18"/>
          <p:cNvGrpSpPr>
            <a:grpSpLocks/>
          </p:cNvGrpSpPr>
          <p:nvPr/>
        </p:nvGrpSpPr>
        <p:grpSpPr bwMode="auto">
          <a:xfrm rot="5593024">
            <a:off x="7442434" y="4714487"/>
            <a:ext cx="468313" cy="755650"/>
            <a:chOff x="2403" y="2160"/>
            <a:chExt cx="956" cy="1540"/>
          </a:xfrm>
          <a:solidFill>
            <a:schemeClr val="tx1"/>
          </a:solidFill>
        </p:grpSpPr>
        <p:sp>
          <p:nvSpPr>
            <p:cNvPr id="43" name="Freeform 19"/>
            <p:cNvSpPr>
              <a:spLocks/>
            </p:cNvSpPr>
            <p:nvPr/>
          </p:nvSpPr>
          <p:spPr bwMode="auto">
            <a:xfrm>
              <a:off x="2441" y="2160"/>
              <a:ext cx="918" cy="1540"/>
            </a:xfrm>
            <a:custGeom>
              <a:avLst/>
              <a:gdLst>
                <a:gd name="T0" fmla="*/ 885 w 918"/>
                <a:gd name="T1" fmla="*/ 1283 h 1540"/>
                <a:gd name="T2" fmla="*/ 816 w 918"/>
                <a:gd name="T3" fmla="*/ 1428 h 1540"/>
                <a:gd name="T4" fmla="*/ 719 w 918"/>
                <a:gd name="T5" fmla="*/ 1512 h 1540"/>
                <a:gd name="T6" fmla="*/ 606 w 918"/>
                <a:gd name="T7" fmla="*/ 1539 h 1540"/>
                <a:gd name="T8" fmla="*/ 484 w 918"/>
                <a:gd name="T9" fmla="*/ 1505 h 1540"/>
                <a:gd name="T10" fmla="*/ 362 w 918"/>
                <a:gd name="T11" fmla="*/ 1413 h 1540"/>
                <a:gd name="T12" fmla="*/ 265 w 918"/>
                <a:gd name="T13" fmla="*/ 1288 h 1540"/>
                <a:gd name="T14" fmla="*/ 190 w 918"/>
                <a:gd name="T15" fmla="*/ 1161 h 1540"/>
                <a:gd name="T16" fmla="*/ 113 w 918"/>
                <a:gd name="T17" fmla="*/ 1005 h 1540"/>
                <a:gd name="T18" fmla="*/ 45 w 918"/>
                <a:gd name="T19" fmla="*/ 837 h 1540"/>
                <a:gd name="T20" fmla="*/ 5 w 918"/>
                <a:gd name="T21" fmla="*/ 672 h 1540"/>
                <a:gd name="T22" fmla="*/ 5 w 918"/>
                <a:gd name="T23" fmla="*/ 528 h 1540"/>
                <a:gd name="T24" fmla="*/ 61 w 918"/>
                <a:gd name="T25" fmla="*/ 420 h 1540"/>
                <a:gd name="T26" fmla="*/ 71 w 918"/>
                <a:gd name="T27" fmla="*/ 462 h 1540"/>
                <a:gd name="T28" fmla="*/ 37 w 918"/>
                <a:gd name="T29" fmla="*/ 545 h 1540"/>
                <a:gd name="T30" fmla="*/ 46 w 918"/>
                <a:gd name="T31" fmla="*/ 663 h 1540"/>
                <a:gd name="T32" fmla="*/ 86 w 918"/>
                <a:gd name="T33" fmla="*/ 801 h 1540"/>
                <a:gd name="T34" fmla="*/ 146 w 918"/>
                <a:gd name="T35" fmla="*/ 948 h 1540"/>
                <a:gd name="T36" fmla="*/ 214 w 918"/>
                <a:gd name="T37" fmla="*/ 1086 h 1540"/>
                <a:gd name="T38" fmla="*/ 281 w 918"/>
                <a:gd name="T39" fmla="*/ 1201 h 1540"/>
                <a:gd name="T40" fmla="*/ 358 w 918"/>
                <a:gd name="T41" fmla="*/ 1324 h 1540"/>
                <a:gd name="T42" fmla="*/ 486 w 918"/>
                <a:gd name="T43" fmla="*/ 1441 h 1540"/>
                <a:gd name="T44" fmla="*/ 641 w 918"/>
                <a:gd name="T45" fmla="*/ 1485 h 1540"/>
                <a:gd name="T46" fmla="*/ 779 w 918"/>
                <a:gd name="T47" fmla="*/ 1404 h 1540"/>
                <a:gd name="T48" fmla="*/ 847 w 918"/>
                <a:gd name="T49" fmla="*/ 1237 h 1540"/>
                <a:gd name="T50" fmla="*/ 867 w 918"/>
                <a:gd name="T51" fmla="*/ 1028 h 1540"/>
                <a:gd name="T52" fmla="*/ 843 w 918"/>
                <a:gd name="T53" fmla="*/ 797 h 1540"/>
                <a:gd name="T54" fmla="*/ 787 w 918"/>
                <a:gd name="T55" fmla="*/ 568 h 1540"/>
                <a:gd name="T56" fmla="*/ 704 w 918"/>
                <a:gd name="T57" fmla="*/ 363 h 1540"/>
                <a:gd name="T58" fmla="*/ 603 w 918"/>
                <a:gd name="T59" fmla="*/ 203 h 1540"/>
                <a:gd name="T60" fmla="*/ 536 w 918"/>
                <a:gd name="T61" fmla="*/ 131 h 1540"/>
                <a:gd name="T62" fmla="*/ 460 w 918"/>
                <a:gd name="T63" fmla="*/ 75 h 1540"/>
                <a:gd name="T64" fmla="*/ 368 w 918"/>
                <a:gd name="T65" fmla="*/ 54 h 1540"/>
                <a:gd name="T66" fmla="*/ 301 w 918"/>
                <a:gd name="T67" fmla="*/ 90 h 1540"/>
                <a:gd name="T68" fmla="*/ 252 w 918"/>
                <a:gd name="T69" fmla="*/ 182 h 1540"/>
                <a:gd name="T70" fmla="*/ 231 w 918"/>
                <a:gd name="T71" fmla="*/ 296 h 1540"/>
                <a:gd name="T72" fmla="*/ 231 w 918"/>
                <a:gd name="T73" fmla="*/ 425 h 1540"/>
                <a:gd name="T74" fmla="*/ 246 w 918"/>
                <a:gd name="T75" fmla="*/ 553 h 1540"/>
                <a:gd name="T76" fmla="*/ 272 w 918"/>
                <a:gd name="T77" fmla="*/ 674 h 1540"/>
                <a:gd name="T78" fmla="*/ 276 w 918"/>
                <a:gd name="T79" fmla="*/ 755 h 1540"/>
                <a:gd name="T80" fmla="*/ 242 w 918"/>
                <a:gd name="T81" fmla="*/ 630 h 1540"/>
                <a:gd name="T82" fmla="*/ 208 w 918"/>
                <a:gd name="T83" fmla="*/ 486 h 1540"/>
                <a:gd name="T84" fmla="*/ 186 w 918"/>
                <a:gd name="T85" fmla="*/ 340 h 1540"/>
                <a:gd name="T86" fmla="*/ 190 w 918"/>
                <a:gd name="T87" fmla="*/ 204 h 1540"/>
                <a:gd name="T88" fmla="*/ 235 w 918"/>
                <a:gd name="T89" fmla="*/ 91 h 1540"/>
                <a:gd name="T90" fmla="*/ 331 w 918"/>
                <a:gd name="T91" fmla="*/ 15 h 1540"/>
                <a:gd name="T92" fmla="*/ 499 w 918"/>
                <a:gd name="T93" fmla="*/ 36 h 1540"/>
                <a:gd name="T94" fmla="*/ 647 w 918"/>
                <a:gd name="T95" fmla="*/ 155 h 1540"/>
                <a:gd name="T96" fmla="*/ 755 w 918"/>
                <a:gd name="T97" fmla="*/ 330 h 1540"/>
                <a:gd name="T98" fmla="*/ 828 w 918"/>
                <a:gd name="T99" fmla="*/ 537 h 1540"/>
                <a:gd name="T100" fmla="*/ 875 w 918"/>
                <a:gd name="T101" fmla="*/ 752 h 1540"/>
                <a:gd name="T102" fmla="*/ 904 w 918"/>
                <a:gd name="T103" fmla="*/ 956 h 1540"/>
                <a:gd name="T104" fmla="*/ 917 w 918"/>
                <a:gd name="T105" fmla="*/ 1124 h 15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8"/>
                <a:gd name="T160" fmla="*/ 0 h 1540"/>
                <a:gd name="T161" fmla="*/ 918 w 918"/>
                <a:gd name="T162" fmla="*/ 1540 h 15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8" h="1540">
                  <a:moveTo>
                    <a:pt x="917" y="1124"/>
                  </a:moveTo>
                  <a:lnTo>
                    <a:pt x="911" y="1168"/>
                  </a:lnTo>
                  <a:lnTo>
                    <a:pt x="904" y="1209"/>
                  </a:lnTo>
                  <a:lnTo>
                    <a:pt x="896" y="1246"/>
                  </a:lnTo>
                  <a:lnTo>
                    <a:pt x="885" y="1283"/>
                  </a:lnTo>
                  <a:lnTo>
                    <a:pt x="874" y="1317"/>
                  </a:lnTo>
                  <a:lnTo>
                    <a:pt x="862" y="1348"/>
                  </a:lnTo>
                  <a:lnTo>
                    <a:pt x="847" y="1376"/>
                  </a:lnTo>
                  <a:lnTo>
                    <a:pt x="831" y="1402"/>
                  </a:lnTo>
                  <a:lnTo>
                    <a:pt x="816" y="1428"/>
                  </a:lnTo>
                  <a:lnTo>
                    <a:pt x="798" y="1450"/>
                  </a:lnTo>
                  <a:lnTo>
                    <a:pt x="780" y="1468"/>
                  </a:lnTo>
                  <a:lnTo>
                    <a:pt x="760" y="1486"/>
                  </a:lnTo>
                  <a:lnTo>
                    <a:pt x="740" y="1500"/>
                  </a:lnTo>
                  <a:lnTo>
                    <a:pt x="719" y="1512"/>
                  </a:lnTo>
                  <a:lnTo>
                    <a:pt x="698" y="1523"/>
                  </a:lnTo>
                  <a:lnTo>
                    <a:pt x="676" y="1530"/>
                  </a:lnTo>
                  <a:lnTo>
                    <a:pt x="653" y="1535"/>
                  </a:lnTo>
                  <a:lnTo>
                    <a:pt x="630" y="1539"/>
                  </a:lnTo>
                  <a:lnTo>
                    <a:pt x="606" y="1539"/>
                  </a:lnTo>
                  <a:lnTo>
                    <a:pt x="582" y="1536"/>
                  </a:lnTo>
                  <a:lnTo>
                    <a:pt x="559" y="1532"/>
                  </a:lnTo>
                  <a:lnTo>
                    <a:pt x="534" y="1526"/>
                  </a:lnTo>
                  <a:lnTo>
                    <a:pt x="509" y="1517"/>
                  </a:lnTo>
                  <a:lnTo>
                    <a:pt x="484" y="1505"/>
                  </a:lnTo>
                  <a:lnTo>
                    <a:pt x="459" y="1491"/>
                  </a:lnTo>
                  <a:lnTo>
                    <a:pt x="435" y="1476"/>
                  </a:lnTo>
                  <a:lnTo>
                    <a:pt x="410" y="1457"/>
                  </a:lnTo>
                  <a:lnTo>
                    <a:pt x="385" y="1436"/>
                  </a:lnTo>
                  <a:lnTo>
                    <a:pt x="362" y="1413"/>
                  </a:lnTo>
                  <a:lnTo>
                    <a:pt x="338" y="1387"/>
                  </a:lnTo>
                  <a:lnTo>
                    <a:pt x="314" y="1358"/>
                  </a:lnTo>
                  <a:lnTo>
                    <a:pt x="291" y="1328"/>
                  </a:lnTo>
                  <a:lnTo>
                    <a:pt x="279" y="1309"/>
                  </a:lnTo>
                  <a:lnTo>
                    <a:pt x="265" y="1288"/>
                  </a:lnTo>
                  <a:lnTo>
                    <a:pt x="252" y="1266"/>
                  </a:lnTo>
                  <a:lnTo>
                    <a:pt x="237" y="1242"/>
                  </a:lnTo>
                  <a:lnTo>
                    <a:pt x="221" y="1216"/>
                  </a:lnTo>
                  <a:lnTo>
                    <a:pt x="206" y="1189"/>
                  </a:lnTo>
                  <a:lnTo>
                    <a:pt x="190" y="1161"/>
                  </a:lnTo>
                  <a:lnTo>
                    <a:pt x="175" y="1131"/>
                  </a:lnTo>
                  <a:lnTo>
                    <a:pt x="159" y="1101"/>
                  </a:lnTo>
                  <a:lnTo>
                    <a:pt x="144" y="1069"/>
                  </a:lnTo>
                  <a:lnTo>
                    <a:pt x="128" y="1038"/>
                  </a:lnTo>
                  <a:lnTo>
                    <a:pt x="113" y="1005"/>
                  </a:lnTo>
                  <a:lnTo>
                    <a:pt x="98" y="972"/>
                  </a:lnTo>
                  <a:lnTo>
                    <a:pt x="84" y="939"/>
                  </a:lnTo>
                  <a:lnTo>
                    <a:pt x="70" y="904"/>
                  </a:lnTo>
                  <a:lnTo>
                    <a:pt x="58" y="871"/>
                  </a:lnTo>
                  <a:lnTo>
                    <a:pt x="45" y="837"/>
                  </a:lnTo>
                  <a:lnTo>
                    <a:pt x="35" y="803"/>
                  </a:lnTo>
                  <a:lnTo>
                    <a:pt x="25" y="769"/>
                  </a:lnTo>
                  <a:lnTo>
                    <a:pt x="17" y="737"/>
                  </a:lnTo>
                  <a:lnTo>
                    <a:pt x="10" y="704"/>
                  </a:lnTo>
                  <a:lnTo>
                    <a:pt x="5" y="672"/>
                  </a:lnTo>
                  <a:lnTo>
                    <a:pt x="1" y="641"/>
                  </a:lnTo>
                  <a:lnTo>
                    <a:pt x="0" y="612"/>
                  </a:lnTo>
                  <a:lnTo>
                    <a:pt x="0" y="582"/>
                  </a:lnTo>
                  <a:lnTo>
                    <a:pt x="1" y="554"/>
                  </a:lnTo>
                  <a:lnTo>
                    <a:pt x="5" y="528"/>
                  </a:lnTo>
                  <a:lnTo>
                    <a:pt x="11" y="503"/>
                  </a:lnTo>
                  <a:lnTo>
                    <a:pt x="20" y="480"/>
                  </a:lnTo>
                  <a:lnTo>
                    <a:pt x="31" y="458"/>
                  </a:lnTo>
                  <a:lnTo>
                    <a:pt x="44" y="438"/>
                  </a:lnTo>
                  <a:lnTo>
                    <a:pt x="61" y="420"/>
                  </a:lnTo>
                  <a:lnTo>
                    <a:pt x="99" y="420"/>
                  </a:lnTo>
                  <a:lnTo>
                    <a:pt x="94" y="449"/>
                  </a:lnTo>
                  <a:lnTo>
                    <a:pt x="99" y="462"/>
                  </a:lnTo>
                  <a:lnTo>
                    <a:pt x="86" y="486"/>
                  </a:lnTo>
                  <a:lnTo>
                    <a:pt x="71" y="462"/>
                  </a:lnTo>
                  <a:lnTo>
                    <a:pt x="61" y="476"/>
                  </a:lnTo>
                  <a:lnTo>
                    <a:pt x="51" y="491"/>
                  </a:lnTo>
                  <a:lnTo>
                    <a:pt x="45" y="507"/>
                  </a:lnTo>
                  <a:lnTo>
                    <a:pt x="40" y="525"/>
                  </a:lnTo>
                  <a:lnTo>
                    <a:pt x="37" y="545"/>
                  </a:lnTo>
                  <a:lnTo>
                    <a:pt x="36" y="566"/>
                  </a:lnTo>
                  <a:lnTo>
                    <a:pt x="36" y="589"/>
                  </a:lnTo>
                  <a:lnTo>
                    <a:pt x="38" y="612"/>
                  </a:lnTo>
                  <a:lnTo>
                    <a:pt x="41" y="637"/>
                  </a:lnTo>
                  <a:lnTo>
                    <a:pt x="46" y="663"/>
                  </a:lnTo>
                  <a:lnTo>
                    <a:pt x="51" y="689"/>
                  </a:lnTo>
                  <a:lnTo>
                    <a:pt x="59" y="717"/>
                  </a:lnTo>
                  <a:lnTo>
                    <a:pt x="67" y="745"/>
                  </a:lnTo>
                  <a:lnTo>
                    <a:pt x="75" y="773"/>
                  </a:lnTo>
                  <a:lnTo>
                    <a:pt x="86" y="801"/>
                  </a:lnTo>
                  <a:lnTo>
                    <a:pt x="96" y="831"/>
                  </a:lnTo>
                  <a:lnTo>
                    <a:pt x="107" y="860"/>
                  </a:lnTo>
                  <a:lnTo>
                    <a:pt x="120" y="889"/>
                  </a:lnTo>
                  <a:lnTo>
                    <a:pt x="132" y="919"/>
                  </a:lnTo>
                  <a:lnTo>
                    <a:pt x="146" y="948"/>
                  </a:lnTo>
                  <a:lnTo>
                    <a:pt x="159" y="976"/>
                  </a:lnTo>
                  <a:lnTo>
                    <a:pt x="173" y="1005"/>
                  </a:lnTo>
                  <a:lnTo>
                    <a:pt x="186" y="1033"/>
                  </a:lnTo>
                  <a:lnTo>
                    <a:pt x="201" y="1059"/>
                  </a:lnTo>
                  <a:lnTo>
                    <a:pt x="214" y="1086"/>
                  </a:lnTo>
                  <a:lnTo>
                    <a:pt x="229" y="1111"/>
                  </a:lnTo>
                  <a:lnTo>
                    <a:pt x="242" y="1135"/>
                  </a:lnTo>
                  <a:lnTo>
                    <a:pt x="256" y="1160"/>
                  </a:lnTo>
                  <a:lnTo>
                    <a:pt x="268" y="1180"/>
                  </a:lnTo>
                  <a:lnTo>
                    <a:pt x="281" y="1201"/>
                  </a:lnTo>
                  <a:lnTo>
                    <a:pt x="293" y="1221"/>
                  </a:lnTo>
                  <a:lnTo>
                    <a:pt x="304" y="1238"/>
                  </a:lnTo>
                  <a:lnTo>
                    <a:pt x="320" y="1267"/>
                  </a:lnTo>
                  <a:lnTo>
                    <a:pt x="338" y="1296"/>
                  </a:lnTo>
                  <a:lnTo>
                    <a:pt x="358" y="1324"/>
                  </a:lnTo>
                  <a:lnTo>
                    <a:pt x="380" y="1350"/>
                  </a:lnTo>
                  <a:lnTo>
                    <a:pt x="405" y="1376"/>
                  </a:lnTo>
                  <a:lnTo>
                    <a:pt x="431" y="1400"/>
                  </a:lnTo>
                  <a:lnTo>
                    <a:pt x="457" y="1422"/>
                  </a:lnTo>
                  <a:lnTo>
                    <a:pt x="486" y="1441"/>
                  </a:lnTo>
                  <a:lnTo>
                    <a:pt x="516" y="1458"/>
                  </a:lnTo>
                  <a:lnTo>
                    <a:pt x="546" y="1470"/>
                  </a:lnTo>
                  <a:lnTo>
                    <a:pt x="576" y="1480"/>
                  </a:lnTo>
                  <a:lnTo>
                    <a:pt x="608" y="1485"/>
                  </a:lnTo>
                  <a:lnTo>
                    <a:pt x="641" y="1485"/>
                  </a:lnTo>
                  <a:lnTo>
                    <a:pt x="672" y="1481"/>
                  </a:lnTo>
                  <a:lnTo>
                    <a:pt x="703" y="1470"/>
                  </a:lnTo>
                  <a:lnTo>
                    <a:pt x="735" y="1455"/>
                  </a:lnTo>
                  <a:lnTo>
                    <a:pt x="758" y="1431"/>
                  </a:lnTo>
                  <a:lnTo>
                    <a:pt x="779" y="1404"/>
                  </a:lnTo>
                  <a:lnTo>
                    <a:pt x="796" y="1376"/>
                  </a:lnTo>
                  <a:lnTo>
                    <a:pt x="813" y="1345"/>
                  </a:lnTo>
                  <a:lnTo>
                    <a:pt x="826" y="1311"/>
                  </a:lnTo>
                  <a:lnTo>
                    <a:pt x="838" y="1275"/>
                  </a:lnTo>
                  <a:lnTo>
                    <a:pt x="847" y="1237"/>
                  </a:lnTo>
                  <a:lnTo>
                    <a:pt x="854" y="1198"/>
                  </a:lnTo>
                  <a:lnTo>
                    <a:pt x="860" y="1157"/>
                  </a:lnTo>
                  <a:lnTo>
                    <a:pt x="864" y="1116"/>
                  </a:lnTo>
                  <a:lnTo>
                    <a:pt x="866" y="1072"/>
                  </a:lnTo>
                  <a:lnTo>
                    <a:pt x="867" y="1028"/>
                  </a:lnTo>
                  <a:lnTo>
                    <a:pt x="865" y="983"/>
                  </a:lnTo>
                  <a:lnTo>
                    <a:pt x="862" y="937"/>
                  </a:lnTo>
                  <a:lnTo>
                    <a:pt x="857" y="890"/>
                  </a:lnTo>
                  <a:lnTo>
                    <a:pt x="851" y="843"/>
                  </a:lnTo>
                  <a:lnTo>
                    <a:pt x="843" y="797"/>
                  </a:lnTo>
                  <a:lnTo>
                    <a:pt x="835" y="750"/>
                  </a:lnTo>
                  <a:lnTo>
                    <a:pt x="824" y="704"/>
                  </a:lnTo>
                  <a:lnTo>
                    <a:pt x="813" y="658"/>
                  </a:lnTo>
                  <a:lnTo>
                    <a:pt x="800" y="613"/>
                  </a:lnTo>
                  <a:lnTo>
                    <a:pt x="787" y="568"/>
                  </a:lnTo>
                  <a:lnTo>
                    <a:pt x="772" y="524"/>
                  </a:lnTo>
                  <a:lnTo>
                    <a:pt x="756" y="482"/>
                  </a:lnTo>
                  <a:lnTo>
                    <a:pt x="739" y="440"/>
                  </a:lnTo>
                  <a:lnTo>
                    <a:pt x="723" y="400"/>
                  </a:lnTo>
                  <a:lnTo>
                    <a:pt x="704" y="363"/>
                  </a:lnTo>
                  <a:lnTo>
                    <a:pt x="685" y="326"/>
                  </a:lnTo>
                  <a:lnTo>
                    <a:pt x="665" y="292"/>
                  </a:lnTo>
                  <a:lnTo>
                    <a:pt x="645" y="259"/>
                  </a:lnTo>
                  <a:lnTo>
                    <a:pt x="625" y="230"/>
                  </a:lnTo>
                  <a:lnTo>
                    <a:pt x="603" y="203"/>
                  </a:lnTo>
                  <a:lnTo>
                    <a:pt x="591" y="188"/>
                  </a:lnTo>
                  <a:lnTo>
                    <a:pt x="576" y="173"/>
                  </a:lnTo>
                  <a:lnTo>
                    <a:pt x="563" y="160"/>
                  </a:lnTo>
                  <a:lnTo>
                    <a:pt x="549" y="146"/>
                  </a:lnTo>
                  <a:lnTo>
                    <a:pt x="536" y="131"/>
                  </a:lnTo>
                  <a:lnTo>
                    <a:pt x="521" y="119"/>
                  </a:lnTo>
                  <a:lnTo>
                    <a:pt x="507" y="106"/>
                  </a:lnTo>
                  <a:lnTo>
                    <a:pt x="492" y="94"/>
                  </a:lnTo>
                  <a:lnTo>
                    <a:pt x="476" y="83"/>
                  </a:lnTo>
                  <a:lnTo>
                    <a:pt x="460" y="75"/>
                  </a:lnTo>
                  <a:lnTo>
                    <a:pt x="442" y="67"/>
                  </a:lnTo>
                  <a:lnTo>
                    <a:pt x="426" y="60"/>
                  </a:lnTo>
                  <a:lnTo>
                    <a:pt x="407" y="56"/>
                  </a:lnTo>
                  <a:lnTo>
                    <a:pt x="387" y="54"/>
                  </a:lnTo>
                  <a:lnTo>
                    <a:pt x="368" y="54"/>
                  </a:lnTo>
                  <a:lnTo>
                    <a:pt x="346" y="56"/>
                  </a:lnTo>
                  <a:lnTo>
                    <a:pt x="346" y="51"/>
                  </a:lnTo>
                  <a:lnTo>
                    <a:pt x="329" y="62"/>
                  </a:lnTo>
                  <a:lnTo>
                    <a:pt x="315" y="75"/>
                  </a:lnTo>
                  <a:lnTo>
                    <a:pt x="301" y="90"/>
                  </a:lnTo>
                  <a:lnTo>
                    <a:pt x="289" y="106"/>
                  </a:lnTo>
                  <a:lnTo>
                    <a:pt x="278" y="123"/>
                  </a:lnTo>
                  <a:lnTo>
                    <a:pt x="268" y="141"/>
                  </a:lnTo>
                  <a:lnTo>
                    <a:pt x="260" y="161"/>
                  </a:lnTo>
                  <a:lnTo>
                    <a:pt x="252" y="182"/>
                  </a:lnTo>
                  <a:lnTo>
                    <a:pt x="246" y="204"/>
                  </a:lnTo>
                  <a:lnTo>
                    <a:pt x="241" y="226"/>
                  </a:lnTo>
                  <a:lnTo>
                    <a:pt x="237" y="249"/>
                  </a:lnTo>
                  <a:lnTo>
                    <a:pt x="233" y="273"/>
                  </a:lnTo>
                  <a:lnTo>
                    <a:pt x="231" y="296"/>
                  </a:lnTo>
                  <a:lnTo>
                    <a:pt x="230" y="322"/>
                  </a:lnTo>
                  <a:lnTo>
                    <a:pt x="229" y="347"/>
                  </a:lnTo>
                  <a:lnTo>
                    <a:pt x="229" y="372"/>
                  </a:lnTo>
                  <a:lnTo>
                    <a:pt x="230" y="398"/>
                  </a:lnTo>
                  <a:lnTo>
                    <a:pt x="231" y="425"/>
                  </a:lnTo>
                  <a:lnTo>
                    <a:pt x="233" y="450"/>
                  </a:lnTo>
                  <a:lnTo>
                    <a:pt x="236" y="476"/>
                  </a:lnTo>
                  <a:lnTo>
                    <a:pt x="239" y="502"/>
                  </a:lnTo>
                  <a:lnTo>
                    <a:pt x="242" y="528"/>
                  </a:lnTo>
                  <a:lnTo>
                    <a:pt x="246" y="553"/>
                  </a:lnTo>
                  <a:lnTo>
                    <a:pt x="252" y="578"/>
                  </a:lnTo>
                  <a:lnTo>
                    <a:pt x="256" y="604"/>
                  </a:lnTo>
                  <a:lnTo>
                    <a:pt x="262" y="627"/>
                  </a:lnTo>
                  <a:lnTo>
                    <a:pt x="267" y="651"/>
                  </a:lnTo>
                  <a:lnTo>
                    <a:pt x="272" y="674"/>
                  </a:lnTo>
                  <a:lnTo>
                    <a:pt x="279" y="696"/>
                  </a:lnTo>
                  <a:lnTo>
                    <a:pt x="284" y="717"/>
                  </a:lnTo>
                  <a:lnTo>
                    <a:pt x="289" y="737"/>
                  </a:lnTo>
                  <a:lnTo>
                    <a:pt x="295" y="755"/>
                  </a:lnTo>
                  <a:lnTo>
                    <a:pt x="276" y="755"/>
                  </a:lnTo>
                  <a:lnTo>
                    <a:pt x="270" y="732"/>
                  </a:lnTo>
                  <a:lnTo>
                    <a:pt x="264" y="708"/>
                  </a:lnTo>
                  <a:lnTo>
                    <a:pt x="257" y="683"/>
                  </a:lnTo>
                  <a:lnTo>
                    <a:pt x="251" y="657"/>
                  </a:lnTo>
                  <a:lnTo>
                    <a:pt x="242" y="630"/>
                  </a:lnTo>
                  <a:lnTo>
                    <a:pt x="235" y="603"/>
                  </a:lnTo>
                  <a:lnTo>
                    <a:pt x="229" y="574"/>
                  </a:lnTo>
                  <a:lnTo>
                    <a:pt x="221" y="545"/>
                  </a:lnTo>
                  <a:lnTo>
                    <a:pt x="214" y="516"/>
                  </a:lnTo>
                  <a:lnTo>
                    <a:pt x="208" y="486"/>
                  </a:lnTo>
                  <a:lnTo>
                    <a:pt x="202" y="457"/>
                  </a:lnTo>
                  <a:lnTo>
                    <a:pt x="198" y="428"/>
                  </a:lnTo>
                  <a:lnTo>
                    <a:pt x="192" y="398"/>
                  </a:lnTo>
                  <a:lnTo>
                    <a:pt x="189" y="369"/>
                  </a:lnTo>
                  <a:lnTo>
                    <a:pt x="186" y="340"/>
                  </a:lnTo>
                  <a:lnTo>
                    <a:pt x="184" y="311"/>
                  </a:lnTo>
                  <a:lnTo>
                    <a:pt x="184" y="283"/>
                  </a:lnTo>
                  <a:lnTo>
                    <a:pt x="185" y="256"/>
                  </a:lnTo>
                  <a:lnTo>
                    <a:pt x="186" y="229"/>
                  </a:lnTo>
                  <a:lnTo>
                    <a:pt x="190" y="204"/>
                  </a:lnTo>
                  <a:lnTo>
                    <a:pt x="196" y="179"/>
                  </a:lnTo>
                  <a:lnTo>
                    <a:pt x="203" y="154"/>
                  </a:lnTo>
                  <a:lnTo>
                    <a:pt x="211" y="131"/>
                  </a:lnTo>
                  <a:lnTo>
                    <a:pt x="221" y="110"/>
                  </a:lnTo>
                  <a:lnTo>
                    <a:pt x="235" y="91"/>
                  </a:lnTo>
                  <a:lnTo>
                    <a:pt x="249" y="72"/>
                  </a:lnTo>
                  <a:lnTo>
                    <a:pt x="266" y="55"/>
                  </a:lnTo>
                  <a:lnTo>
                    <a:pt x="286" y="40"/>
                  </a:lnTo>
                  <a:lnTo>
                    <a:pt x="308" y="27"/>
                  </a:lnTo>
                  <a:lnTo>
                    <a:pt x="331" y="15"/>
                  </a:lnTo>
                  <a:lnTo>
                    <a:pt x="358" y="6"/>
                  </a:lnTo>
                  <a:lnTo>
                    <a:pt x="388" y="0"/>
                  </a:lnTo>
                  <a:lnTo>
                    <a:pt x="428" y="8"/>
                  </a:lnTo>
                  <a:lnTo>
                    <a:pt x="464" y="20"/>
                  </a:lnTo>
                  <a:lnTo>
                    <a:pt x="499" y="36"/>
                  </a:lnTo>
                  <a:lnTo>
                    <a:pt x="533" y="54"/>
                  </a:lnTo>
                  <a:lnTo>
                    <a:pt x="564" y="76"/>
                  </a:lnTo>
                  <a:lnTo>
                    <a:pt x="593" y="100"/>
                  </a:lnTo>
                  <a:lnTo>
                    <a:pt x="621" y="127"/>
                  </a:lnTo>
                  <a:lnTo>
                    <a:pt x="647" y="155"/>
                  </a:lnTo>
                  <a:lnTo>
                    <a:pt x="671" y="187"/>
                  </a:lnTo>
                  <a:lnTo>
                    <a:pt x="695" y="220"/>
                  </a:lnTo>
                  <a:lnTo>
                    <a:pt x="715" y="255"/>
                  </a:lnTo>
                  <a:lnTo>
                    <a:pt x="735" y="292"/>
                  </a:lnTo>
                  <a:lnTo>
                    <a:pt x="755" y="330"/>
                  </a:lnTo>
                  <a:lnTo>
                    <a:pt x="771" y="369"/>
                  </a:lnTo>
                  <a:lnTo>
                    <a:pt x="787" y="410"/>
                  </a:lnTo>
                  <a:lnTo>
                    <a:pt x="801" y="451"/>
                  </a:lnTo>
                  <a:lnTo>
                    <a:pt x="816" y="494"/>
                  </a:lnTo>
                  <a:lnTo>
                    <a:pt x="828" y="537"/>
                  </a:lnTo>
                  <a:lnTo>
                    <a:pt x="839" y="580"/>
                  </a:lnTo>
                  <a:lnTo>
                    <a:pt x="850" y="622"/>
                  </a:lnTo>
                  <a:lnTo>
                    <a:pt x="859" y="666"/>
                  </a:lnTo>
                  <a:lnTo>
                    <a:pt x="868" y="709"/>
                  </a:lnTo>
                  <a:lnTo>
                    <a:pt x="875" y="752"/>
                  </a:lnTo>
                  <a:lnTo>
                    <a:pt x="882" y="795"/>
                  </a:lnTo>
                  <a:lnTo>
                    <a:pt x="888" y="837"/>
                  </a:lnTo>
                  <a:lnTo>
                    <a:pt x="895" y="878"/>
                  </a:lnTo>
                  <a:lnTo>
                    <a:pt x="899" y="918"/>
                  </a:lnTo>
                  <a:lnTo>
                    <a:pt x="904" y="956"/>
                  </a:lnTo>
                  <a:lnTo>
                    <a:pt x="907" y="994"/>
                  </a:lnTo>
                  <a:lnTo>
                    <a:pt x="911" y="1030"/>
                  </a:lnTo>
                  <a:lnTo>
                    <a:pt x="914" y="1063"/>
                  </a:lnTo>
                  <a:lnTo>
                    <a:pt x="917" y="1096"/>
                  </a:lnTo>
                  <a:lnTo>
                    <a:pt x="917" y="1124"/>
                  </a:lnTo>
                </a:path>
              </a:pathLst>
            </a:custGeom>
            <a:grpFill/>
            <a:ln w="9525" cap="rnd">
              <a:noFill/>
              <a:round/>
              <a:headEnd/>
              <a:tailEnd/>
            </a:ln>
          </p:spPr>
          <p:txBody>
            <a:bodyPr/>
            <a:lstStyle/>
            <a:p>
              <a:pPr eaLnBrk="0" hangingPunct="0"/>
              <a:endParaRPr lang="de-AT" sz="900" dirty="0">
                <a:solidFill>
                  <a:srgbClr val="000066"/>
                </a:solidFill>
                <a:cs typeface="Arial" charset="0"/>
              </a:endParaRPr>
            </a:p>
          </p:txBody>
        </p:sp>
        <p:sp>
          <p:nvSpPr>
            <p:cNvPr id="44" name="Freeform 20"/>
            <p:cNvSpPr>
              <a:spLocks/>
            </p:cNvSpPr>
            <p:nvPr/>
          </p:nvSpPr>
          <p:spPr bwMode="auto">
            <a:xfrm>
              <a:off x="2403" y="2160"/>
              <a:ext cx="919" cy="1540"/>
            </a:xfrm>
            <a:custGeom>
              <a:avLst/>
              <a:gdLst>
                <a:gd name="T0" fmla="*/ 885 w 919"/>
                <a:gd name="T1" fmla="*/ 1283 h 1540"/>
                <a:gd name="T2" fmla="*/ 816 w 919"/>
                <a:gd name="T3" fmla="*/ 1428 h 1540"/>
                <a:gd name="T4" fmla="*/ 720 w 919"/>
                <a:gd name="T5" fmla="*/ 1512 h 1540"/>
                <a:gd name="T6" fmla="*/ 606 w 919"/>
                <a:gd name="T7" fmla="*/ 1539 h 1540"/>
                <a:gd name="T8" fmla="*/ 485 w 919"/>
                <a:gd name="T9" fmla="*/ 1505 h 1540"/>
                <a:gd name="T10" fmla="*/ 362 w 919"/>
                <a:gd name="T11" fmla="*/ 1413 h 1540"/>
                <a:gd name="T12" fmla="*/ 265 w 919"/>
                <a:gd name="T13" fmla="*/ 1288 h 1540"/>
                <a:gd name="T14" fmla="*/ 191 w 919"/>
                <a:gd name="T15" fmla="*/ 1161 h 1540"/>
                <a:gd name="T16" fmla="*/ 113 w 919"/>
                <a:gd name="T17" fmla="*/ 1005 h 1540"/>
                <a:gd name="T18" fmla="*/ 46 w 919"/>
                <a:gd name="T19" fmla="*/ 837 h 1540"/>
                <a:gd name="T20" fmla="*/ 5 w 919"/>
                <a:gd name="T21" fmla="*/ 672 h 1540"/>
                <a:gd name="T22" fmla="*/ 6 w 919"/>
                <a:gd name="T23" fmla="*/ 528 h 1540"/>
                <a:gd name="T24" fmla="*/ 62 w 919"/>
                <a:gd name="T25" fmla="*/ 420 h 1540"/>
                <a:gd name="T26" fmla="*/ 71 w 919"/>
                <a:gd name="T27" fmla="*/ 462 h 1540"/>
                <a:gd name="T28" fmla="*/ 38 w 919"/>
                <a:gd name="T29" fmla="*/ 545 h 1540"/>
                <a:gd name="T30" fmla="*/ 46 w 919"/>
                <a:gd name="T31" fmla="*/ 663 h 1540"/>
                <a:gd name="T32" fmla="*/ 87 w 919"/>
                <a:gd name="T33" fmla="*/ 801 h 1540"/>
                <a:gd name="T34" fmla="*/ 146 w 919"/>
                <a:gd name="T35" fmla="*/ 948 h 1540"/>
                <a:gd name="T36" fmla="*/ 215 w 919"/>
                <a:gd name="T37" fmla="*/ 1086 h 1540"/>
                <a:gd name="T38" fmla="*/ 282 w 919"/>
                <a:gd name="T39" fmla="*/ 1201 h 1540"/>
                <a:gd name="T40" fmla="*/ 358 w 919"/>
                <a:gd name="T41" fmla="*/ 1324 h 1540"/>
                <a:gd name="T42" fmla="*/ 486 w 919"/>
                <a:gd name="T43" fmla="*/ 1441 h 1540"/>
                <a:gd name="T44" fmla="*/ 641 w 919"/>
                <a:gd name="T45" fmla="*/ 1485 h 1540"/>
                <a:gd name="T46" fmla="*/ 779 w 919"/>
                <a:gd name="T47" fmla="*/ 1404 h 1540"/>
                <a:gd name="T48" fmla="*/ 848 w 919"/>
                <a:gd name="T49" fmla="*/ 1237 h 1540"/>
                <a:gd name="T50" fmla="*/ 867 w 919"/>
                <a:gd name="T51" fmla="*/ 1028 h 1540"/>
                <a:gd name="T52" fmla="*/ 844 w 919"/>
                <a:gd name="T53" fmla="*/ 797 h 1540"/>
                <a:gd name="T54" fmla="*/ 787 w 919"/>
                <a:gd name="T55" fmla="*/ 568 h 1540"/>
                <a:gd name="T56" fmla="*/ 704 w 919"/>
                <a:gd name="T57" fmla="*/ 363 h 1540"/>
                <a:gd name="T58" fmla="*/ 604 w 919"/>
                <a:gd name="T59" fmla="*/ 203 h 1540"/>
                <a:gd name="T60" fmla="*/ 536 w 919"/>
                <a:gd name="T61" fmla="*/ 131 h 1540"/>
                <a:gd name="T62" fmla="*/ 460 w 919"/>
                <a:gd name="T63" fmla="*/ 75 h 1540"/>
                <a:gd name="T64" fmla="*/ 368 w 919"/>
                <a:gd name="T65" fmla="*/ 54 h 1540"/>
                <a:gd name="T66" fmla="*/ 301 w 919"/>
                <a:gd name="T67" fmla="*/ 90 h 1540"/>
                <a:gd name="T68" fmla="*/ 253 w 919"/>
                <a:gd name="T69" fmla="*/ 182 h 1540"/>
                <a:gd name="T70" fmla="*/ 231 w 919"/>
                <a:gd name="T71" fmla="*/ 296 h 1540"/>
                <a:gd name="T72" fmla="*/ 232 w 919"/>
                <a:gd name="T73" fmla="*/ 425 h 1540"/>
                <a:gd name="T74" fmla="*/ 247 w 919"/>
                <a:gd name="T75" fmla="*/ 553 h 1540"/>
                <a:gd name="T76" fmla="*/ 272 w 919"/>
                <a:gd name="T77" fmla="*/ 674 h 1540"/>
                <a:gd name="T78" fmla="*/ 276 w 919"/>
                <a:gd name="T79" fmla="*/ 755 h 1540"/>
                <a:gd name="T80" fmla="*/ 243 w 919"/>
                <a:gd name="T81" fmla="*/ 630 h 1540"/>
                <a:gd name="T82" fmla="*/ 208 w 919"/>
                <a:gd name="T83" fmla="*/ 486 h 1540"/>
                <a:gd name="T84" fmla="*/ 186 w 919"/>
                <a:gd name="T85" fmla="*/ 340 h 1540"/>
                <a:gd name="T86" fmla="*/ 191 w 919"/>
                <a:gd name="T87" fmla="*/ 204 h 1540"/>
                <a:gd name="T88" fmla="*/ 235 w 919"/>
                <a:gd name="T89" fmla="*/ 91 h 1540"/>
                <a:gd name="T90" fmla="*/ 331 w 919"/>
                <a:gd name="T91" fmla="*/ 15 h 1540"/>
                <a:gd name="T92" fmla="*/ 499 w 919"/>
                <a:gd name="T93" fmla="*/ 36 h 1540"/>
                <a:gd name="T94" fmla="*/ 647 w 919"/>
                <a:gd name="T95" fmla="*/ 155 h 1540"/>
                <a:gd name="T96" fmla="*/ 755 w 919"/>
                <a:gd name="T97" fmla="*/ 330 h 1540"/>
                <a:gd name="T98" fmla="*/ 828 w 919"/>
                <a:gd name="T99" fmla="*/ 537 h 1540"/>
                <a:gd name="T100" fmla="*/ 876 w 919"/>
                <a:gd name="T101" fmla="*/ 752 h 1540"/>
                <a:gd name="T102" fmla="*/ 904 w 919"/>
                <a:gd name="T103" fmla="*/ 956 h 1540"/>
                <a:gd name="T104" fmla="*/ 918 w 919"/>
                <a:gd name="T105" fmla="*/ 1124 h 15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9"/>
                <a:gd name="T160" fmla="*/ 0 h 1540"/>
                <a:gd name="T161" fmla="*/ 919 w 919"/>
                <a:gd name="T162" fmla="*/ 1540 h 15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9" h="1540">
                  <a:moveTo>
                    <a:pt x="918" y="1124"/>
                  </a:moveTo>
                  <a:lnTo>
                    <a:pt x="911" y="1168"/>
                  </a:lnTo>
                  <a:lnTo>
                    <a:pt x="904" y="1209"/>
                  </a:lnTo>
                  <a:lnTo>
                    <a:pt x="896" y="1246"/>
                  </a:lnTo>
                  <a:lnTo>
                    <a:pt x="885" y="1283"/>
                  </a:lnTo>
                  <a:lnTo>
                    <a:pt x="874" y="1317"/>
                  </a:lnTo>
                  <a:lnTo>
                    <a:pt x="861" y="1348"/>
                  </a:lnTo>
                  <a:lnTo>
                    <a:pt x="847" y="1376"/>
                  </a:lnTo>
                  <a:lnTo>
                    <a:pt x="831" y="1402"/>
                  </a:lnTo>
                  <a:lnTo>
                    <a:pt x="816" y="1428"/>
                  </a:lnTo>
                  <a:lnTo>
                    <a:pt x="798" y="1450"/>
                  </a:lnTo>
                  <a:lnTo>
                    <a:pt x="781" y="1468"/>
                  </a:lnTo>
                  <a:lnTo>
                    <a:pt x="761" y="1486"/>
                  </a:lnTo>
                  <a:lnTo>
                    <a:pt x="741" y="1500"/>
                  </a:lnTo>
                  <a:lnTo>
                    <a:pt x="720" y="1512"/>
                  </a:lnTo>
                  <a:lnTo>
                    <a:pt x="699" y="1523"/>
                  </a:lnTo>
                  <a:lnTo>
                    <a:pt x="676" y="1530"/>
                  </a:lnTo>
                  <a:lnTo>
                    <a:pt x="654" y="1535"/>
                  </a:lnTo>
                  <a:lnTo>
                    <a:pt x="630" y="1539"/>
                  </a:lnTo>
                  <a:lnTo>
                    <a:pt x="606" y="1539"/>
                  </a:lnTo>
                  <a:lnTo>
                    <a:pt x="582" y="1536"/>
                  </a:lnTo>
                  <a:lnTo>
                    <a:pt x="559" y="1532"/>
                  </a:lnTo>
                  <a:lnTo>
                    <a:pt x="534" y="1526"/>
                  </a:lnTo>
                  <a:lnTo>
                    <a:pt x="510" y="1517"/>
                  </a:lnTo>
                  <a:lnTo>
                    <a:pt x="485" y="1505"/>
                  </a:lnTo>
                  <a:lnTo>
                    <a:pt x="460" y="1491"/>
                  </a:lnTo>
                  <a:lnTo>
                    <a:pt x="435" y="1476"/>
                  </a:lnTo>
                  <a:lnTo>
                    <a:pt x="410" y="1457"/>
                  </a:lnTo>
                  <a:lnTo>
                    <a:pt x="386" y="1436"/>
                  </a:lnTo>
                  <a:lnTo>
                    <a:pt x="362" y="1413"/>
                  </a:lnTo>
                  <a:lnTo>
                    <a:pt x="338" y="1387"/>
                  </a:lnTo>
                  <a:lnTo>
                    <a:pt x="314" y="1358"/>
                  </a:lnTo>
                  <a:lnTo>
                    <a:pt x="291" y="1328"/>
                  </a:lnTo>
                  <a:lnTo>
                    <a:pt x="279" y="1309"/>
                  </a:lnTo>
                  <a:lnTo>
                    <a:pt x="265" y="1288"/>
                  </a:lnTo>
                  <a:lnTo>
                    <a:pt x="252" y="1266"/>
                  </a:lnTo>
                  <a:lnTo>
                    <a:pt x="237" y="1242"/>
                  </a:lnTo>
                  <a:lnTo>
                    <a:pt x="223" y="1216"/>
                  </a:lnTo>
                  <a:lnTo>
                    <a:pt x="207" y="1189"/>
                  </a:lnTo>
                  <a:lnTo>
                    <a:pt x="191" y="1161"/>
                  </a:lnTo>
                  <a:lnTo>
                    <a:pt x="175" y="1131"/>
                  </a:lnTo>
                  <a:lnTo>
                    <a:pt x="159" y="1101"/>
                  </a:lnTo>
                  <a:lnTo>
                    <a:pt x="144" y="1069"/>
                  </a:lnTo>
                  <a:lnTo>
                    <a:pt x="128" y="1038"/>
                  </a:lnTo>
                  <a:lnTo>
                    <a:pt x="113" y="1005"/>
                  </a:lnTo>
                  <a:lnTo>
                    <a:pt x="98" y="972"/>
                  </a:lnTo>
                  <a:lnTo>
                    <a:pt x="84" y="939"/>
                  </a:lnTo>
                  <a:lnTo>
                    <a:pt x="70" y="904"/>
                  </a:lnTo>
                  <a:lnTo>
                    <a:pt x="58" y="871"/>
                  </a:lnTo>
                  <a:lnTo>
                    <a:pt x="46" y="837"/>
                  </a:lnTo>
                  <a:lnTo>
                    <a:pt x="35" y="803"/>
                  </a:lnTo>
                  <a:lnTo>
                    <a:pt x="25" y="769"/>
                  </a:lnTo>
                  <a:lnTo>
                    <a:pt x="17" y="737"/>
                  </a:lnTo>
                  <a:lnTo>
                    <a:pt x="10" y="704"/>
                  </a:lnTo>
                  <a:lnTo>
                    <a:pt x="5" y="672"/>
                  </a:lnTo>
                  <a:lnTo>
                    <a:pt x="2" y="641"/>
                  </a:lnTo>
                  <a:lnTo>
                    <a:pt x="0" y="612"/>
                  </a:lnTo>
                  <a:lnTo>
                    <a:pt x="0" y="582"/>
                  </a:lnTo>
                  <a:lnTo>
                    <a:pt x="2" y="554"/>
                  </a:lnTo>
                  <a:lnTo>
                    <a:pt x="6" y="528"/>
                  </a:lnTo>
                  <a:lnTo>
                    <a:pt x="11" y="503"/>
                  </a:lnTo>
                  <a:lnTo>
                    <a:pt x="20" y="480"/>
                  </a:lnTo>
                  <a:lnTo>
                    <a:pt x="31" y="458"/>
                  </a:lnTo>
                  <a:lnTo>
                    <a:pt x="44" y="438"/>
                  </a:lnTo>
                  <a:lnTo>
                    <a:pt x="62" y="420"/>
                  </a:lnTo>
                  <a:lnTo>
                    <a:pt x="99" y="420"/>
                  </a:lnTo>
                  <a:lnTo>
                    <a:pt x="95" y="449"/>
                  </a:lnTo>
                  <a:lnTo>
                    <a:pt x="99" y="462"/>
                  </a:lnTo>
                  <a:lnTo>
                    <a:pt x="86" y="486"/>
                  </a:lnTo>
                  <a:lnTo>
                    <a:pt x="71" y="462"/>
                  </a:lnTo>
                  <a:lnTo>
                    <a:pt x="61" y="476"/>
                  </a:lnTo>
                  <a:lnTo>
                    <a:pt x="51" y="491"/>
                  </a:lnTo>
                  <a:lnTo>
                    <a:pt x="45" y="507"/>
                  </a:lnTo>
                  <a:lnTo>
                    <a:pt x="40" y="525"/>
                  </a:lnTo>
                  <a:lnTo>
                    <a:pt x="38" y="545"/>
                  </a:lnTo>
                  <a:lnTo>
                    <a:pt x="36" y="566"/>
                  </a:lnTo>
                  <a:lnTo>
                    <a:pt x="36" y="589"/>
                  </a:lnTo>
                  <a:lnTo>
                    <a:pt x="38" y="612"/>
                  </a:lnTo>
                  <a:lnTo>
                    <a:pt x="42" y="637"/>
                  </a:lnTo>
                  <a:lnTo>
                    <a:pt x="46" y="663"/>
                  </a:lnTo>
                  <a:lnTo>
                    <a:pt x="51" y="689"/>
                  </a:lnTo>
                  <a:lnTo>
                    <a:pt x="59" y="717"/>
                  </a:lnTo>
                  <a:lnTo>
                    <a:pt x="67" y="745"/>
                  </a:lnTo>
                  <a:lnTo>
                    <a:pt x="76" y="773"/>
                  </a:lnTo>
                  <a:lnTo>
                    <a:pt x="87" y="801"/>
                  </a:lnTo>
                  <a:lnTo>
                    <a:pt x="97" y="831"/>
                  </a:lnTo>
                  <a:lnTo>
                    <a:pt x="108" y="860"/>
                  </a:lnTo>
                  <a:lnTo>
                    <a:pt x="121" y="889"/>
                  </a:lnTo>
                  <a:lnTo>
                    <a:pt x="133" y="919"/>
                  </a:lnTo>
                  <a:lnTo>
                    <a:pt x="146" y="948"/>
                  </a:lnTo>
                  <a:lnTo>
                    <a:pt x="160" y="976"/>
                  </a:lnTo>
                  <a:lnTo>
                    <a:pt x="174" y="1005"/>
                  </a:lnTo>
                  <a:lnTo>
                    <a:pt x="187" y="1033"/>
                  </a:lnTo>
                  <a:lnTo>
                    <a:pt x="202" y="1059"/>
                  </a:lnTo>
                  <a:lnTo>
                    <a:pt x="215" y="1086"/>
                  </a:lnTo>
                  <a:lnTo>
                    <a:pt x="229" y="1111"/>
                  </a:lnTo>
                  <a:lnTo>
                    <a:pt x="242" y="1135"/>
                  </a:lnTo>
                  <a:lnTo>
                    <a:pt x="256" y="1160"/>
                  </a:lnTo>
                  <a:lnTo>
                    <a:pt x="269" y="1180"/>
                  </a:lnTo>
                  <a:lnTo>
                    <a:pt x="282" y="1201"/>
                  </a:lnTo>
                  <a:lnTo>
                    <a:pt x="293" y="1221"/>
                  </a:lnTo>
                  <a:lnTo>
                    <a:pt x="304" y="1238"/>
                  </a:lnTo>
                  <a:lnTo>
                    <a:pt x="320" y="1267"/>
                  </a:lnTo>
                  <a:lnTo>
                    <a:pt x="339" y="1296"/>
                  </a:lnTo>
                  <a:lnTo>
                    <a:pt x="358" y="1324"/>
                  </a:lnTo>
                  <a:lnTo>
                    <a:pt x="380" y="1350"/>
                  </a:lnTo>
                  <a:lnTo>
                    <a:pt x="405" y="1376"/>
                  </a:lnTo>
                  <a:lnTo>
                    <a:pt x="431" y="1400"/>
                  </a:lnTo>
                  <a:lnTo>
                    <a:pt x="458" y="1422"/>
                  </a:lnTo>
                  <a:lnTo>
                    <a:pt x="486" y="1441"/>
                  </a:lnTo>
                  <a:lnTo>
                    <a:pt x="516" y="1458"/>
                  </a:lnTo>
                  <a:lnTo>
                    <a:pt x="546" y="1470"/>
                  </a:lnTo>
                  <a:lnTo>
                    <a:pt x="577" y="1480"/>
                  </a:lnTo>
                  <a:lnTo>
                    <a:pt x="608" y="1485"/>
                  </a:lnTo>
                  <a:lnTo>
                    <a:pt x="641" y="1485"/>
                  </a:lnTo>
                  <a:lnTo>
                    <a:pt x="672" y="1481"/>
                  </a:lnTo>
                  <a:lnTo>
                    <a:pt x="704" y="1470"/>
                  </a:lnTo>
                  <a:lnTo>
                    <a:pt x="735" y="1455"/>
                  </a:lnTo>
                  <a:lnTo>
                    <a:pt x="758" y="1431"/>
                  </a:lnTo>
                  <a:lnTo>
                    <a:pt x="779" y="1404"/>
                  </a:lnTo>
                  <a:lnTo>
                    <a:pt x="797" y="1376"/>
                  </a:lnTo>
                  <a:lnTo>
                    <a:pt x="813" y="1345"/>
                  </a:lnTo>
                  <a:lnTo>
                    <a:pt x="826" y="1311"/>
                  </a:lnTo>
                  <a:lnTo>
                    <a:pt x="839" y="1275"/>
                  </a:lnTo>
                  <a:lnTo>
                    <a:pt x="848" y="1237"/>
                  </a:lnTo>
                  <a:lnTo>
                    <a:pt x="855" y="1198"/>
                  </a:lnTo>
                  <a:lnTo>
                    <a:pt x="860" y="1157"/>
                  </a:lnTo>
                  <a:lnTo>
                    <a:pt x="865" y="1116"/>
                  </a:lnTo>
                  <a:lnTo>
                    <a:pt x="867" y="1072"/>
                  </a:lnTo>
                  <a:lnTo>
                    <a:pt x="867" y="1028"/>
                  </a:lnTo>
                  <a:lnTo>
                    <a:pt x="865" y="983"/>
                  </a:lnTo>
                  <a:lnTo>
                    <a:pt x="863" y="937"/>
                  </a:lnTo>
                  <a:lnTo>
                    <a:pt x="857" y="890"/>
                  </a:lnTo>
                  <a:lnTo>
                    <a:pt x="851" y="843"/>
                  </a:lnTo>
                  <a:lnTo>
                    <a:pt x="844" y="797"/>
                  </a:lnTo>
                  <a:lnTo>
                    <a:pt x="835" y="750"/>
                  </a:lnTo>
                  <a:lnTo>
                    <a:pt x="825" y="704"/>
                  </a:lnTo>
                  <a:lnTo>
                    <a:pt x="814" y="658"/>
                  </a:lnTo>
                  <a:lnTo>
                    <a:pt x="800" y="613"/>
                  </a:lnTo>
                  <a:lnTo>
                    <a:pt x="787" y="568"/>
                  </a:lnTo>
                  <a:lnTo>
                    <a:pt x="772" y="524"/>
                  </a:lnTo>
                  <a:lnTo>
                    <a:pt x="757" y="482"/>
                  </a:lnTo>
                  <a:lnTo>
                    <a:pt x="740" y="440"/>
                  </a:lnTo>
                  <a:lnTo>
                    <a:pt x="722" y="400"/>
                  </a:lnTo>
                  <a:lnTo>
                    <a:pt x="704" y="363"/>
                  </a:lnTo>
                  <a:lnTo>
                    <a:pt x="685" y="326"/>
                  </a:lnTo>
                  <a:lnTo>
                    <a:pt x="665" y="292"/>
                  </a:lnTo>
                  <a:lnTo>
                    <a:pt x="646" y="259"/>
                  </a:lnTo>
                  <a:lnTo>
                    <a:pt x="625" y="230"/>
                  </a:lnTo>
                  <a:lnTo>
                    <a:pt x="604" y="203"/>
                  </a:lnTo>
                  <a:lnTo>
                    <a:pt x="591" y="188"/>
                  </a:lnTo>
                  <a:lnTo>
                    <a:pt x="577" y="173"/>
                  </a:lnTo>
                  <a:lnTo>
                    <a:pt x="564" y="160"/>
                  </a:lnTo>
                  <a:lnTo>
                    <a:pt x="550" y="146"/>
                  </a:lnTo>
                  <a:lnTo>
                    <a:pt x="536" y="131"/>
                  </a:lnTo>
                  <a:lnTo>
                    <a:pt x="522" y="119"/>
                  </a:lnTo>
                  <a:lnTo>
                    <a:pt x="507" y="106"/>
                  </a:lnTo>
                  <a:lnTo>
                    <a:pt x="492" y="94"/>
                  </a:lnTo>
                  <a:lnTo>
                    <a:pt x="477" y="83"/>
                  </a:lnTo>
                  <a:lnTo>
                    <a:pt x="460" y="75"/>
                  </a:lnTo>
                  <a:lnTo>
                    <a:pt x="443" y="67"/>
                  </a:lnTo>
                  <a:lnTo>
                    <a:pt x="426" y="60"/>
                  </a:lnTo>
                  <a:lnTo>
                    <a:pt x="407" y="56"/>
                  </a:lnTo>
                  <a:lnTo>
                    <a:pt x="387" y="54"/>
                  </a:lnTo>
                  <a:lnTo>
                    <a:pt x="368" y="54"/>
                  </a:lnTo>
                  <a:lnTo>
                    <a:pt x="347" y="56"/>
                  </a:lnTo>
                  <a:lnTo>
                    <a:pt x="347" y="51"/>
                  </a:lnTo>
                  <a:lnTo>
                    <a:pt x="330" y="62"/>
                  </a:lnTo>
                  <a:lnTo>
                    <a:pt x="315" y="75"/>
                  </a:lnTo>
                  <a:lnTo>
                    <a:pt x="301" y="90"/>
                  </a:lnTo>
                  <a:lnTo>
                    <a:pt x="289" y="106"/>
                  </a:lnTo>
                  <a:lnTo>
                    <a:pt x="277" y="123"/>
                  </a:lnTo>
                  <a:lnTo>
                    <a:pt x="268" y="141"/>
                  </a:lnTo>
                  <a:lnTo>
                    <a:pt x="260" y="161"/>
                  </a:lnTo>
                  <a:lnTo>
                    <a:pt x="253" y="182"/>
                  </a:lnTo>
                  <a:lnTo>
                    <a:pt x="246" y="204"/>
                  </a:lnTo>
                  <a:lnTo>
                    <a:pt x="241" y="226"/>
                  </a:lnTo>
                  <a:lnTo>
                    <a:pt x="237" y="249"/>
                  </a:lnTo>
                  <a:lnTo>
                    <a:pt x="233" y="273"/>
                  </a:lnTo>
                  <a:lnTo>
                    <a:pt x="231" y="296"/>
                  </a:lnTo>
                  <a:lnTo>
                    <a:pt x="230" y="322"/>
                  </a:lnTo>
                  <a:lnTo>
                    <a:pt x="229" y="347"/>
                  </a:lnTo>
                  <a:lnTo>
                    <a:pt x="229" y="372"/>
                  </a:lnTo>
                  <a:lnTo>
                    <a:pt x="230" y="398"/>
                  </a:lnTo>
                  <a:lnTo>
                    <a:pt x="232" y="425"/>
                  </a:lnTo>
                  <a:lnTo>
                    <a:pt x="233" y="450"/>
                  </a:lnTo>
                  <a:lnTo>
                    <a:pt x="236" y="476"/>
                  </a:lnTo>
                  <a:lnTo>
                    <a:pt x="239" y="502"/>
                  </a:lnTo>
                  <a:lnTo>
                    <a:pt x="243" y="528"/>
                  </a:lnTo>
                  <a:lnTo>
                    <a:pt x="247" y="553"/>
                  </a:lnTo>
                  <a:lnTo>
                    <a:pt x="252" y="578"/>
                  </a:lnTo>
                  <a:lnTo>
                    <a:pt x="257" y="604"/>
                  </a:lnTo>
                  <a:lnTo>
                    <a:pt x="262" y="627"/>
                  </a:lnTo>
                  <a:lnTo>
                    <a:pt x="267" y="651"/>
                  </a:lnTo>
                  <a:lnTo>
                    <a:pt x="272" y="674"/>
                  </a:lnTo>
                  <a:lnTo>
                    <a:pt x="279" y="696"/>
                  </a:lnTo>
                  <a:lnTo>
                    <a:pt x="284" y="717"/>
                  </a:lnTo>
                  <a:lnTo>
                    <a:pt x="290" y="737"/>
                  </a:lnTo>
                  <a:lnTo>
                    <a:pt x="296" y="755"/>
                  </a:lnTo>
                  <a:lnTo>
                    <a:pt x="276" y="755"/>
                  </a:lnTo>
                  <a:lnTo>
                    <a:pt x="271" y="732"/>
                  </a:lnTo>
                  <a:lnTo>
                    <a:pt x="264" y="708"/>
                  </a:lnTo>
                  <a:lnTo>
                    <a:pt x="257" y="683"/>
                  </a:lnTo>
                  <a:lnTo>
                    <a:pt x="251" y="657"/>
                  </a:lnTo>
                  <a:lnTo>
                    <a:pt x="243" y="630"/>
                  </a:lnTo>
                  <a:lnTo>
                    <a:pt x="236" y="603"/>
                  </a:lnTo>
                  <a:lnTo>
                    <a:pt x="229" y="574"/>
                  </a:lnTo>
                  <a:lnTo>
                    <a:pt x="221" y="545"/>
                  </a:lnTo>
                  <a:lnTo>
                    <a:pt x="215" y="516"/>
                  </a:lnTo>
                  <a:lnTo>
                    <a:pt x="208" y="486"/>
                  </a:lnTo>
                  <a:lnTo>
                    <a:pt x="203" y="457"/>
                  </a:lnTo>
                  <a:lnTo>
                    <a:pt x="198" y="428"/>
                  </a:lnTo>
                  <a:lnTo>
                    <a:pt x="193" y="398"/>
                  </a:lnTo>
                  <a:lnTo>
                    <a:pt x="189" y="369"/>
                  </a:lnTo>
                  <a:lnTo>
                    <a:pt x="186" y="340"/>
                  </a:lnTo>
                  <a:lnTo>
                    <a:pt x="185" y="311"/>
                  </a:lnTo>
                  <a:lnTo>
                    <a:pt x="185" y="283"/>
                  </a:lnTo>
                  <a:lnTo>
                    <a:pt x="185" y="256"/>
                  </a:lnTo>
                  <a:lnTo>
                    <a:pt x="187" y="229"/>
                  </a:lnTo>
                  <a:lnTo>
                    <a:pt x="191" y="204"/>
                  </a:lnTo>
                  <a:lnTo>
                    <a:pt x="196" y="179"/>
                  </a:lnTo>
                  <a:lnTo>
                    <a:pt x="203" y="154"/>
                  </a:lnTo>
                  <a:lnTo>
                    <a:pt x="211" y="131"/>
                  </a:lnTo>
                  <a:lnTo>
                    <a:pt x="223" y="110"/>
                  </a:lnTo>
                  <a:lnTo>
                    <a:pt x="235" y="91"/>
                  </a:lnTo>
                  <a:lnTo>
                    <a:pt x="249" y="72"/>
                  </a:lnTo>
                  <a:lnTo>
                    <a:pt x="267" y="55"/>
                  </a:lnTo>
                  <a:lnTo>
                    <a:pt x="286" y="40"/>
                  </a:lnTo>
                  <a:lnTo>
                    <a:pt x="308" y="27"/>
                  </a:lnTo>
                  <a:lnTo>
                    <a:pt x="331" y="15"/>
                  </a:lnTo>
                  <a:lnTo>
                    <a:pt x="359" y="6"/>
                  </a:lnTo>
                  <a:lnTo>
                    <a:pt x="388" y="0"/>
                  </a:lnTo>
                  <a:lnTo>
                    <a:pt x="428" y="8"/>
                  </a:lnTo>
                  <a:lnTo>
                    <a:pt x="465" y="20"/>
                  </a:lnTo>
                  <a:lnTo>
                    <a:pt x="499" y="36"/>
                  </a:lnTo>
                  <a:lnTo>
                    <a:pt x="533" y="54"/>
                  </a:lnTo>
                  <a:lnTo>
                    <a:pt x="564" y="76"/>
                  </a:lnTo>
                  <a:lnTo>
                    <a:pt x="593" y="100"/>
                  </a:lnTo>
                  <a:lnTo>
                    <a:pt x="621" y="127"/>
                  </a:lnTo>
                  <a:lnTo>
                    <a:pt x="647" y="155"/>
                  </a:lnTo>
                  <a:lnTo>
                    <a:pt x="672" y="187"/>
                  </a:lnTo>
                  <a:lnTo>
                    <a:pt x="694" y="220"/>
                  </a:lnTo>
                  <a:lnTo>
                    <a:pt x="716" y="255"/>
                  </a:lnTo>
                  <a:lnTo>
                    <a:pt x="736" y="292"/>
                  </a:lnTo>
                  <a:lnTo>
                    <a:pt x="755" y="330"/>
                  </a:lnTo>
                  <a:lnTo>
                    <a:pt x="772" y="369"/>
                  </a:lnTo>
                  <a:lnTo>
                    <a:pt x="787" y="410"/>
                  </a:lnTo>
                  <a:lnTo>
                    <a:pt x="802" y="451"/>
                  </a:lnTo>
                  <a:lnTo>
                    <a:pt x="816" y="494"/>
                  </a:lnTo>
                  <a:lnTo>
                    <a:pt x="828" y="537"/>
                  </a:lnTo>
                  <a:lnTo>
                    <a:pt x="840" y="580"/>
                  </a:lnTo>
                  <a:lnTo>
                    <a:pt x="850" y="622"/>
                  </a:lnTo>
                  <a:lnTo>
                    <a:pt x="859" y="666"/>
                  </a:lnTo>
                  <a:lnTo>
                    <a:pt x="868" y="709"/>
                  </a:lnTo>
                  <a:lnTo>
                    <a:pt x="876" y="752"/>
                  </a:lnTo>
                  <a:lnTo>
                    <a:pt x="883" y="795"/>
                  </a:lnTo>
                  <a:lnTo>
                    <a:pt x="888" y="837"/>
                  </a:lnTo>
                  <a:lnTo>
                    <a:pt x="895" y="878"/>
                  </a:lnTo>
                  <a:lnTo>
                    <a:pt x="900" y="918"/>
                  </a:lnTo>
                  <a:lnTo>
                    <a:pt x="904" y="956"/>
                  </a:lnTo>
                  <a:lnTo>
                    <a:pt x="908" y="994"/>
                  </a:lnTo>
                  <a:lnTo>
                    <a:pt x="911" y="1030"/>
                  </a:lnTo>
                  <a:lnTo>
                    <a:pt x="914" y="1063"/>
                  </a:lnTo>
                  <a:lnTo>
                    <a:pt x="918" y="1096"/>
                  </a:lnTo>
                  <a:lnTo>
                    <a:pt x="918" y="1124"/>
                  </a:lnTo>
                </a:path>
              </a:pathLst>
            </a:custGeom>
            <a:grpFill/>
            <a:ln w="9525" cap="rnd">
              <a:noFill/>
              <a:round/>
              <a:headEnd/>
              <a:tailEnd/>
            </a:ln>
          </p:spPr>
          <p:txBody>
            <a:bodyPr/>
            <a:lstStyle/>
            <a:p>
              <a:pPr eaLnBrk="0" hangingPunct="0"/>
              <a:endParaRPr lang="de-AT" sz="900" dirty="0">
                <a:solidFill>
                  <a:srgbClr val="000066"/>
                </a:solidFill>
                <a:cs typeface="Arial" charset="0"/>
              </a:endParaRPr>
            </a:p>
          </p:txBody>
        </p:sp>
      </p:grpSp>
      <p:sp>
        <p:nvSpPr>
          <p:cNvPr id="9" name="Freeform 17"/>
          <p:cNvSpPr>
            <a:spLocks/>
          </p:cNvSpPr>
          <p:nvPr/>
        </p:nvSpPr>
        <p:spPr bwMode="auto">
          <a:xfrm rot="15512954" flipH="1">
            <a:off x="6816850" y="3457159"/>
            <a:ext cx="308337" cy="579730"/>
          </a:xfrm>
          <a:custGeom>
            <a:avLst/>
            <a:gdLst>
              <a:gd name="T0" fmla="*/ 2147483647 w 432"/>
              <a:gd name="T1" fmla="*/ 2147483647 h 637"/>
              <a:gd name="T2" fmla="*/ 0 w 432"/>
              <a:gd name="T3" fmla="*/ 2147483647 h 637"/>
              <a:gd name="T4" fmla="*/ 2147483647 w 432"/>
              <a:gd name="T5" fmla="*/ 0 h 637"/>
              <a:gd name="T6" fmla="*/ 0 60000 65536"/>
              <a:gd name="T7" fmla="*/ 0 60000 65536"/>
              <a:gd name="T8" fmla="*/ 0 60000 65536"/>
              <a:gd name="T9" fmla="*/ 0 w 432"/>
              <a:gd name="T10" fmla="*/ 0 h 637"/>
              <a:gd name="T11" fmla="*/ 432 w 432"/>
              <a:gd name="T12" fmla="*/ 637 h 637"/>
            </a:gdLst>
            <a:ahLst/>
            <a:cxnLst>
              <a:cxn ang="T6">
                <a:pos x="T0" y="T1"/>
              </a:cxn>
              <a:cxn ang="T7">
                <a:pos x="T2" y="T3"/>
              </a:cxn>
              <a:cxn ang="T8">
                <a:pos x="T4" y="T5"/>
              </a:cxn>
            </a:cxnLst>
            <a:rect l="T9" t="T10" r="T11" b="T12"/>
            <a:pathLst>
              <a:path w="432" h="637">
                <a:moveTo>
                  <a:pt x="273" y="23"/>
                </a:moveTo>
                <a:lnTo>
                  <a:pt x="0" y="637"/>
                </a:lnTo>
                <a:lnTo>
                  <a:pt x="432" y="0"/>
                </a:lnTo>
              </a:path>
            </a:pathLst>
          </a:custGeom>
          <a:solidFill>
            <a:schemeClr val="tx1"/>
          </a:solidFill>
          <a:ln w="9525">
            <a:solidFill>
              <a:schemeClr val="tx1"/>
            </a:solidFill>
            <a:round/>
            <a:headEnd/>
            <a:tailEnd/>
          </a:ln>
        </p:spPr>
        <p:txBody>
          <a:bodyPr lIns="0" tIns="0" rIns="0" bIns="0"/>
          <a:lstStyle/>
          <a:p>
            <a:pPr eaLnBrk="0" fontAlgn="auto" hangingPunct="0">
              <a:spcBef>
                <a:spcPts val="0"/>
              </a:spcBef>
              <a:spcAft>
                <a:spcPts val="0"/>
              </a:spcAft>
              <a:defRPr/>
            </a:pPr>
            <a:endParaRPr lang="de-AT" sz="900" kern="0" dirty="0" smtClean="0">
              <a:solidFill>
                <a:srgbClr val="000066"/>
              </a:solidFill>
              <a:cs typeface="Arial" charset="0"/>
            </a:endParaRPr>
          </a:p>
        </p:txBody>
      </p:sp>
      <p:sp>
        <p:nvSpPr>
          <p:cNvPr id="26" name="Abgerundete rechteckige Legende 25"/>
          <p:cNvSpPr/>
          <p:nvPr/>
        </p:nvSpPr>
        <p:spPr bwMode="auto">
          <a:xfrm>
            <a:off x="7153721" y="5359826"/>
            <a:ext cx="2191768" cy="936200"/>
          </a:xfrm>
          <a:prstGeom prst="wedgeRoundRectCallout">
            <a:avLst>
              <a:gd name="adj1" fmla="val -29851"/>
              <a:gd name="adj2" fmla="val -62923"/>
              <a:gd name="adj3" fmla="val 16667"/>
            </a:avLst>
          </a:prstGeom>
          <a:solidFill>
            <a:srgbClr val="FFFFFF"/>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85068" tIns="44235" rIns="85068" bIns="44235"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auto" hangingPunct="0">
              <a:spcBef>
                <a:spcPts val="0"/>
              </a:spcBef>
              <a:spcAft>
                <a:spcPts val="0"/>
              </a:spcAft>
              <a:defRPr/>
            </a:pPr>
            <a:r>
              <a:rPr lang="de-AT" sz="1000" kern="0" dirty="0" smtClean="0">
                <a:solidFill>
                  <a:srgbClr val="000000"/>
                </a:solidFill>
              </a:rPr>
              <a:t>Lesebeispiel:</a:t>
            </a:r>
          </a:p>
          <a:p>
            <a:pPr eaLnBrk="0" fontAlgn="auto" hangingPunct="0">
              <a:spcBef>
                <a:spcPts val="0"/>
              </a:spcBef>
              <a:spcAft>
                <a:spcPts val="0"/>
              </a:spcAft>
              <a:defRPr/>
            </a:pPr>
            <a:r>
              <a:rPr lang="de-AT" sz="1000" kern="0" dirty="0" smtClean="0">
                <a:solidFill>
                  <a:srgbClr val="000000"/>
                </a:solidFill>
              </a:rPr>
              <a:t>54% der Befragten im Segment 4  haben die Reise u.a. aufgrund eingeschränkter Mobilität am Zielort nicht mit der Bahn unternommen.</a:t>
            </a:r>
            <a:endParaRPr lang="de-AT" sz="1000" kern="0" dirty="0">
              <a:solidFill>
                <a:srgbClr val="000000"/>
              </a:solidFill>
            </a:endParaRPr>
          </a:p>
        </p:txBody>
      </p:sp>
      <p:pic>
        <p:nvPicPr>
          <p:cNvPr id="27" name="Picture 3"/>
          <p:cNvPicPr>
            <a:picLocks noChangeAspect="1" noChangeArrowheads="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87822" y="2123924"/>
            <a:ext cx="4309417" cy="2765209"/>
          </a:xfrm>
          <a:prstGeom prst="rect">
            <a:avLst/>
          </a:prstGeom>
          <a:noFill/>
          <a:ln w="9525">
            <a:noFill/>
            <a:miter lim="800000"/>
            <a:headEnd/>
            <a:tailEnd/>
          </a:ln>
          <a:effectLst/>
        </p:spPr>
      </p:pic>
      <p:sp>
        <p:nvSpPr>
          <p:cNvPr id="34" name="Abgerundete rechteckige Legende 33"/>
          <p:cNvSpPr/>
          <p:nvPr/>
        </p:nvSpPr>
        <p:spPr bwMode="auto">
          <a:xfrm>
            <a:off x="7763279" y="1993392"/>
            <a:ext cx="1644269" cy="846192"/>
          </a:xfrm>
          <a:prstGeom prst="wedgeRoundRectCallout">
            <a:avLst>
              <a:gd name="adj1" fmla="val -30670"/>
              <a:gd name="adj2" fmla="val 79711"/>
              <a:gd name="adj3" fmla="val 16667"/>
            </a:avLst>
          </a:prstGeom>
          <a:solidFill>
            <a:srgbClr val="FFFFFF"/>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85068" tIns="44235" rIns="85068" bIns="44235"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auto" hangingPunct="0">
              <a:spcBef>
                <a:spcPts val="0"/>
              </a:spcBef>
              <a:spcAft>
                <a:spcPts val="0"/>
              </a:spcAft>
              <a:defRPr/>
            </a:pPr>
            <a:r>
              <a:rPr lang="de-AT" sz="1000" kern="0" dirty="0" smtClean="0">
                <a:solidFill>
                  <a:srgbClr val="000000"/>
                </a:solidFill>
              </a:rPr>
              <a:t>Hinweis: 10% der Non-User nennen nur den Nichtnutzungsgrund „Preis“</a:t>
            </a:r>
            <a:endParaRPr lang="de-AT" sz="1000" kern="0" dirty="0">
              <a:solidFill>
                <a:srgbClr val="000000"/>
              </a:solidFill>
            </a:endParaRPr>
          </a:p>
        </p:txBody>
      </p:sp>
      <p:sp>
        <p:nvSpPr>
          <p:cNvPr id="13" name="Titel 12"/>
          <p:cNvSpPr>
            <a:spLocks noGrp="1"/>
          </p:cNvSpPr>
          <p:nvPr>
            <p:ph type="title"/>
          </p:nvPr>
        </p:nvSpPr>
        <p:spPr>
          <a:xfrm>
            <a:off x="560415" y="504825"/>
            <a:ext cx="7202863" cy="522288"/>
          </a:xfrm>
        </p:spPr>
        <p:txBody>
          <a:bodyPr/>
          <a:lstStyle/>
          <a:p>
            <a:r>
              <a:rPr lang="de-AT" dirty="0"/>
              <a:t>Die Bahn leidet darunter: Eingeschränkte Mobilität am Zielort in allen Kundensegmenten Top Nichtnutzungsgrund</a:t>
            </a:r>
            <a:endParaRPr lang="de-DE" dirty="0"/>
          </a:p>
        </p:txBody>
      </p:sp>
      <p:sp>
        <p:nvSpPr>
          <p:cNvPr id="55" name="Rechteck 54"/>
          <p:cNvSpPr/>
          <p:nvPr/>
        </p:nvSpPr>
        <p:spPr bwMode="auto">
          <a:xfrm>
            <a:off x="2" y="1"/>
            <a:ext cx="444713" cy="400692"/>
          </a:xfrm>
          <a:prstGeom prst="rect">
            <a:avLst/>
          </a:prstGeom>
          <a:solidFill>
            <a:srgbClr val="84323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de-AT" sz="1800" dirty="0" smtClean="0">
                <a:solidFill>
                  <a:srgbClr val="FFFFFF"/>
                </a:solidFill>
              </a:rPr>
              <a:t>3c</a:t>
            </a:r>
            <a:endParaRPr lang="de-AT" sz="1800" dirty="0">
              <a:solidFill>
                <a:srgbClr val="FFFFFF"/>
              </a:solidFill>
            </a:endParaRPr>
          </a:p>
        </p:txBody>
      </p:sp>
    </p:spTree>
    <p:extLst>
      <p:ext uri="{BB962C8B-B14F-4D97-AF65-F5344CB8AC3E}">
        <p14:creationId xmlns:p14="http://schemas.microsoft.com/office/powerpoint/2010/main" val="36401790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kt 31" hidden="1"/>
          <p:cNvGraphicFramePr>
            <a:graphicFrameLocks noChangeAspect="1"/>
          </p:cNvGraphicFramePr>
          <p:nvPr>
            <p:custDataLst>
              <p:tags r:id="rId2"/>
            </p:custDataLst>
            <p:extLst>
              <p:ext uri="{D42A27DB-BD31-4B8C-83A1-F6EECF244321}">
                <p14:modId xmlns:p14="http://schemas.microsoft.com/office/powerpoint/2010/main" val="3309679385"/>
              </p:ext>
            </p:extLst>
          </p:nvPr>
        </p:nvGraphicFramePr>
        <p:xfrm>
          <a:off x="1610" y="1620"/>
          <a:ext cx="1587" cy="1587"/>
        </p:xfrm>
        <a:graphic>
          <a:graphicData uri="http://schemas.openxmlformats.org/presentationml/2006/ole">
            <mc:AlternateContent xmlns:mc="http://schemas.openxmlformats.org/markup-compatibility/2006">
              <mc:Choice xmlns:v="urn:schemas-microsoft-com:vml" Requires="v">
                <p:oleObj spid="_x0000_s9218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610" y="1620"/>
                        <a:ext cx="1587" cy="1587"/>
                      </a:xfrm>
                      <a:prstGeom prst="rect">
                        <a:avLst/>
                      </a:prstGeom>
                    </p:spPr>
                  </p:pic>
                </p:oleObj>
              </mc:Fallback>
            </mc:AlternateContent>
          </a:graphicData>
        </a:graphic>
      </p:graphicFrame>
      <p:sp>
        <p:nvSpPr>
          <p:cNvPr id="47" name="Richtungspfeil 46"/>
          <p:cNvSpPr/>
          <p:nvPr/>
        </p:nvSpPr>
        <p:spPr>
          <a:xfrm>
            <a:off x="5486422" y="2023006"/>
            <a:ext cx="3930649" cy="3650562"/>
          </a:xfrm>
          <a:prstGeom prst="homePlate">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eaLnBrk="0" hangingPunct="0"/>
            <a:endParaRPr lang="en-US" b="1">
              <a:solidFill>
                <a:srgbClr val="646464"/>
              </a:solidFill>
              <a:cs typeface="Arial"/>
            </a:endParaRPr>
          </a:p>
        </p:txBody>
      </p:sp>
      <p:sp>
        <p:nvSpPr>
          <p:cNvPr id="84" name="Inhaltsplatzhalter 2"/>
          <p:cNvSpPr txBox="1">
            <a:spLocks/>
          </p:cNvSpPr>
          <p:nvPr/>
        </p:nvSpPr>
        <p:spPr>
          <a:xfrm>
            <a:off x="571323" y="6089169"/>
            <a:ext cx="285430" cy="145137"/>
          </a:xfrm>
          <a:prstGeom prst="rect">
            <a:avLst/>
          </a:prstGeom>
          <a:solidFill>
            <a:srgbClr val="EFEFEC"/>
          </a:solidFill>
          <a:ln w="25400">
            <a:solidFill>
              <a:srgbClr val="B91215"/>
            </a:solidFill>
          </a:ln>
        </p:spPr>
        <p:txBody>
          <a:bodyPr vert="horz" lIns="90000" tIns="46800" rIns="91440" bIns="46800" rtlCol="0">
            <a:noAutofit/>
          </a:bodyPr>
          <a:lstStyle>
            <a:lvl1pPr marL="0" indent="0" algn="l" defTabSz="914400" rtl="0" eaLnBrk="1" latinLnBrk="0" hangingPunct="1">
              <a:lnSpc>
                <a:spcPct val="100000"/>
              </a:lnSpc>
              <a:spcBef>
                <a:spcPct val="20000"/>
              </a:spcBef>
              <a:buFontTx/>
              <a:buNone/>
              <a:defRPr sz="1600" b="1" kern="1200" baseline="0">
                <a:solidFill>
                  <a:schemeClr val="accent6"/>
                </a:solidFill>
                <a:latin typeface="+mn-lt"/>
                <a:ea typeface="+mn-ea"/>
                <a:cs typeface="+mn-cs"/>
              </a:defRPr>
            </a:lvl1pPr>
            <a:lvl2pPr marL="0" indent="0" algn="l" defTabSz="914400" rtl="0" eaLnBrk="1" latinLnBrk="0" hangingPunct="1">
              <a:lnSpc>
                <a:spcPct val="100000"/>
              </a:lnSpc>
              <a:spcBef>
                <a:spcPts val="1000"/>
              </a:spcBef>
              <a:buFontTx/>
              <a:buNone/>
              <a:defRPr sz="1600" kern="1200">
                <a:solidFill>
                  <a:schemeClr val="tx1"/>
                </a:solidFill>
                <a:latin typeface="+mn-lt"/>
                <a:ea typeface="+mn-ea"/>
                <a:cs typeface="+mn-cs"/>
              </a:defRPr>
            </a:lvl2pPr>
            <a:lvl3pPr marL="184150" indent="-184150" algn="l" defTabSz="914400" rtl="0" eaLnBrk="1" latinLnBrk="0" hangingPunct="1">
              <a:lnSpc>
                <a:spcPct val="100000"/>
              </a:lnSpc>
              <a:spcBef>
                <a:spcPts val="1000"/>
              </a:spcBef>
              <a:buFont typeface="Arial"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00000"/>
              </a:lnSpc>
              <a:spcBef>
                <a:spcPts val="500"/>
              </a:spcBef>
              <a:buFont typeface="Arial" pitchFamily="34" charset="0"/>
              <a:buChar char="–"/>
              <a:defRPr sz="1600" kern="1200">
                <a:solidFill>
                  <a:schemeClr val="tx1"/>
                </a:solidFill>
                <a:latin typeface="+mn-lt"/>
                <a:ea typeface="+mn-ea"/>
                <a:cs typeface="+mn-cs"/>
              </a:defRPr>
            </a:lvl4pPr>
            <a:lvl5pPr marL="540000" indent="-180975" algn="l" defTabSz="914400" rtl="0" eaLnBrk="1" latinLnBrk="0" hangingPunct="1">
              <a:lnSpc>
                <a:spcPct val="100000"/>
              </a:lnSpc>
              <a:spcBef>
                <a:spcPts val="200"/>
              </a:spcBef>
              <a:buFont typeface="Arial" pitchFamily="34" charset="0"/>
              <a:buChar char="-"/>
              <a:defRPr sz="1600" kern="1200">
                <a:solidFill>
                  <a:schemeClr val="tx1"/>
                </a:solidFill>
                <a:latin typeface="+mn-lt"/>
                <a:ea typeface="+mn-ea"/>
                <a:cs typeface="+mn-cs"/>
              </a:defRPr>
            </a:lvl5pPr>
            <a:lvl6pPr marL="540000" indent="-180975" algn="l" defTabSz="914400" rtl="0" eaLnBrk="1" latinLnBrk="0" hangingPunct="1">
              <a:lnSpc>
                <a:spcPct val="100000"/>
              </a:lnSpc>
              <a:spcBef>
                <a:spcPts val="150"/>
              </a:spcBef>
              <a:buFont typeface="Arial" pitchFamily="34" charset="0"/>
              <a:buChar char="-"/>
              <a:defRPr sz="1600" kern="1200" baseline="0">
                <a:solidFill>
                  <a:schemeClr val="tx1"/>
                </a:solidFill>
                <a:latin typeface="+mn-lt"/>
                <a:ea typeface="+mn-ea"/>
                <a:cs typeface="+mn-cs"/>
              </a:defRPr>
            </a:lvl6pPr>
            <a:lvl7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7pPr>
            <a:lvl8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8pPr>
            <a:lvl9pPr marL="540000" indent="-180975" algn="l" defTabSz="914400" rtl="0" eaLnBrk="1" latinLnBrk="0" hangingPunct="1">
              <a:lnSpc>
                <a:spcPct val="100000"/>
              </a:lnSpc>
              <a:spcBef>
                <a:spcPts val="150"/>
              </a:spcBef>
              <a:buFont typeface="Arial" pitchFamily="34" charset="0"/>
              <a:buChar char="-"/>
              <a:defRPr sz="1600" kern="1200" baseline="0">
                <a:solidFill>
                  <a:schemeClr val="tx1"/>
                </a:solidFill>
                <a:latin typeface="+mn-lt"/>
                <a:ea typeface="+mn-ea"/>
                <a:cs typeface="+mn-cs"/>
              </a:defRPr>
            </a:lvl9pPr>
          </a:lstStyle>
          <a:p>
            <a:pPr indent="-184150" fontAlgn="auto">
              <a:spcBef>
                <a:spcPts val="600"/>
              </a:spcBef>
              <a:spcAft>
                <a:spcPts val="0"/>
              </a:spcAft>
              <a:buFont typeface="Arial" pitchFamily="34" charset="0"/>
              <a:buChar char="•"/>
              <a:defRPr/>
            </a:pPr>
            <a:endParaRPr lang="de-DE" b="0" dirty="0">
              <a:solidFill>
                <a:sysClr val="windowText" lastClr="000000"/>
              </a:solidFill>
            </a:endParaRPr>
          </a:p>
        </p:txBody>
      </p:sp>
      <p:sp>
        <p:nvSpPr>
          <p:cNvPr id="85" name="Inhaltsplatzhalter 2"/>
          <p:cNvSpPr txBox="1">
            <a:spLocks/>
          </p:cNvSpPr>
          <p:nvPr/>
        </p:nvSpPr>
        <p:spPr>
          <a:xfrm>
            <a:off x="3004541" y="6089041"/>
            <a:ext cx="285858" cy="145393"/>
          </a:xfrm>
          <a:prstGeom prst="rect">
            <a:avLst/>
          </a:prstGeom>
          <a:noFill/>
          <a:ln>
            <a:solidFill>
              <a:srgbClr val="B1B0A1"/>
            </a:solidFill>
          </a:ln>
        </p:spPr>
        <p:txBody>
          <a:bodyPr vert="horz" lIns="90000" tIns="46800" rIns="91440" bIns="46800" rtlCol="0">
            <a:noAutofit/>
          </a:bodyPr>
          <a:lstStyle>
            <a:lvl1pPr marL="0" indent="0" algn="l" defTabSz="914400" rtl="0" eaLnBrk="1" latinLnBrk="0" hangingPunct="1">
              <a:lnSpc>
                <a:spcPct val="100000"/>
              </a:lnSpc>
              <a:spcBef>
                <a:spcPct val="20000"/>
              </a:spcBef>
              <a:buFontTx/>
              <a:buNone/>
              <a:defRPr sz="1600" b="1" kern="1200" baseline="0">
                <a:solidFill>
                  <a:schemeClr val="accent6"/>
                </a:solidFill>
                <a:latin typeface="+mn-lt"/>
                <a:ea typeface="+mn-ea"/>
                <a:cs typeface="+mn-cs"/>
              </a:defRPr>
            </a:lvl1pPr>
            <a:lvl2pPr marL="0" indent="0" algn="l" defTabSz="914400" rtl="0" eaLnBrk="1" latinLnBrk="0" hangingPunct="1">
              <a:lnSpc>
                <a:spcPct val="100000"/>
              </a:lnSpc>
              <a:spcBef>
                <a:spcPts val="1000"/>
              </a:spcBef>
              <a:buFontTx/>
              <a:buNone/>
              <a:defRPr sz="1600" kern="1200">
                <a:solidFill>
                  <a:schemeClr val="tx1"/>
                </a:solidFill>
                <a:latin typeface="+mn-lt"/>
                <a:ea typeface="+mn-ea"/>
                <a:cs typeface="+mn-cs"/>
              </a:defRPr>
            </a:lvl2pPr>
            <a:lvl3pPr marL="184150" indent="-184150" algn="l" defTabSz="914400" rtl="0" eaLnBrk="1" latinLnBrk="0" hangingPunct="1">
              <a:lnSpc>
                <a:spcPct val="100000"/>
              </a:lnSpc>
              <a:spcBef>
                <a:spcPts val="1000"/>
              </a:spcBef>
              <a:buFont typeface="Arial"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00000"/>
              </a:lnSpc>
              <a:spcBef>
                <a:spcPts val="500"/>
              </a:spcBef>
              <a:buFont typeface="Arial" pitchFamily="34" charset="0"/>
              <a:buChar char="–"/>
              <a:defRPr sz="1600" kern="1200">
                <a:solidFill>
                  <a:schemeClr val="tx1"/>
                </a:solidFill>
                <a:latin typeface="+mn-lt"/>
                <a:ea typeface="+mn-ea"/>
                <a:cs typeface="+mn-cs"/>
              </a:defRPr>
            </a:lvl4pPr>
            <a:lvl5pPr marL="540000" indent="-180975" algn="l" defTabSz="914400" rtl="0" eaLnBrk="1" latinLnBrk="0" hangingPunct="1">
              <a:lnSpc>
                <a:spcPct val="100000"/>
              </a:lnSpc>
              <a:spcBef>
                <a:spcPts val="200"/>
              </a:spcBef>
              <a:buFont typeface="Arial" pitchFamily="34" charset="0"/>
              <a:buChar char="-"/>
              <a:defRPr sz="1600" kern="1200">
                <a:solidFill>
                  <a:schemeClr val="tx1"/>
                </a:solidFill>
                <a:latin typeface="+mn-lt"/>
                <a:ea typeface="+mn-ea"/>
                <a:cs typeface="+mn-cs"/>
              </a:defRPr>
            </a:lvl5pPr>
            <a:lvl6pPr marL="540000" indent="-180975" algn="l" defTabSz="914400" rtl="0" eaLnBrk="1" latinLnBrk="0" hangingPunct="1">
              <a:lnSpc>
                <a:spcPct val="100000"/>
              </a:lnSpc>
              <a:spcBef>
                <a:spcPts val="150"/>
              </a:spcBef>
              <a:buFont typeface="Arial" pitchFamily="34" charset="0"/>
              <a:buChar char="-"/>
              <a:defRPr sz="1600" kern="1200" baseline="0">
                <a:solidFill>
                  <a:schemeClr val="tx1"/>
                </a:solidFill>
                <a:latin typeface="+mn-lt"/>
                <a:ea typeface="+mn-ea"/>
                <a:cs typeface="+mn-cs"/>
              </a:defRPr>
            </a:lvl6pPr>
            <a:lvl7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7pPr>
            <a:lvl8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8pPr>
            <a:lvl9pPr marL="540000" indent="-180975" algn="l" defTabSz="914400" rtl="0" eaLnBrk="1" latinLnBrk="0" hangingPunct="1">
              <a:lnSpc>
                <a:spcPct val="100000"/>
              </a:lnSpc>
              <a:spcBef>
                <a:spcPts val="150"/>
              </a:spcBef>
              <a:buFont typeface="Arial" pitchFamily="34" charset="0"/>
              <a:buChar char="-"/>
              <a:defRPr sz="1600" kern="1200" baseline="0">
                <a:solidFill>
                  <a:schemeClr val="tx1"/>
                </a:solidFill>
                <a:latin typeface="+mn-lt"/>
                <a:ea typeface="+mn-ea"/>
                <a:cs typeface="+mn-cs"/>
              </a:defRPr>
            </a:lvl9pPr>
          </a:lstStyle>
          <a:p>
            <a:pPr lvl="2" fontAlgn="auto">
              <a:spcBef>
                <a:spcPts val="600"/>
              </a:spcBef>
              <a:spcAft>
                <a:spcPts val="0"/>
              </a:spcAft>
              <a:defRPr/>
            </a:pPr>
            <a:endParaRPr lang="de-DE" dirty="0">
              <a:solidFill>
                <a:sysClr val="windowText" lastClr="000000"/>
              </a:solidFill>
            </a:endParaRPr>
          </a:p>
        </p:txBody>
      </p:sp>
      <p:sp>
        <p:nvSpPr>
          <p:cNvPr id="86" name="Textfeld 85"/>
          <p:cNvSpPr txBox="1"/>
          <p:nvPr/>
        </p:nvSpPr>
        <p:spPr>
          <a:xfrm>
            <a:off x="844280" y="6046279"/>
            <a:ext cx="1952836" cy="230832"/>
          </a:xfrm>
          <a:prstGeom prst="rect">
            <a:avLst/>
          </a:prstGeom>
          <a:noFill/>
        </p:spPr>
        <p:txBody>
          <a:bodyPr wrap="square" rtlCol="0">
            <a:spAutoFit/>
          </a:bodyPr>
          <a:lstStyle/>
          <a:p>
            <a:pPr eaLnBrk="0" hangingPunct="0"/>
            <a:r>
              <a:rPr lang="en-GB" sz="900" dirty="0" err="1" smtClean="0">
                <a:solidFill>
                  <a:srgbClr val="000000"/>
                </a:solidFill>
              </a:rPr>
              <a:t>Neu</a:t>
            </a:r>
            <a:r>
              <a:rPr lang="en-GB" sz="900" dirty="0" smtClean="0">
                <a:solidFill>
                  <a:srgbClr val="000000"/>
                </a:solidFill>
              </a:rPr>
              <a:t> </a:t>
            </a:r>
            <a:r>
              <a:rPr lang="en-GB" sz="900" dirty="0" err="1" smtClean="0">
                <a:solidFill>
                  <a:srgbClr val="000000"/>
                </a:solidFill>
              </a:rPr>
              <a:t>entstehender</a:t>
            </a:r>
            <a:r>
              <a:rPr lang="en-GB" sz="900" dirty="0" smtClean="0">
                <a:solidFill>
                  <a:srgbClr val="000000"/>
                </a:solidFill>
              </a:rPr>
              <a:t> </a:t>
            </a:r>
            <a:r>
              <a:rPr lang="en-GB" sz="900" dirty="0" err="1" smtClean="0">
                <a:solidFill>
                  <a:srgbClr val="000000"/>
                </a:solidFill>
              </a:rPr>
              <a:t>Mobilitätsmarkt</a:t>
            </a:r>
            <a:endParaRPr lang="en-GB" sz="900" dirty="0">
              <a:solidFill>
                <a:srgbClr val="000000"/>
              </a:solidFill>
            </a:endParaRPr>
          </a:p>
        </p:txBody>
      </p:sp>
      <p:sp>
        <p:nvSpPr>
          <p:cNvPr id="87" name="Textfeld 86"/>
          <p:cNvSpPr txBox="1"/>
          <p:nvPr/>
        </p:nvSpPr>
        <p:spPr>
          <a:xfrm>
            <a:off x="3266865" y="6046279"/>
            <a:ext cx="2722090" cy="230832"/>
          </a:xfrm>
          <a:prstGeom prst="rect">
            <a:avLst/>
          </a:prstGeom>
          <a:noFill/>
        </p:spPr>
        <p:txBody>
          <a:bodyPr wrap="square" rtlCol="0">
            <a:spAutoFit/>
          </a:bodyPr>
          <a:lstStyle/>
          <a:p>
            <a:pPr eaLnBrk="0" hangingPunct="0"/>
            <a:r>
              <a:rPr lang="en-GB" sz="900" dirty="0" err="1" smtClean="0">
                <a:solidFill>
                  <a:srgbClr val="000000"/>
                </a:solidFill>
              </a:rPr>
              <a:t>Bekannter</a:t>
            </a:r>
            <a:r>
              <a:rPr lang="en-GB" sz="900" dirty="0" smtClean="0">
                <a:solidFill>
                  <a:srgbClr val="000000"/>
                </a:solidFill>
              </a:rPr>
              <a:t> </a:t>
            </a:r>
            <a:r>
              <a:rPr lang="en-GB" sz="900" dirty="0" err="1" smtClean="0">
                <a:solidFill>
                  <a:srgbClr val="000000"/>
                </a:solidFill>
              </a:rPr>
              <a:t>Mobilitätsmarkt</a:t>
            </a:r>
            <a:endParaRPr lang="en-GB" sz="900" dirty="0">
              <a:solidFill>
                <a:srgbClr val="000000"/>
              </a:solidFill>
            </a:endParaRPr>
          </a:p>
        </p:txBody>
      </p:sp>
      <p:sp>
        <p:nvSpPr>
          <p:cNvPr id="88" name="Inhaltsplatzhalter 2"/>
          <p:cNvSpPr txBox="1">
            <a:spLocks/>
          </p:cNvSpPr>
          <p:nvPr/>
        </p:nvSpPr>
        <p:spPr>
          <a:xfrm>
            <a:off x="476516" y="1689308"/>
            <a:ext cx="6358954" cy="292316"/>
          </a:xfrm>
          <a:prstGeom prst="rect">
            <a:avLst/>
          </a:prstGeom>
        </p:spPr>
        <p:txBody>
          <a:bodyPr vert="horz" lIns="90000" tIns="46800" rIns="91440" bIns="46800" rtlCol="0">
            <a:noAutofit/>
          </a:bodyPr>
          <a:lstStyle>
            <a:lvl1pPr marL="0" indent="0" algn="l" defTabSz="914400" rtl="0" eaLnBrk="1" latinLnBrk="0" hangingPunct="1">
              <a:lnSpc>
                <a:spcPct val="100000"/>
              </a:lnSpc>
              <a:spcBef>
                <a:spcPct val="20000"/>
              </a:spcBef>
              <a:buFontTx/>
              <a:buNone/>
              <a:defRPr sz="1600" b="1" kern="1200" baseline="0">
                <a:solidFill>
                  <a:schemeClr val="accent6"/>
                </a:solidFill>
                <a:latin typeface="+mn-lt"/>
                <a:ea typeface="+mn-ea"/>
                <a:cs typeface="+mn-cs"/>
              </a:defRPr>
            </a:lvl1pPr>
            <a:lvl2pPr marL="0" indent="0" algn="l" defTabSz="914400" rtl="0" eaLnBrk="1" latinLnBrk="0" hangingPunct="1">
              <a:lnSpc>
                <a:spcPct val="100000"/>
              </a:lnSpc>
              <a:spcBef>
                <a:spcPts val="200"/>
              </a:spcBef>
              <a:buFontTx/>
              <a:buNone/>
              <a:defRPr sz="1600" kern="1200">
                <a:solidFill>
                  <a:schemeClr val="tx1"/>
                </a:solidFill>
                <a:latin typeface="+mn-lt"/>
                <a:ea typeface="+mn-ea"/>
                <a:cs typeface="+mn-cs"/>
              </a:defRPr>
            </a:lvl2pPr>
            <a:lvl3pPr marL="184150" indent="-184150" algn="l" defTabSz="914400" rtl="0" eaLnBrk="1" latinLnBrk="0" hangingPunct="1">
              <a:lnSpc>
                <a:spcPct val="100000"/>
              </a:lnSpc>
              <a:spcBef>
                <a:spcPts val="600"/>
              </a:spcBef>
              <a:buFont typeface="Arial"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00000"/>
              </a:lnSpc>
              <a:spcBef>
                <a:spcPts val="400"/>
              </a:spcBef>
              <a:buFont typeface="Arial" pitchFamily="34" charset="0"/>
              <a:buChar char="–"/>
              <a:defRPr sz="1600" kern="1200">
                <a:solidFill>
                  <a:schemeClr val="tx1"/>
                </a:solidFill>
                <a:latin typeface="+mn-lt"/>
                <a:ea typeface="+mn-ea"/>
                <a:cs typeface="+mn-cs"/>
              </a:defRPr>
            </a:lvl4pPr>
            <a:lvl5pPr marL="540000" indent="-180975" algn="l" defTabSz="914400" rtl="0" eaLnBrk="1" latinLnBrk="0" hangingPunct="1">
              <a:lnSpc>
                <a:spcPct val="100000"/>
              </a:lnSpc>
              <a:spcBef>
                <a:spcPts val="200"/>
              </a:spcBef>
              <a:buFont typeface="Arial" pitchFamily="34" charset="0"/>
              <a:buChar char="-"/>
              <a:defRPr sz="1600" kern="1200">
                <a:solidFill>
                  <a:schemeClr val="tx1"/>
                </a:solidFill>
                <a:latin typeface="+mn-lt"/>
                <a:ea typeface="+mn-ea"/>
                <a:cs typeface="+mn-cs"/>
              </a:defRPr>
            </a:lvl5pPr>
            <a:lvl6pPr marL="540000" indent="-180975" algn="l" defTabSz="914400" rtl="0" eaLnBrk="1" latinLnBrk="0" hangingPunct="1">
              <a:lnSpc>
                <a:spcPct val="100000"/>
              </a:lnSpc>
              <a:spcBef>
                <a:spcPts val="200"/>
              </a:spcBef>
              <a:buFont typeface="Arial" pitchFamily="34" charset="0"/>
              <a:buChar char="-"/>
              <a:defRPr sz="1600" kern="1200" baseline="0">
                <a:solidFill>
                  <a:schemeClr val="tx1"/>
                </a:solidFill>
                <a:latin typeface="+mn-lt"/>
                <a:ea typeface="+mn-ea"/>
                <a:cs typeface="+mn-cs"/>
              </a:defRPr>
            </a:lvl6pPr>
            <a:lvl7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7pPr>
            <a:lvl8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8pPr>
            <a:lvl9pPr marL="540000" indent="-180975" algn="l" defTabSz="914400" rtl="0" eaLnBrk="1" latinLnBrk="0" hangingPunct="1">
              <a:lnSpc>
                <a:spcPct val="100000"/>
              </a:lnSpc>
              <a:spcBef>
                <a:spcPts val="200"/>
              </a:spcBef>
              <a:buFont typeface="Arial" pitchFamily="34" charset="0"/>
              <a:buChar char="-"/>
              <a:defRPr sz="1600" kern="1200" baseline="0">
                <a:solidFill>
                  <a:schemeClr val="tx1"/>
                </a:solidFill>
                <a:latin typeface="+mn-lt"/>
                <a:ea typeface="+mn-ea"/>
                <a:cs typeface="+mn-cs"/>
              </a:defRPr>
            </a:lvl9pPr>
          </a:lstStyle>
          <a:p>
            <a:pPr fontAlgn="auto">
              <a:spcAft>
                <a:spcPts val="0"/>
              </a:spcAft>
              <a:defRPr/>
            </a:pPr>
            <a:r>
              <a:rPr lang="de-DE" sz="1200" dirty="0" smtClean="0">
                <a:solidFill>
                  <a:srgbClr val="000000"/>
                </a:solidFill>
              </a:rPr>
              <a:t>Schnittstelle Integrierte Mobilität</a:t>
            </a:r>
          </a:p>
          <a:p>
            <a:pPr fontAlgn="auto">
              <a:spcAft>
                <a:spcPts val="0"/>
              </a:spcAft>
              <a:defRPr/>
            </a:pPr>
            <a:endParaRPr lang="de-DE" sz="1200" dirty="0">
              <a:solidFill>
                <a:srgbClr val="000000"/>
              </a:solidFill>
            </a:endParaRPr>
          </a:p>
        </p:txBody>
      </p:sp>
      <p:sp>
        <p:nvSpPr>
          <p:cNvPr id="17" name="Textfeld 16"/>
          <p:cNvSpPr txBox="1"/>
          <p:nvPr/>
        </p:nvSpPr>
        <p:spPr>
          <a:xfrm>
            <a:off x="5486400" y="2329324"/>
            <a:ext cx="3972248" cy="3231654"/>
          </a:xfrm>
          <a:prstGeom prst="rect">
            <a:avLst/>
          </a:prstGeom>
          <a:noFill/>
        </p:spPr>
        <p:txBody>
          <a:bodyPr wrap="square" rtlCol="0">
            <a:spAutoFit/>
          </a:bodyPr>
          <a:lstStyle/>
          <a:p>
            <a:pPr marL="180975" indent="-180975" eaLnBrk="0" hangingPunct="0">
              <a:buClr>
                <a:srgbClr val="C00000"/>
              </a:buClr>
              <a:buFont typeface="Wingdings" pitchFamily="2" charset="2"/>
              <a:buChar char="§"/>
            </a:pPr>
            <a:r>
              <a:rPr lang="en-GB" sz="1200" dirty="0" err="1" smtClean="0">
                <a:solidFill>
                  <a:srgbClr val="000000"/>
                </a:solidFill>
              </a:rPr>
              <a:t>Durch</a:t>
            </a:r>
            <a:r>
              <a:rPr lang="en-GB" sz="1200" dirty="0" smtClean="0">
                <a:solidFill>
                  <a:srgbClr val="000000"/>
                </a:solidFill>
              </a:rPr>
              <a:t> </a:t>
            </a:r>
            <a:r>
              <a:rPr lang="en-GB" sz="1200" b="1" dirty="0" err="1" smtClean="0">
                <a:solidFill>
                  <a:srgbClr val="000000"/>
                </a:solidFill>
              </a:rPr>
              <a:t>geändertes</a:t>
            </a:r>
            <a:r>
              <a:rPr lang="en-GB" sz="1200" b="1" dirty="0" smtClean="0">
                <a:solidFill>
                  <a:srgbClr val="000000"/>
                </a:solidFill>
              </a:rPr>
              <a:t> </a:t>
            </a:r>
            <a:r>
              <a:rPr lang="en-GB" sz="1200" b="1" dirty="0" err="1" smtClean="0">
                <a:solidFill>
                  <a:srgbClr val="000000"/>
                </a:solidFill>
              </a:rPr>
              <a:t>Kundenverhalten</a:t>
            </a:r>
            <a:r>
              <a:rPr lang="en-GB" sz="1200" b="1" dirty="0" smtClean="0">
                <a:solidFill>
                  <a:srgbClr val="000000"/>
                </a:solidFill>
              </a:rPr>
              <a:t> </a:t>
            </a:r>
            <a:r>
              <a:rPr lang="en-GB" sz="1200" dirty="0" smtClean="0">
                <a:solidFill>
                  <a:srgbClr val="000000"/>
                </a:solidFill>
              </a:rPr>
              <a:t>und </a:t>
            </a:r>
            <a:r>
              <a:rPr lang="en-GB" sz="1200" b="1" dirty="0" err="1" smtClean="0">
                <a:solidFill>
                  <a:srgbClr val="000000"/>
                </a:solidFill>
              </a:rPr>
              <a:t>neue</a:t>
            </a:r>
            <a:r>
              <a:rPr lang="en-GB" sz="1200" b="1" dirty="0" smtClean="0">
                <a:solidFill>
                  <a:srgbClr val="000000"/>
                </a:solidFill>
              </a:rPr>
              <a:t> </a:t>
            </a:r>
            <a:r>
              <a:rPr lang="en-GB" sz="1200" b="1" dirty="0" err="1" smtClean="0">
                <a:solidFill>
                  <a:srgbClr val="000000"/>
                </a:solidFill>
              </a:rPr>
              <a:t>technische</a:t>
            </a:r>
            <a:r>
              <a:rPr lang="en-GB" sz="1200" b="1" dirty="0" smtClean="0">
                <a:solidFill>
                  <a:srgbClr val="000000"/>
                </a:solidFill>
              </a:rPr>
              <a:t>  </a:t>
            </a:r>
            <a:r>
              <a:rPr lang="en-GB" sz="1200" b="1" dirty="0" err="1" smtClean="0">
                <a:solidFill>
                  <a:srgbClr val="000000"/>
                </a:solidFill>
              </a:rPr>
              <a:t>Möglichkeiten</a:t>
            </a:r>
            <a:r>
              <a:rPr lang="en-GB" sz="1200" dirty="0" smtClean="0">
                <a:solidFill>
                  <a:srgbClr val="000000"/>
                </a:solidFill>
              </a:rPr>
              <a:t>  (mobiles Internet, Smartphones) </a:t>
            </a:r>
            <a:r>
              <a:rPr lang="en-GB" sz="1200" dirty="0" err="1" smtClean="0">
                <a:solidFill>
                  <a:srgbClr val="000000"/>
                </a:solidFill>
              </a:rPr>
              <a:t>ändert</a:t>
            </a:r>
            <a:r>
              <a:rPr lang="en-GB" sz="1200" dirty="0" smtClean="0">
                <a:solidFill>
                  <a:srgbClr val="000000"/>
                </a:solidFill>
              </a:rPr>
              <a:t> </a:t>
            </a:r>
            <a:r>
              <a:rPr lang="en-GB" sz="1200" dirty="0" err="1" smtClean="0">
                <a:solidFill>
                  <a:srgbClr val="000000"/>
                </a:solidFill>
              </a:rPr>
              <a:t>sich</a:t>
            </a:r>
            <a:r>
              <a:rPr lang="en-GB" sz="1200" dirty="0" smtClean="0">
                <a:solidFill>
                  <a:srgbClr val="000000"/>
                </a:solidFill>
              </a:rPr>
              <a:t> der </a:t>
            </a:r>
            <a:r>
              <a:rPr lang="en-GB" sz="1200" dirty="0" err="1">
                <a:solidFill>
                  <a:srgbClr val="000000"/>
                </a:solidFill>
              </a:rPr>
              <a:t>M</a:t>
            </a:r>
            <a:r>
              <a:rPr lang="en-GB" sz="1200" dirty="0" err="1" smtClean="0">
                <a:solidFill>
                  <a:srgbClr val="000000"/>
                </a:solidFill>
              </a:rPr>
              <a:t>obilitätsmarkt</a:t>
            </a:r>
            <a:r>
              <a:rPr lang="en-GB" sz="1200" dirty="0" smtClean="0">
                <a:solidFill>
                  <a:srgbClr val="000000"/>
                </a:solidFill>
              </a:rPr>
              <a:t> </a:t>
            </a:r>
            <a:r>
              <a:rPr lang="en-GB" sz="1200" dirty="0" err="1" smtClean="0">
                <a:solidFill>
                  <a:srgbClr val="000000"/>
                </a:solidFill>
              </a:rPr>
              <a:t>rasant</a:t>
            </a:r>
            <a:r>
              <a:rPr lang="en-GB" sz="1200" dirty="0" smtClean="0">
                <a:solidFill>
                  <a:srgbClr val="000000"/>
                </a:solidFill>
              </a:rPr>
              <a:t>.</a:t>
            </a:r>
          </a:p>
          <a:p>
            <a:pPr marL="180975" indent="-180975" eaLnBrk="0" hangingPunct="0">
              <a:buClr>
                <a:srgbClr val="C00000"/>
              </a:buClr>
              <a:buFont typeface="Wingdings" pitchFamily="2" charset="2"/>
              <a:buChar char="§"/>
            </a:pPr>
            <a:endParaRPr lang="en-GB" sz="1200" dirty="0" smtClean="0">
              <a:solidFill>
                <a:srgbClr val="000000"/>
              </a:solidFill>
            </a:endParaRPr>
          </a:p>
          <a:p>
            <a:pPr marL="180975" indent="-180975" eaLnBrk="0" hangingPunct="0">
              <a:buClr>
                <a:srgbClr val="C00000"/>
              </a:buClr>
              <a:buFont typeface="Wingdings" pitchFamily="2" charset="2"/>
              <a:buChar char="§"/>
            </a:pPr>
            <a:r>
              <a:rPr lang="en-GB" sz="1200" b="1" dirty="0" err="1" smtClean="0">
                <a:solidFill>
                  <a:srgbClr val="000000"/>
                </a:solidFill>
              </a:rPr>
              <a:t>Neue</a:t>
            </a:r>
            <a:r>
              <a:rPr lang="en-GB" sz="1200" b="1" dirty="0" smtClean="0">
                <a:solidFill>
                  <a:srgbClr val="000000"/>
                </a:solidFill>
              </a:rPr>
              <a:t> </a:t>
            </a:r>
            <a:r>
              <a:rPr lang="en-GB" sz="1200" b="1" dirty="0" err="1" smtClean="0">
                <a:solidFill>
                  <a:srgbClr val="000000"/>
                </a:solidFill>
              </a:rPr>
              <a:t>Mobilitästformen</a:t>
            </a:r>
            <a:r>
              <a:rPr lang="en-GB" sz="1200" b="1" dirty="0" smtClean="0">
                <a:solidFill>
                  <a:srgbClr val="000000"/>
                </a:solidFill>
              </a:rPr>
              <a:t> </a:t>
            </a:r>
            <a:r>
              <a:rPr lang="en-GB" sz="1200" dirty="0" err="1" smtClean="0">
                <a:solidFill>
                  <a:srgbClr val="000000"/>
                </a:solidFill>
              </a:rPr>
              <a:t>gewinnen</a:t>
            </a:r>
            <a:r>
              <a:rPr lang="en-GB" sz="1200" dirty="0" smtClean="0">
                <a:solidFill>
                  <a:srgbClr val="000000"/>
                </a:solidFill>
              </a:rPr>
              <a:t> </a:t>
            </a:r>
            <a:r>
              <a:rPr lang="en-GB" sz="1200" dirty="0" err="1" smtClean="0">
                <a:solidFill>
                  <a:srgbClr val="000000"/>
                </a:solidFill>
              </a:rPr>
              <a:t>va.</a:t>
            </a:r>
            <a:r>
              <a:rPr lang="en-GB" sz="1200" dirty="0" smtClean="0">
                <a:solidFill>
                  <a:srgbClr val="000000"/>
                </a:solidFill>
              </a:rPr>
              <a:t> </a:t>
            </a:r>
            <a:r>
              <a:rPr lang="en-GB" sz="1200" dirty="0" err="1">
                <a:solidFill>
                  <a:srgbClr val="000000"/>
                </a:solidFill>
              </a:rPr>
              <a:t>b</a:t>
            </a:r>
            <a:r>
              <a:rPr lang="en-GB" sz="1200" dirty="0" err="1" smtClean="0">
                <a:solidFill>
                  <a:srgbClr val="000000"/>
                </a:solidFill>
              </a:rPr>
              <a:t>ei</a:t>
            </a:r>
            <a:r>
              <a:rPr lang="en-GB" sz="1200" dirty="0" smtClean="0">
                <a:solidFill>
                  <a:srgbClr val="000000"/>
                </a:solidFill>
              </a:rPr>
              <a:t> der </a:t>
            </a:r>
            <a:r>
              <a:rPr lang="en-GB" sz="1200" dirty="0" err="1" smtClean="0">
                <a:solidFill>
                  <a:srgbClr val="000000"/>
                </a:solidFill>
              </a:rPr>
              <a:t>jungen</a:t>
            </a:r>
            <a:r>
              <a:rPr lang="en-GB" sz="1200" dirty="0" smtClean="0">
                <a:solidFill>
                  <a:srgbClr val="000000"/>
                </a:solidFill>
              </a:rPr>
              <a:t>, </a:t>
            </a:r>
            <a:r>
              <a:rPr lang="en-GB" sz="1200" dirty="0" err="1" smtClean="0">
                <a:solidFill>
                  <a:srgbClr val="000000"/>
                </a:solidFill>
              </a:rPr>
              <a:t>urbanen</a:t>
            </a:r>
            <a:r>
              <a:rPr lang="en-GB" sz="1200" dirty="0" smtClean="0">
                <a:solidFill>
                  <a:srgbClr val="000000"/>
                </a:solidFill>
              </a:rPr>
              <a:t> </a:t>
            </a:r>
            <a:r>
              <a:rPr lang="en-GB" sz="1200" dirty="0" err="1" smtClean="0">
                <a:solidFill>
                  <a:srgbClr val="000000"/>
                </a:solidFill>
              </a:rPr>
              <a:t>Bevölkerung</a:t>
            </a:r>
            <a:r>
              <a:rPr lang="en-GB" sz="1200" dirty="0" smtClean="0">
                <a:solidFill>
                  <a:srgbClr val="000000"/>
                </a:solidFill>
              </a:rPr>
              <a:t> (early adopter) an </a:t>
            </a:r>
            <a:r>
              <a:rPr lang="en-GB" sz="1200" dirty="0" err="1" smtClean="0">
                <a:solidFill>
                  <a:srgbClr val="000000"/>
                </a:solidFill>
              </a:rPr>
              <a:t>Bedeutung</a:t>
            </a:r>
            <a:r>
              <a:rPr lang="en-GB" sz="1200" dirty="0" smtClean="0">
                <a:solidFill>
                  <a:srgbClr val="000000"/>
                </a:solidFill>
              </a:rPr>
              <a:t>.</a:t>
            </a:r>
          </a:p>
          <a:p>
            <a:pPr marL="180975" indent="-180975" eaLnBrk="0" hangingPunct="0">
              <a:buClr>
                <a:srgbClr val="C00000"/>
              </a:buClr>
              <a:buFont typeface="Wingdings" pitchFamily="2" charset="2"/>
              <a:buChar char="§"/>
            </a:pPr>
            <a:endParaRPr lang="en-GB" sz="1200" dirty="0" smtClean="0">
              <a:solidFill>
                <a:srgbClr val="000000"/>
              </a:solidFill>
            </a:endParaRPr>
          </a:p>
          <a:p>
            <a:pPr marL="180975" indent="-180975" eaLnBrk="0" hangingPunct="0">
              <a:buClr>
                <a:srgbClr val="C00000"/>
              </a:buClr>
              <a:buFont typeface="Wingdings" pitchFamily="2" charset="2"/>
              <a:buChar char="§"/>
            </a:pPr>
            <a:r>
              <a:rPr lang="en-GB" sz="1200" dirty="0" err="1" smtClean="0">
                <a:solidFill>
                  <a:srgbClr val="000000"/>
                </a:solidFill>
              </a:rPr>
              <a:t>Neben</a:t>
            </a:r>
            <a:r>
              <a:rPr lang="en-GB" sz="1200" dirty="0" smtClean="0">
                <a:solidFill>
                  <a:srgbClr val="000000"/>
                </a:solidFill>
              </a:rPr>
              <a:t> den </a:t>
            </a:r>
            <a:r>
              <a:rPr lang="en-GB" sz="1200" dirty="0" err="1" smtClean="0">
                <a:solidFill>
                  <a:srgbClr val="000000"/>
                </a:solidFill>
              </a:rPr>
              <a:t>klassischen</a:t>
            </a:r>
            <a:r>
              <a:rPr lang="en-GB" sz="1200" dirty="0" smtClean="0">
                <a:solidFill>
                  <a:srgbClr val="000000"/>
                </a:solidFill>
              </a:rPr>
              <a:t> </a:t>
            </a:r>
            <a:r>
              <a:rPr lang="en-GB" sz="1200" dirty="0" err="1" smtClean="0">
                <a:solidFill>
                  <a:srgbClr val="000000"/>
                </a:solidFill>
              </a:rPr>
              <a:t>Kategorien</a:t>
            </a:r>
            <a:r>
              <a:rPr lang="en-GB" sz="1200" dirty="0" smtClean="0">
                <a:solidFill>
                  <a:srgbClr val="000000"/>
                </a:solidFill>
              </a:rPr>
              <a:t> </a:t>
            </a:r>
            <a:r>
              <a:rPr lang="en-GB" sz="1200" dirty="0" err="1">
                <a:solidFill>
                  <a:srgbClr val="000000"/>
                </a:solidFill>
              </a:rPr>
              <a:t>ö</a:t>
            </a:r>
            <a:r>
              <a:rPr lang="en-GB" sz="1200" dirty="0" err="1" smtClean="0">
                <a:solidFill>
                  <a:srgbClr val="000000"/>
                </a:solidFill>
              </a:rPr>
              <a:t>ffentlicher</a:t>
            </a:r>
            <a:r>
              <a:rPr lang="en-GB" sz="1200" dirty="0" smtClean="0">
                <a:solidFill>
                  <a:srgbClr val="000000"/>
                </a:solidFill>
              </a:rPr>
              <a:t> </a:t>
            </a:r>
            <a:r>
              <a:rPr lang="en-GB" sz="1200" dirty="0" err="1" smtClean="0">
                <a:solidFill>
                  <a:srgbClr val="000000"/>
                </a:solidFill>
              </a:rPr>
              <a:t>Verkehr</a:t>
            </a:r>
            <a:r>
              <a:rPr lang="en-GB" sz="1200" dirty="0" smtClean="0">
                <a:solidFill>
                  <a:srgbClr val="000000"/>
                </a:solidFill>
              </a:rPr>
              <a:t> und </a:t>
            </a:r>
            <a:r>
              <a:rPr lang="en-GB" sz="1200" dirty="0" err="1" smtClean="0">
                <a:solidFill>
                  <a:srgbClr val="000000"/>
                </a:solidFill>
              </a:rPr>
              <a:t>Individualverkehr</a:t>
            </a:r>
            <a:r>
              <a:rPr lang="en-GB" sz="1200" dirty="0" smtClean="0">
                <a:solidFill>
                  <a:srgbClr val="000000"/>
                </a:solidFill>
              </a:rPr>
              <a:t> </a:t>
            </a:r>
            <a:r>
              <a:rPr lang="en-GB" sz="1200" dirty="0" err="1" smtClean="0">
                <a:solidFill>
                  <a:srgbClr val="000000"/>
                </a:solidFill>
              </a:rPr>
              <a:t>entstehen</a:t>
            </a:r>
            <a:r>
              <a:rPr lang="en-GB" sz="1200" dirty="0" smtClean="0">
                <a:solidFill>
                  <a:srgbClr val="000000"/>
                </a:solidFill>
              </a:rPr>
              <a:t> </a:t>
            </a:r>
            <a:r>
              <a:rPr lang="en-GB" sz="1200" b="1" dirty="0" err="1" smtClean="0">
                <a:solidFill>
                  <a:srgbClr val="000000"/>
                </a:solidFill>
              </a:rPr>
              <a:t>neue</a:t>
            </a:r>
            <a:r>
              <a:rPr lang="en-GB" sz="1200" b="1" dirty="0" smtClean="0">
                <a:solidFill>
                  <a:srgbClr val="000000"/>
                </a:solidFill>
              </a:rPr>
              <a:t> </a:t>
            </a:r>
            <a:r>
              <a:rPr lang="en-GB" sz="1200" b="1" dirty="0" err="1" smtClean="0">
                <a:solidFill>
                  <a:srgbClr val="000000"/>
                </a:solidFill>
              </a:rPr>
              <a:t>Mobilitätsmodelle</a:t>
            </a:r>
            <a:r>
              <a:rPr lang="en-GB" sz="1200" b="1" dirty="0" smtClean="0">
                <a:solidFill>
                  <a:srgbClr val="000000"/>
                </a:solidFill>
              </a:rPr>
              <a:t> </a:t>
            </a:r>
            <a:r>
              <a:rPr lang="en-GB" sz="1200" b="1" dirty="0" err="1" smtClean="0">
                <a:solidFill>
                  <a:srgbClr val="000000"/>
                </a:solidFill>
              </a:rPr>
              <a:t>im</a:t>
            </a:r>
            <a:r>
              <a:rPr lang="en-GB" sz="1200" b="1" dirty="0" smtClean="0">
                <a:solidFill>
                  <a:srgbClr val="000000"/>
                </a:solidFill>
              </a:rPr>
              <a:t> </a:t>
            </a:r>
            <a:r>
              <a:rPr lang="en-GB" sz="1200" b="1" dirty="0" err="1" smtClean="0">
                <a:solidFill>
                  <a:srgbClr val="000000"/>
                </a:solidFill>
              </a:rPr>
              <a:t>privat</a:t>
            </a:r>
            <a:r>
              <a:rPr lang="en-GB" sz="1200" b="1" dirty="0" smtClean="0">
                <a:solidFill>
                  <a:srgbClr val="000000"/>
                </a:solidFill>
              </a:rPr>
              <a:t> </a:t>
            </a:r>
            <a:r>
              <a:rPr lang="en-GB" sz="1200" b="1" dirty="0" err="1" smtClean="0">
                <a:solidFill>
                  <a:srgbClr val="000000"/>
                </a:solidFill>
              </a:rPr>
              <a:t>organisierten</a:t>
            </a:r>
            <a:r>
              <a:rPr lang="en-GB" sz="1200" b="1" dirty="0" smtClean="0">
                <a:solidFill>
                  <a:srgbClr val="000000"/>
                </a:solidFill>
              </a:rPr>
              <a:t> </a:t>
            </a:r>
            <a:r>
              <a:rPr lang="en-GB" sz="1200" b="1" dirty="0" err="1" smtClean="0">
                <a:solidFill>
                  <a:srgbClr val="000000"/>
                </a:solidFill>
              </a:rPr>
              <a:t>kollektiven</a:t>
            </a:r>
            <a:r>
              <a:rPr lang="en-GB" sz="1200" b="1" dirty="0" smtClean="0">
                <a:solidFill>
                  <a:srgbClr val="000000"/>
                </a:solidFill>
              </a:rPr>
              <a:t> </a:t>
            </a:r>
            <a:r>
              <a:rPr lang="en-GB" sz="1200" b="1" dirty="0" err="1" smtClean="0">
                <a:solidFill>
                  <a:srgbClr val="000000"/>
                </a:solidFill>
              </a:rPr>
              <a:t>Bereich</a:t>
            </a:r>
            <a:r>
              <a:rPr lang="en-GB" sz="1200" b="1" dirty="0" smtClean="0">
                <a:solidFill>
                  <a:srgbClr val="000000"/>
                </a:solidFill>
              </a:rPr>
              <a:t> </a:t>
            </a:r>
            <a:r>
              <a:rPr lang="en-GB" sz="1200" dirty="0" smtClean="0">
                <a:solidFill>
                  <a:srgbClr val="000000"/>
                </a:solidFill>
              </a:rPr>
              <a:t>(</a:t>
            </a:r>
            <a:r>
              <a:rPr lang="en-GB" sz="1200" dirty="0" err="1" smtClean="0">
                <a:solidFill>
                  <a:srgbClr val="000000"/>
                </a:solidFill>
              </a:rPr>
              <a:t>z.B</a:t>
            </a:r>
            <a:r>
              <a:rPr lang="en-GB" sz="1200" dirty="0" smtClean="0">
                <a:solidFill>
                  <a:srgbClr val="000000"/>
                </a:solidFill>
              </a:rPr>
              <a:t>. </a:t>
            </a:r>
            <a:r>
              <a:rPr lang="en-GB" sz="1200" dirty="0" err="1" smtClean="0">
                <a:solidFill>
                  <a:srgbClr val="000000"/>
                </a:solidFill>
              </a:rPr>
              <a:t>Mitfahrzentralen</a:t>
            </a:r>
            <a:r>
              <a:rPr lang="en-GB" sz="1200" dirty="0" smtClean="0">
                <a:solidFill>
                  <a:srgbClr val="000000"/>
                </a:solidFill>
              </a:rPr>
              <a:t>) und </a:t>
            </a:r>
            <a:r>
              <a:rPr lang="en-GB" sz="1200" b="1" dirty="0" err="1" smtClean="0">
                <a:solidFill>
                  <a:srgbClr val="000000"/>
                </a:solidFill>
              </a:rPr>
              <a:t>im</a:t>
            </a:r>
            <a:r>
              <a:rPr lang="en-GB" sz="1200" b="1" dirty="0" smtClean="0">
                <a:solidFill>
                  <a:srgbClr val="000000"/>
                </a:solidFill>
              </a:rPr>
              <a:t> </a:t>
            </a:r>
            <a:r>
              <a:rPr lang="en-GB" sz="1200" b="1" dirty="0" err="1">
                <a:solidFill>
                  <a:srgbClr val="000000"/>
                </a:solidFill>
              </a:rPr>
              <a:t>ö</a:t>
            </a:r>
            <a:r>
              <a:rPr lang="en-GB" sz="1200" b="1" dirty="0" err="1" smtClean="0">
                <a:solidFill>
                  <a:srgbClr val="000000"/>
                </a:solidFill>
              </a:rPr>
              <a:t>ffentlichen</a:t>
            </a:r>
            <a:r>
              <a:rPr lang="en-GB" sz="1200" b="1" dirty="0" smtClean="0">
                <a:solidFill>
                  <a:srgbClr val="000000"/>
                </a:solidFill>
              </a:rPr>
              <a:t> </a:t>
            </a:r>
            <a:r>
              <a:rPr lang="en-GB" sz="1200" b="1" dirty="0" err="1" smtClean="0">
                <a:solidFill>
                  <a:srgbClr val="000000"/>
                </a:solidFill>
              </a:rPr>
              <a:t>Individualverkehr</a:t>
            </a:r>
            <a:r>
              <a:rPr lang="en-GB" sz="1200" dirty="0">
                <a:solidFill>
                  <a:srgbClr val="000000"/>
                </a:solidFill>
              </a:rPr>
              <a:t> </a:t>
            </a:r>
            <a:r>
              <a:rPr lang="en-GB" sz="1200" dirty="0" smtClean="0">
                <a:solidFill>
                  <a:srgbClr val="000000"/>
                </a:solidFill>
              </a:rPr>
              <a:t>(</a:t>
            </a:r>
            <a:r>
              <a:rPr lang="en-GB" sz="1200" dirty="0" err="1" smtClean="0">
                <a:solidFill>
                  <a:srgbClr val="000000"/>
                </a:solidFill>
              </a:rPr>
              <a:t>z.B</a:t>
            </a:r>
            <a:r>
              <a:rPr lang="en-GB" sz="1200" dirty="0" smtClean="0">
                <a:solidFill>
                  <a:srgbClr val="000000"/>
                </a:solidFill>
              </a:rPr>
              <a:t>. </a:t>
            </a:r>
            <a:r>
              <a:rPr lang="en-GB" sz="1200" dirty="0" err="1" smtClean="0">
                <a:solidFill>
                  <a:srgbClr val="000000"/>
                </a:solidFill>
              </a:rPr>
              <a:t>Charsharing</a:t>
            </a:r>
            <a:r>
              <a:rPr lang="en-GB" sz="1200" dirty="0" smtClean="0">
                <a:solidFill>
                  <a:srgbClr val="000000"/>
                </a:solidFill>
              </a:rPr>
              <a:t>).</a:t>
            </a:r>
          </a:p>
          <a:p>
            <a:pPr marL="180975" indent="-180975" eaLnBrk="0" hangingPunct="0">
              <a:buClr>
                <a:srgbClr val="C00000"/>
              </a:buClr>
              <a:buFont typeface="Wingdings" pitchFamily="2" charset="2"/>
              <a:buChar char="§"/>
            </a:pPr>
            <a:endParaRPr lang="en-GB" sz="1200" dirty="0">
              <a:solidFill>
                <a:srgbClr val="000000"/>
              </a:solidFill>
            </a:endParaRPr>
          </a:p>
          <a:p>
            <a:pPr marL="180975" indent="-180975" eaLnBrk="0" hangingPunct="0">
              <a:buClr>
                <a:srgbClr val="C00000"/>
              </a:buClr>
              <a:buFont typeface="Wingdings" pitchFamily="2" charset="2"/>
              <a:buChar char="§"/>
            </a:pPr>
            <a:r>
              <a:rPr lang="en-GB" sz="1200" b="1" dirty="0" err="1" smtClean="0">
                <a:solidFill>
                  <a:srgbClr val="000000"/>
                </a:solidFill>
              </a:rPr>
              <a:t>Integrierte</a:t>
            </a:r>
            <a:r>
              <a:rPr lang="en-GB" sz="1200" b="1" dirty="0" smtClean="0">
                <a:solidFill>
                  <a:srgbClr val="000000"/>
                </a:solidFill>
              </a:rPr>
              <a:t> </a:t>
            </a:r>
            <a:r>
              <a:rPr lang="en-GB" sz="1200" b="1" dirty="0" err="1" smtClean="0">
                <a:solidFill>
                  <a:srgbClr val="000000"/>
                </a:solidFill>
              </a:rPr>
              <a:t>Mobilitätsplattformen</a:t>
            </a:r>
            <a:r>
              <a:rPr lang="en-GB" sz="1200" b="1" dirty="0" smtClean="0">
                <a:solidFill>
                  <a:srgbClr val="000000"/>
                </a:solidFill>
              </a:rPr>
              <a:t> </a:t>
            </a:r>
            <a:r>
              <a:rPr lang="en-GB" sz="1200" dirty="0" err="1" smtClean="0">
                <a:solidFill>
                  <a:srgbClr val="000000"/>
                </a:solidFill>
              </a:rPr>
              <a:t>sind</a:t>
            </a:r>
            <a:r>
              <a:rPr lang="en-GB" sz="1200" dirty="0" smtClean="0">
                <a:solidFill>
                  <a:srgbClr val="000000"/>
                </a:solidFill>
              </a:rPr>
              <a:t> </a:t>
            </a:r>
            <a:r>
              <a:rPr lang="en-GB" sz="1200" dirty="0" err="1" smtClean="0">
                <a:solidFill>
                  <a:srgbClr val="000000"/>
                </a:solidFill>
              </a:rPr>
              <a:t>Voraussetzung</a:t>
            </a:r>
            <a:r>
              <a:rPr lang="en-GB" sz="1200" dirty="0" smtClean="0">
                <a:solidFill>
                  <a:srgbClr val="000000"/>
                </a:solidFill>
              </a:rPr>
              <a:t> </a:t>
            </a:r>
            <a:r>
              <a:rPr lang="en-GB" sz="1200" dirty="0" err="1" smtClean="0">
                <a:solidFill>
                  <a:srgbClr val="000000"/>
                </a:solidFill>
              </a:rPr>
              <a:t>für</a:t>
            </a:r>
            <a:r>
              <a:rPr lang="en-GB" sz="1200" dirty="0" smtClean="0">
                <a:solidFill>
                  <a:srgbClr val="000000"/>
                </a:solidFill>
              </a:rPr>
              <a:t> die </a:t>
            </a:r>
            <a:r>
              <a:rPr lang="en-GB" sz="1200" dirty="0" err="1" smtClean="0">
                <a:solidFill>
                  <a:srgbClr val="000000"/>
                </a:solidFill>
              </a:rPr>
              <a:t>Bearbeitung</a:t>
            </a:r>
            <a:r>
              <a:rPr lang="en-GB" sz="1200" dirty="0" smtClean="0">
                <a:solidFill>
                  <a:srgbClr val="000000"/>
                </a:solidFill>
              </a:rPr>
              <a:t> des </a:t>
            </a:r>
            <a:r>
              <a:rPr lang="en-GB" sz="1200" dirty="0" err="1" smtClean="0">
                <a:solidFill>
                  <a:srgbClr val="000000"/>
                </a:solidFill>
              </a:rPr>
              <a:t>Mobilitätsmarktes</a:t>
            </a:r>
            <a:r>
              <a:rPr lang="en-GB" sz="1200" dirty="0" smtClean="0">
                <a:solidFill>
                  <a:srgbClr val="000000"/>
                </a:solidFill>
              </a:rPr>
              <a:t> von Morgen</a:t>
            </a:r>
            <a:endParaRPr lang="en-GB" sz="1200" dirty="0">
              <a:solidFill>
                <a:srgbClr val="000000"/>
              </a:solidFill>
            </a:endParaRPr>
          </a:p>
        </p:txBody>
      </p:sp>
      <p:sp>
        <p:nvSpPr>
          <p:cNvPr id="14" name="Inhaltsplatzhalter 2"/>
          <p:cNvSpPr txBox="1">
            <a:spLocks/>
          </p:cNvSpPr>
          <p:nvPr/>
        </p:nvSpPr>
        <p:spPr>
          <a:xfrm>
            <a:off x="1141201" y="2237245"/>
            <a:ext cx="1701844" cy="1568614"/>
          </a:xfrm>
          <a:prstGeom prst="rect">
            <a:avLst/>
          </a:prstGeom>
          <a:noFill/>
          <a:ln>
            <a:solidFill>
              <a:srgbClr val="B1B0A1"/>
            </a:solidFill>
          </a:ln>
        </p:spPr>
        <p:txBody>
          <a:bodyPr vert="horz" lIns="90000" tIns="46800" rIns="91440" bIns="46800" rtlCol="0">
            <a:noAutofit/>
          </a:bodyPr>
          <a:lstStyle>
            <a:lvl1pPr marL="0" indent="0" algn="l" defTabSz="914400" rtl="0" eaLnBrk="1" latinLnBrk="0" hangingPunct="1">
              <a:lnSpc>
                <a:spcPct val="100000"/>
              </a:lnSpc>
              <a:spcBef>
                <a:spcPct val="20000"/>
              </a:spcBef>
              <a:buFontTx/>
              <a:buNone/>
              <a:defRPr sz="1600" b="1" kern="1200" baseline="0">
                <a:solidFill>
                  <a:schemeClr val="accent6"/>
                </a:solidFill>
                <a:latin typeface="+mn-lt"/>
                <a:ea typeface="+mn-ea"/>
                <a:cs typeface="+mn-cs"/>
              </a:defRPr>
            </a:lvl1pPr>
            <a:lvl2pPr marL="0" indent="0" algn="l" defTabSz="914400" rtl="0" eaLnBrk="1" latinLnBrk="0" hangingPunct="1">
              <a:lnSpc>
                <a:spcPct val="100000"/>
              </a:lnSpc>
              <a:spcBef>
                <a:spcPts val="1000"/>
              </a:spcBef>
              <a:buFontTx/>
              <a:buNone/>
              <a:defRPr sz="1600" kern="1200">
                <a:solidFill>
                  <a:schemeClr val="tx1"/>
                </a:solidFill>
                <a:latin typeface="+mn-lt"/>
                <a:ea typeface="+mn-ea"/>
                <a:cs typeface="+mn-cs"/>
              </a:defRPr>
            </a:lvl2pPr>
            <a:lvl3pPr marL="184150" indent="-184150" algn="l" defTabSz="914400" rtl="0" eaLnBrk="1" latinLnBrk="0" hangingPunct="1">
              <a:lnSpc>
                <a:spcPct val="100000"/>
              </a:lnSpc>
              <a:spcBef>
                <a:spcPts val="1000"/>
              </a:spcBef>
              <a:buFont typeface="Arial"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00000"/>
              </a:lnSpc>
              <a:spcBef>
                <a:spcPts val="500"/>
              </a:spcBef>
              <a:buFont typeface="Arial" pitchFamily="34" charset="0"/>
              <a:buChar char="–"/>
              <a:defRPr sz="1600" kern="1200">
                <a:solidFill>
                  <a:schemeClr val="tx1"/>
                </a:solidFill>
                <a:latin typeface="+mn-lt"/>
                <a:ea typeface="+mn-ea"/>
                <a:cs typeface="+mn-cs"/>
              </a:defRPr>
            </a:lvl4pPr>
            <a:lvl5pPr marL="540000" indent="-180975" algn="l" defTabSz="914400" rtl="0" eaLnBrk="1" latinLnBrk="0" hangingPunct="1">
              <a:lnSpc>
                <a:spcPct val="100000"/>
              </a:lnSpc>
              <a:spcBef>
                <a:spcPts val="200"/>
              </a:spcBef>
              <a:buFont typeface="Arial" pitchFamily="34" charset="0"/>
              <a:buChar char="-"/>
              <a:defRPr sz="1600" kern="1200">
                <a:solidFill>
                  <a:schemeClr val="tx1"/>
                </a:solidFill>
                <a:latin typeface="+mn-lt"/>
                <a:ea typeface="+mn-ea"/>
                <a:cs typeface="+mn-cs"/>
              </a:defRPr>
            </a:lvl5pPr>
            <a:lvl6pPr marL="540000" indent="-180975" algn="l" defTabSz="914400" rtl="0" eaLnBrk="1" latinLnBrk="0" hangingPunct="1">
              <a:lnSpc>
                <a:spcPct val="100000"/>
              </a:lnSpc>
              <a:spcBef>
                <a:spcPts val="150"/>
              </a:spcBef>
              <a:buFont typeface="Arial" pitchFamily="34" charset="0"/>
              <a:buChar char="-"/>
              <a:defRPr sz="1600" kern="1200" baseline="0">
                <a:solidFill>
                  <a:schemeClr val="tx1"/>
                </a:solidFill>
                <a:latin typeface="+mn-lt"/>
                <a:ea typeface="+mn-ea"/>
                <a:cs typeface="+mn-cs"/>
              </a:defRPr>
            </a:lvl6pPr>
            <a:lvl7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7pPr>
            <a:lvl8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8pPr>
            <a:lvl9pPr marL="540000" indent="-180975" algn="l" defTabSz="914400" rtl="0" eaLnBrk="1" latinLnBrk="0" hangingPunct="1">
              <a:lnSpc>
                <a:spcPct val="100000"/>
              </a:lnSpc>
              <a:spcBef>
                <a:spcPts val="150"/>
              </a:spcBef>
              <a:buFont typeface="Arial" pitchFamily="34" charset="0"/>
              <a:buChar char="-"/>
              <a:defRPr sz="1600" kern="1200" baseline="0">
                <a:solidFill>
                  <a:schemeClr val="tx1"/>
                </a:solidFill>
                <a:latin typeface="+mn-lt"/>
                <a:ea typeface="+mn-ea"/>
                <a:cs typeface="+mn-cs"/>
              </a:defRPr>
            </a:lvl9pPr>
          </a:lstStyle>
          <a:p>
            <a:pPr lvl="2" fontAlgn="auto">
              <a:spcBef>
                <a:spcPts val="600"/>
              </a:spcBef>
              <a:spcAft>
                <a:spcPts val="0"/>
              </a:spcAft>
              <a:defRPr/>
            </a:pPr>
            <a:endParaRPr lang="de-DE" dirty="0">
              <a:solidFill>
                <a:sysClr val="windowText" lastClr="000000"/>
              </a:solidFill>
            </a:endParaRPr>
          </a:p>
        </p:txBody>
      </p:sp>
      <p:sp>
        <p:nvSpPr>
          <p:cNvPr id="15" name="Inhaltsplatzhalter 2"/>
          <p:cNvSpPr txBox="1">
            <a:spLocks/>
          </p:cNvSpPr>
          <p:nvPr/>
        </p:nvSpPr>
        <p:spPr>
          <a:xfrm>
            <a:off x="2842032" y="3805859"/>
            <a:ext cx="1776708" cy="1549598"/>
          </a:xfrm>
          <a:prstGeom prst="rect">
            <a:avLst/>
          </a:prstGeom>
          <a:noFill/>
          <a:ln>
            <a:solidFill>
              <a:srgbClr val="B1B0A1"/>
            </a:solidFill>
          </a:ln>
        </p:spPr>
        <p:txBody>
          <a:bodyPr vert="horz" lIns="90000" tIns="46800" rIns="91440" bIns="46800" rtlCol="0">
            <a:noAutofit/>
          </a:bodyPr>
          <a:lstStyle>
            <a:lvl1pPr marL="0" indent="0" algn="l" defTabSz="914400" rtl="0" eaLnBrk="1" latinLnBrk="0" hangingPunct="1">
              <a:lnSpc>
                <a:spcPct val="100000"/>
              </a:lnSpc>
              <a:spcBef>
                <a:spcPct val="20000"/>
              </a:spcBef>
              <a:buFontTx/>
              <a:buNone/>
              <a:defRPr sz="1600" b="1" kern="1200" baseline="0">
                <a:solidFill>
                  <a:schemeClr val="accent6"/>
                </a:solidFill>
                <a:latin typeface="+mn-lt"/>
                <a:ea typeface="+mn-ea"/>
                <a:cs typeface="+mn-cs"/>
              </a:defRPr>
            </a:lvl1pPr>
            <a:lvl2pPr marL="0" indent="0" algn="l" defTabSz="914400" rtl="0" eaLnBrk="1" latinLnBrk="0" hangingPunct="1">
              <a:lnSpc>
                <a:spcPct val="100000"/>
              </a:lnSpc>
              <a:spcBef>
                <a:spcPts val="1000"/>
              </a:spcBef>
              <a:buFontTx/>
              <a:buNone/>
              <a:defRPr sz="1600" kern="1200">
                <a:solidFill>
                  <a:schemeClr val="tx1"/>
                </a:solidFill>
                <a:latin typeface="+mn-lt"/>
                <a:ea typeface="+mn-ea"/>
                <a:cs typeface="+mn-cs"/>
              </a:defRPr>
            </a:lvl2pPr>
            <a:lvl3pPr marL="184150" indent="-184150" algn="l" defTabSz="914400" rtl="0" eaLnBrk="1" latinLnBrk="0" hangingPunct="1">
              <a:lnSpc>
                <a:spcPct val="100000"/>
              </a:lnSpc>
              <a:spcBef>
                <a:spcPts val="1000"/>
              </a:spcBef>
              <a:buFont typeface="Arial"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00000"/>
              </a:lnSpc>
              <a:spcBef>
                <a:spcPts val="500"/>
              </a:spcBef>
              <a:buFont typeface="Arial" pitchFamily="34" charset="0"/>
              <a:buChar char="–"/>
              <a:defRPr sz="1600" kern="1200">
                <a:solidFill>
                  <a:schemeClr val="tx1"/>
                </a:solidFill>
                <a:latin typeface="+mn-lt"/>
                <a:ea typeface="+mn-ea"/>
                <a:cs typeface="+mn-cs"/>
              </a:defRPr>
            </a:lvl4pPr>
            <a:lvl5pPr marL="540000" indent="-180975" algn="l" defTabSz="914400" rtl="0" eaLnBrk="1" latinLnBrk="0" hangingPunct="1">
              <a:lnSpc>
                <a:spcPct val="100000"/>
              </a:lnSpc>
              <a:spcBef>
                <a:spcPts val="200"/>
              </a:spcBef>
              <a:buFont typeface="Arial" pitchFamily="34" charset="0"/>
              <a:buChar char="-"/>
              <a:defRPr sz="1600" kern="1200">
                <a:solidFill>
                  <a:schemeClr val="tx1"/>
                </a:solidFill>
                <a:latin typeface="+mn-lt"/>
                <a:ea typeface="+mn-ea"/>
                <a:cs typeface="+mn-cs"/>
              </a:defRPr>
            </a:lvl5pPr>
            <a:lvl6pPr marL="540000" indent="-180975" algn="l" defTabSz="914400" rtl="0" eaLnBrk="1" latinLnBrk="0" hangingPunct="1">
              <a:lnSpc>
                <a:spcPct val="100000"/>
              </a:lnSpc>
              <a:spcBef>
                <a:spcPts val="150"/>
              </a:spcBef>
              <a:buFont typeface="Arial" pitchFamily="34" charset="0"/>
              <a:buChar char="-"/>
              <a:defRPr sz="1600" kern="1200" baseline="0">
                <a:solidFill>
                  <a:schemeClr val="tx1"/>
                </a:solidFill>
                <a:latin typeface="+mn-lt"/>
                <a:ea typeface="+mn-ea"/>
                <a:cs typeface="+mn-cs"/>
              </a:defRPr>
            </a:lvl6pPr>
            <a:lvl7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7pPr>
            <a:lvl8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8pPr>
            <a:lvl9pPr marL="540000" indent="-180975" algn="l" defTabSz="914400" rtl="0" eaLnBrk="1" latinLnBrk="0" hangingPunct="1">
              <a:lnSpc>
                <a:spcPct val="100000"/>
              </a:lnSpc>
              <a:spcBef>
                <a:spcPts val="150"/>
              </a:spcBef>
              <a:buFont typeface="Arial" pitchFamily="34" charset="0"/>
              <a:buChar char="-"/>
              <a:defRPr sz="1600" kern="1200" baseline="0">
                <a:solidFill>
                  <a:schemeClr val="tx1"/>
                </a:solidFill>
                <a:latin typeface="+mn-lt"/>
                <a:ea typeface="+mn-ea"/>
                <a:cs typeface="+mn-cs"/>
              </a:defRPr>
            </a:lvl9pPr>
          </a:lstStyle>
          <a:p>
            <a:pPr lvl="2" fontAlgn="auto">
              <a:spcBef>
                <a:spcPts val="600"/>
              </a:spcBef>
              <a:spcAft>
                <a:spcPts val="0"/>
              </a:spcAft>
              <a:defRPr/>
            </a:pPr>
            <a:endParaRPr lang="de-DE" sz="1100" dirty="0">
              <a:solidFill>
                <a:sysClr val="windowText" lastClr="000000"/>
              </a:solidFill>
            </a:endParaRPr>
          </a:p>
        </p:txBody>
      </p:sp>
      <p:sp>
        <p:nvSpPr>
          <p:cNvPr id="18" name="Inhaltsplatzhalter 2"/>
          <p:cNvSpPr txBox="1">
            <a:spLocks/>
          </p:cNvSpPr>
          <p:nvPr/>
        </p:nvSpPr>
        <p:spPr>
          <a:xfrm>
            <a:off x="1141201" y="3793824"/>
            <a:ext cx="1701844" cy="1568614"/>
          </a:xfrm>
          <a:prstGeom prst="rect">
            <a:avLst/>
          </a:prstGeom>
          <a:solidFill>
            <a:srgbClr val="E6E6E6"/>
          </a:solidFill>
          <a:ln w="25400">
            <a:solidFill>
              <a:schemeClr val="accent1"/>
            </a:solidFill>
          </a:ln>
        </p:spPr>
        <p:txBody>
          <a:bodyPr vert="horz" lIns="90000" tIns="46800" rIns="91440" bIns="46800" rtlCol="0">
            <a:noAutofit/>
          </a:bodyPr>
          <a:lstStyle>
            <a:lvl1pPr marL="0" indent="0" algn="l" defTabSz="914400" rtl="0" eaLnBrk="1" latinLnBrk="0" hangingPunct="1">
              <a:lnSpc>
                <a:spcPct val="100000"/>
              </a:lnSpc>
              <a:spcBef>
                <a:spcPct val="20000"/>
              </a:spcBef>
              <a:buFontTx/>
              <a:buNone/>
              <a:defRPr sz="1600" b="1" kern="1200" baseline="0">
                <a:solidFill>
                  <a:schemeClr val="accent6"/>
                </a:solidFill>
                <a:latin typeface="+mn-lt"/>
                <a:ea typeface="+mn-ea"/>
                <a:cs typeface="+mn-cs"/>
              </a:defRPr>
            </a:lvl1pPr>
            <a:lvl2pPr marL="0" indent="0" algn="l" defTabSz="914400" rtl="0" eaLnBrk="1" latinLnBrk="0" hangingPunct="1">
              <a:lnSpc>
                <a:spcPct val="100000"/>
              </a:lnSpc>
              <a:spcBef>
                <a:spcPts val="1000"/>
              </a:spcBef>
              <a:buFontTx/>
              <a:buNone/>
              <a:defRPr sz="1600" kern="1200">
                <a:solidFill>
                  <a:schemeClr val="tx1"/>
                </a:solidFill>
                <a:latin typeface="+mn-lt"/>
                <a:ea typeface="+mn-ea"/>
                <a:cs typeface="+mn-cs"/>
              </a:defRPr>
            </a:lvl2pPr>
            <a:lvl3pPr marL="184150" indent="-184150" algn="l" defTabSz="914400" rtl="0" eaLnBrk="1" latinLnBrk="0" hangingPunct="1">
              <a:lnSpc>
                <a:spcPct val="100000"/>
              </a:lnSpc>
              <a:spcBef>
                <a:spcPts val="1000"/>
              </a:spcBef>
              <a:buFont typeface="Arial"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00000"/>
              </a:lnSpc>
              <a:spcBef>
                <a:spcPts val="500"/>
              </a:spcBef>
              <a:buFont typeface="Arial" pitchFamily="34" charset="0"/>
              <a:buChar char="–"/>
              <a:defRPr sz="1600" kern="1200">
                <a:solidFill>
                  <a:schemeClr val="tx1"/>
                </a:solidFill>
                <a:latin typeface="+mn-lt"/>
                <a:ea typeface="+mn-ea"/>
                <a:cs typeface="+mn-cs"/>
              </a:defRPr>
            </a:lvl4pPr>
            <a:lvl5pPr marL="540000" indent="-180975" algn="l" defTabSz="914400" rtl="0" eaLnBrk="1" latinLnBrk="0" hangingPunct="1">
              <a:lnSpc>
                <a:spcPct val="100000"/>
              </a:lnSpc>
              <a:spcBef>
                <a:spcPts val="200"/>
              </a:spcBef>
              <a:buFont typeface="Arial" pitchFamily="34" charset="0"/>
              <a:buChar char="-"/>
              <a:defRPr sz="1600" kern="1200">
                <a:solidFill>
                  <a:schemeClr val="tx1"/>
                </a:solidFill>
                <a:latin typeface="+mn-lt"/>
                <a:ea typeface="+mn-ea"/>
                <a:cs typeface="+mn-cs"/>
              </a:defRPr>
            </a:lvl5pPr>
            <a:lvl6pPr marL="540000" indent="-180975" algn="l" defTabSz="914400" rtl="0" eaLnBrk="1" latinLnBrk="0" hangingPunct="1">
              <a:lnSpc>
                <a:spcPct val="100000"/>
              </a:lnSpc>
              <a:spcBef>
                <a:spcPts val="150"/>
              </a:spcBef>
              <a:buFont typeface="Arial" pitchFamily="34" charset="0"/>
              <a:buChar char="-"/>
              <a:defRPr sz="1600" kern="1200" baseline="0">
                <a:solidFill>
                  <a:schemeClr val="tx1"/>
                </a:solidFill>
                <a:latin typeface="+mn-lt"/>
                <a:ea typeface="+mn-ea"/>
                <a:cs typeface="+mn-cs"/>
              </a:defRPr>
            </a:lvl6pPr>
            <a:lvl7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7pPr>
            <a:lvl8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8pPr>
            <a:lvl9pPr marL="540000" indent="-180975" algn="l" defTabSz="914400" rtl="0" eaLnBrk="1" latinLnBrk="0" hangingPunct="1">
              <a:lnSpc>
                <a:spcPct val="100000"/>
              </a:lnSpc>
              <a:spcBef>
                <a:spcPts val="150"/>
              </a:spcBef>
              <a:buFont typeface="Arial" pitchFamily="34" charset="0"/>
              <a:buChar char="-"/>
              <a:defRPr sz="1600" kern="1200" baseline="0">
                <a:solidFill>
                  <a:schemeClr val="tx1"/>
                </a:solidFill>
                <a:latin typeface="+mn-lt"/>
                <a:ea typeface="+mn-ea"/>
                <a:cs typeface="+mn-cs"/>
              </a:defRPr>
            </a:lvl9pPr>
          </a:lstStyle>
          <a:p>
            <a:pPr lvl="2" fontAlgn="auto">
              <a:spcBef>
                <a:spcPts val="600"/>
              </a:spcBef>
              <a:spcAft>
                <a:spcPts val="0"/>
              </a:spcAft>
              <a:defRPr/>
            </a:pPr>
            <a:endParaRPr lang="de-DE" dirty="0">
              <a:solidFill>
                <a:sysClr val="windowText" lastClr="000000"/>
              </a:solidFill>
            </a:endParaRPr>
          </a:p>
        </p:txBody>
      </p:sp>
      <p:sp>
        <p:nvSpPr>
          <p:cNvPr id="19" name="Line 6"/>
          <p:cNvSpPr>
            <a:spLocks noChangeShapeType="1"/>
          </p:cNvSpPr>
          <p:nvPr/>
        </p:nvSpPr>
        <p:spPr bwMode="auto">
          <a:xfrm flipV="1">
            <a:off x="850449" y="2237251"/>
            <a:ext cx="0" cy="3118213"/>
          </a:xfrm>
          <a:prstGeom prst="line">
            <a:avLst/>
          </a:prstGeom>
          <a:noFill/>
          <a:ln w="9525">
            <a:solidFill>
              <a:srgbClr val="868889"/>
            </a:solidFill>
            <a:round/>
            <a:headEnd type="none" w="sm" len="sm"/>
            <a:tailEnd type="triangle" w="med" len="med"/>
          </a:ln>
          <a:effectLst/>
        </p:spPr>
        <p:txBody>
          <a:bodyPr wrap="none" anchor="ctr"/>
          <a:lstStyle/>
          <a:p>
            <a:pPr fontAlgn="auto">
              <a:spcBef>
                <a:spcPts val="0"/>
              </a:spcBef>
              <a:spcAft>
                <a:spcPts val="0"/>
              </a:spcAft>
              <a:defRPr/>
            </a:pPr>
            <a:endParaRPr lang="de-DE" kern="0" dirty="0">
              <a:solidFill>
                <a:sysClr val="windowText" lastClr="000000"/>
              </a:solidFill>
              <a:latin typeface="Arial"/>
            </a:endParaRPr>
          </a:p>
        </p:txBody>
      </p:sp>
      <p:sp>
        <p:nvSpPr>
          <p:cNvPr id="20" name="Rectangle 7"/>
          <p:cNvSpPr>
            <a:spLocks noChangeArrowheads="1"/>
          </p:cNvSpPr>
          <p:nvPr/>
        </p:nvSpPr>
        <p:spPr bwMode="auto">
          <a:xfrm rot="16200000">
            <a:off x="252772" y="3642498"/>
            <a:ext cx="832279" cy="307777"/>
          </a:xfrm>
          <a:prstGeom prst="rect">
            <a:avLst/>
          </a:prstGeom>
          <a:noFill/>
          <a:ln w="9525">
            <a:noFill/>
            <a:miter lim="800000"/>
            <a:headEnd/>
            <a:tailEnd/>
          </a:ln>
          <a:effectLst/>
        </p:spPr>
        <p:txBody>
          <a:bodyPr wrap="none" anchor="ctr">
            <a:spAutoFit/>
          </a:bodyPr>
          <a:lstStyle/>
          <a:p>
            <a:pPr marL="190500" lvl="2" indent="-187325" algn="ctr" fontAlgn="auto">
              <a:spcBef>
                <a:spcPct val="40000"/>
              </a:spcBef>
              <a:spcAft>
                <a:spcPts val="0"/>
              </a:spcAft>
              <a:buClr>
                <a:srgbClr val="868889"/>
              </a:buClr>
              <a:buSzPct val="90000"/>
              <a:buFont typeface="Wingdings 2" pitchFamily="18" charset="2"/>
              <a:buNone/>
              <a:defRPr/>
            </a:pPr>
            <a:r>
              <a:rPr lang="de-DE" sz="1400" b="1" kern="0" dirty="0" smtClean="0">
                <a:solidFill>
                  <a:sysClr val="windowText" lastClr="000000"/>
                </a:solidFill>
              </a:rPr>
              <a:t>Zugang</a:t>
            </a:r>
            <a:endParaRPr lang="de-DE" sz="1400" b="1" kern="0" dirty="0">
              <a:solidFill>
                <a:sysClr val="windowText" lastClr="000000"/>
              </a:solidFill>
            </a:endParaRPr>
          </a:p>
        </p:txBody>
      </p:sp>
      <p:sp>
        <p:nvSpPr>
          <p:cNvPr id="21" name="Rectangle 8"/>
          <p:cNvSpPr>
            <a:spLocks noChangeArrowheads="1"/>
          </p:cNvSpPr>
          <p:nvPr/>
        </p:nvSpPr>
        <p:spPr bwMode="auto">
          <a:xfrm rot="16200000">
            <a:off x="545725" y="2499220"/>
            <a:ext cx="904414" cy="307777"/>
          </a:xfrm>
          <a:prstGeom prst="rect">
            <a:avLst/>
          </a:prstGeom>
          <a:noFill/>
          <a:ln w="9525">
            <a:noFill/>
            <a:miter lim="800000"/>
            <a:headEnd/>
            <a:tailEnd/>
          </a:ln>
          <a:effectLst/>
        </p:spPr>
        <p:txBody>
          <a:bodyPr wrap="none" anchor="ctr">
            <a:spAutoFit/>
          </a:bodyPr>
          <a:lstStyle/>
          <a:p>
            <a:pPr marL="190500" lvl="2" indent="-187325" algn="r" fontAlgn="auto">
              <a:spcBef>
                <a:spcPct val="40000"/>
              </a:spcBef>
              <a:spcAft>
                <a:spcPts val="0"/>
              </a:spcAft>
              <a:buClr>
                <a:srgbClr val="868889"/>
              </a:buClr>
              <a:buSzPct val="90000"/>
              <a:buFont typeface="Wingdings 2" pitchFamily="18" charset="2"/>
              <a:buNone/>
              <a:defRPr/>
            </a:pPr>
            <a:r>
              <a:rPr lang="de-DE" sz="1400" kern="0" dirty="0" smtClean="0">
                <a:solidFill>
                  <a:sysClr val="windowText" lastClr="000000"/>
                </a:solidFill>
                <a:latin typeface="Arial"/>
              </a:rPr>
              <a:t>öffentlich</a:t>
            </a:r>
            <a:endParaRPr lang="de-DE" sz="1400" kern="0" dirty="0">
              <a:solidFill>
                <a:sysClr val="windowText" lastClr="000000"/>
              </a:solidFill>
              <a:latin typeface="Arial"/>
            </a:endParaRPr>
          </a:p>
        </p:txBody>
      </p:sp>
      <p:sp>
        <p:nvSpPr>
          <p:cNvPr id="22" name="Rectangle 9"/>
          <p:cNvSpPr>
            <a:spLocks noChangeArrowheads="1"/>
          </p:cNvSpPr>
          <p:nvPr/>
        </p:nvSpPr>
        <p:spPr bwMode="auto">
          <a:xfrm rot="16200000">
            <a:off x="685186" y="4957003"/>
            <a:ext cx="625492" cy="307777"/>
          </a:xfrm>
          <a:prstGeom prst="rect">
            <a:avLst/>
          </a:prstGeom>
          <a:noFill/>
          <a:ln w="9525">
            <a:noFill/>
            <a:miter lim="800000"/>
            <a:headEnd/>
            <a:tailEnd/>
          </a:ln>
          <a:effectLst/>
        </p:spPr>
        <p:txBody>
          <a:bodyPr wrap="none" anchor="ctr">
            <a:spAutoFit/>
          </a:bodyPr>
          <a:lstStyle/>
          <a:p>
            <a:pPr marL="190500" lvl="2" indent="-187325" fontAlgn="auto">
              <a:spcBef>
                <a:spcPct val="40000"/>
              </a:spcBef>
              <a:spcAft>
                <a:spcPts val="0"/>
              </a:spcAft>
              <a:buClr>
                <a:srgbClr val="868889"/>
              </a:buClr>
              <a:buSzPct val="90000"/>
              <a:buFont typeface="Wingdings 2" pitchFamily="18" charset="2"/>
              <a:buNone/>
              <a:defRPr/>
            </a:pPr>
            <a:r>
              <a:rPr lang="de-DE" sz="1400" kern="0" dirty="0" smtClean="0">
                <a:solidFill>
                  <a:sysClr val="windowText" lastClr="000000"/>
                </a:solidFill>
                <a:latin typeface="Arial"/>
              </a:rPr>
              <a:t>privat</a:t>
            </a:r>
            <a:endParaRPr lang="de-DE" sz="1400" kern="0" dirty="0">
              <a:solidFill>
                <a:sysClr val="windowText" lastClr="000000"/>
              </a:solidFill>
              <a:latin typeface="Arial"/>
            </a:endParaRPr>
          </a:p>
        </p:txBody>
      </p:sp>
      <p:sp>
        <p:nvSpPr>
          <p:cNvPr id="23" name="Rectangle 11"/>
          <p:cNvSpPr>
            <a:spLocks noChangeArrowheads="1"/>
          </p:cNvSpPr>
          <p:nvPr/>
        </p:nvSpPr>
        <p:spPr bwMode="auto">
          <a:xfrm>
            <a:off x="1039851" y="5350445"/>
            <a:ext cx="825867" cy="307777"/>
          </a:xfrm>
          <a:prstGeom prst="rect">
            <a:avLst/>
          </a:prstGeom>
          <a:noFill/>
          <a:ln w="9525">
            <a:noFill/>
            <a:miter lim="800000"/>
            <a:headEnd/>
            <a:tailEnd/>
          </a:ln>
          <a:effectLst/>
        </p:spPr>
        <p:txBody>
          <a:bodyPr wrap="none" anchor="ctr">
            <a:spAutoFit/>
          </a:bodyPr>
          <a:lstStyle/>
          <a:p>
            <a:pPr marL="190500" lvl="2" indent="-187325" fontAlgn="auto">
              <a:spcBef>
                <a:spcPct val="40000"/>
              </a:spcBef>
              <a:spcAft>
                <a:spcPts val="0"/>
              </a:spcAft>
              <a:buClr>
                <a:srgbClr val="868889"/>
              </a:buClr>
              <a:buSzPct val="90000"/>
              <a:buFont typeface="Wingdings 2" pitchFamily="18" charset="2"/>
              <a:buNone/>
              <a:defRPr/>
            </a:pPr>
            <a:r>
              <a:rPr lang="de-DE" sz="1400" kern="0" dirty="0" smtClean="0">
                <a:solidFill>
                  <a:sysClr val="windowText" lastClr="000000"/>
                </a:solidFill>
                <a:latin typeface="Arial"/>
              </a:rPr>
              <a:t>kollektiv</a:t>
            </a:r>
            <a:endParaRPr lang="de-DE" sz="1400" kern="0" dirty="0">
              <a:solidFill>
                <a:sysClr val="windowText" lastClr="000000"/>
              </a:solidFill>
              <a:latin typeface="Arial"/>
            </a:endParaRPr>
          </a:p>
        </p:txBody>
      </p:sp>
      <p:sp>
        <p:nvSpPr>
          <p:cNvPr id="24" name="Line 5"/>
          <p:cNvSpPr>
            <a:spLocks noChangeShapeType="1"/>
          </p:cNvSpPr>
          <p:nvPr/>
        </p:nvSpPr>
        <p:spPr bwMode="auto">
          <a:xfrm>
            <a:off x="1157183" y="5663261"/>
            <a:ext cx="3461556" cy="0"/>
          </a:xfrm>
          <a:prstGeom prst="line">
            <a:avLst/>
          </a:prstGeom>
          <a:noFill/>
          <a:ln w="9525">
            <a:solidFill>
              <a:srgbClr val="868889"/>
            </a:solidFill>
            <a:round/>
            <a:headEnd type="none" w="sm" len="sm"/>
            <a:tailEnd type="triangle" w="med" len="med"/>
          </a:ln>
          <a:effectLst/>
        </p:spPr>
        <p:txBody>
          <a:bodyPr wrap="none" anchor="ctr"/>
          <a:lstStyle/>
          <a:p>
            <a:pPr fontAlgn="auto">
              <a:spcBef>
                <a:spcPts val="0"/>
              </a:spcBef>
              <a:spcAft>
                <a:spcPts val="0"/>
              </a:spcAft>
              <a:defRPr/>
            </a:pPr>
            <a:endParaRPr lang="de-DE" kern="0" dirty="0">
              <a:solidFill>
                <a:sysClr val="windowText" lastClr="000000"/>
              </a:solidFill>
            </a:endParaRPr>
          </a:p>
        </p:txBody>
      </p:sp>
      <p:sp>
        <p:nvSpPr>
          <p:cNvPr id="25" name="Rectangle 10"/>
          <p:cNvSpPr>
            <a:spLocks noChangeArrowheads="1"/>
          </p:cNvSpPr>
          <p:nvPr/>
        </p:nvSpPr>
        <p:spPr bwMode="auto">
          <a:xfrm>
            <a:off x="3690032" y="5350445"/>
            <a:ext cx="974946" cy="307777"/>
          </a:xfrm>
          <a:prstGeom prst="rect">
            <a:avLst/>
          </a:prstGeom>
          <a:noFill/>
          <a:ln w="9525">
            <a:noFill/>
            <a:miter lim="800000"/>
            <a:headEnd/>
            <a:tailEnd/>
          </a:ln>
          <a:effectLst/>
        </p:spPr>
        <p:txBody>
          <a:bodyPr wrap="none" anchor="ctr">
            <a:spAutoFit/>
          </a:bodyPr>
          <a:lstStyle/>
          <a:p>
            <a:pPr marL="190500" lvl="2" indent="-187325" algn="r" fontAlgn="auto">
              <a:spcBef>
                <a:spcPct val="40000"/>
              </a:spcBef>
              <a:spcAft>
                <a:spcPts val="0"/>
              </a:spcAft>
              <a:buClr>
                <a:srgbClr val="868889"/>
              </a:buClr>
              <a:buSzPct val="90000"/>
              <a:buFont typeface="Wingdings 2" pitchFamily="18" charset="2"/>
              <a:buNone/>
              <a:defRPr/>
            </a:pPr>
            <a:r>
              <a:rPr lang="de-DE" sz="1400" kern="0" dirty="0" smtClean="0">
                <a:solidFill>
                  <a:sysClr val="windowText" lastClr="000000"/>
                </a:solidFill>
                <a:latin typeface="Arial"/>
              </a:rPr>
              <a:t>individuell</a:t>
            </a:r>
            <a:endParaRPr lang="de-DE" sz="1400" kern="0" dirty="0">
              <a:solidFill>
                <a:sysClr val="windowText" lastClr="000000"/>
              </a:solidFill>
              <a:latin typeface="Arial"/>
            </a:endParaRPr>
          </a:p>
        </p:txBody>
      </p:sp>
      <p:sp>
        <p:nvSpPr>
          <p:cNvPr id="26" name="Rectangle 12"/>
          <p:cNvSpPr>
            <a:spLocks noChangeArrowheads="1"/>
          </p:cNvSpPr>
          <p:nvPr/>
        </p:nvSpPr>
        <p:spPr bwMode="auto">
          <a:xfrm>
            <a:off x="2402881" y="5680904"/>
            <a:ext cx="902811" cy="307777"/>
          </a:xfrm>
          <a:prstGeom prst="rect">
            <a:avLst/>
          </a:prstGeom>
          <a:noFill/>
          <a:ln w="9525">
            <a:noFill/>
            <a:miter lim="800000"/>
            <a:headEnd/>
            <a:tailEnd/>
          </a:ln>
          <a:effectLst/>
        </p:spPr>
        <p:txBody>
          <a:bodyPr wrap="none" anchor="ctr">
            <a:spAutoFit/>
          </a:bodyPr>
          <a:lstStyle/>
          <a:p>
            <a:pPr marL="190500" lvl="2" indent="-187325" algn="ctr" fontAlgn="auto">
              <a:spcBef>
                <a:spcPct val="40000"/>
              </a:spcBef>
              <a:spcAft>
                <a:spcPts val="0"/>
              </a:spcAft>
              <a:buClr>
                <a:srgbClr val="868889"/>
              </a:buClr>
              <a:buSzPct val="90000"/>
              <a:buFont typeface="Wingdings 2" pitchFamily="18" charset="2"/>
              <a:buNone/>
              <a:defRPr/>
            </a:pPr>
            <a:r>
              <a:rPr lang="de-DE" sz="1400" b="1" kern="0" dirty="0" smtClean="0">
                <a:solidFill>
                  <a:sysClr val="windowText" lastClr="000000"/>
                </a:solidFill>
                <a:latin typeface="Arial"/>
              </a:rPr>
              <a:t>Nutzung</a:t>
            </a:r>
            <a:endParaRPr lang="de-DE" sz="1400" b="1" kern="0" dirty="0">
              <a:solidFill>
                <a:sysClr val="windowText" lastClr="000000"/>
              </a:solidFill>
              <a:latin typeface="Arial"/>
            </a:endParaRPr>
          </a:p>
        </p:txBody>
      </p:sp>
      <p:sp>
        <p:nvSpPr>
          <p:cNvPr id="27" name="Textfeld 26"/>
          <p:cNvSpPr txBox="1"/>
          <p:nvPr/>
        </p:nvSpPr>
        <p:spPr>
          <a:xfrm>
            <a:off x="2864989" y="2698996"/>
            <a:ext cx="452368" cy="261610"/>
          </a:xfrm>
          <a:prstGeom prst="rect">
            <a:avLst/>
          </a:prstGeom>
          <a:noFill/>
        </p:spPr>
        <p:txBody>
          <a:bodyPr wrap="none" rtlCol="0">
            <a:spAutoFit/>
          </a:bodyPr>
          <a:lstStyle/>
          <a:p>
            <a:pPr eaLnBrk="0" hangingPunct="0"/>
            <a:r>
              <a:rPr lang="en-GB" sz="1100" dirty="0" smtClean="0">
                <a:solidFill>
                  <a:srgbClr val="000000"/>
                </a:solidFill>
              </a:rPr>
              <a:t>Taxi</a:t>
            </a:r>
            <a:endParaRPr lang="en-GB" sz="1100" dirty="0">
              <a:solidFill>
                <a:srgbClr val="000000"/>
              </a:solidFill>
            </a:endParaRPr>
          </a:p>
        </p:txBody>
      </p:sp>
      <p:sp>
        <p:nvSpPr>
          <p:cNvPr id="28" name="Textfeld 27"/>
          <p:cNvSpPr txBox="1"/>
          <p:nvPr/>
        </p:nvSpPr>
        <p:spPr>
          <a:xfrm>
            <a:off x="2878797" y="2911600"/>
            <a:ext cx="724878" cy="261610"/>
          </a:xfrm>
          <a:prstGeom prst="rect">
            <a:avLst/>
          </a:prstGeom>
          <a:noFill/>
        </p:spPr>
        <p:txBody>
          <a:bodyPr wrap="none" rtlCol="0">
            <a:spAutoFit/>
          </a:bodyPr>
          <a:lstStyle/>
          <a:p>
            <a:pPr eaLnBrk="0" hangingPunct="0"/>
            <a:r>
              <a:rPr lang="en-GB" sz="1100" dirty="0" err="1" smtClean="0">
                <a:solidFill>
                  <a:srgbClr val="000000"/>
                </a:solidFill>
              </a:rPr>
              <a:t>Mietauto</a:t>
            </a:r>
            <a:endParaRPr lang="en-GB" sz="1100" dirty="0">
              <a:solidFill>
                <a:srgbClr val="000000"/>
              </a:solidFill>
            </a:endParaRPr>
          </a:p>
        </p:txBody>
      </p:sp>
      <p:sp>
        <p:nvSpPr>
          <p:cNvPr id="29" name="Textfeld 28"/>
          <p:cNvSpPr txBox="1"/>
          <p:nvPr/>
        </p:nvSpPr>
        <p:spPr>
          <a:xfrm>
            <a:off x="1182242" y="4869202"/>
            <a:ext cx="1600206" cy="430887"/>
          </a:xfrm>
          <a:prstGeom prst="rect">
            <a:avLst/>
          </a:prstGeom>
          <a:noFill/>
        </p:spPr>
        <p:txBody>
          <a:bodyPr wrap="square" rtlCol="0">
            <a:spAutoFit/>
          </a:bodyPr>
          <a:lstStyle/>
          <a:p>
            <a:pPr eaLnBrk="0" hangingPunct="0"/>
            <a:r>
              <a:rPr lang="en-GB" sz="1100" dirty="0" smtClean="0">
                <a:solidFill>
                  <a:srgbClr val="000000"/>
                </a:solidFill>
              </a:rPr>
              <a:t>Privates </a:t>
            </a:r>
            <a:r>
              <a:rPr lang="en-GB" sz="1100" dirty="0" err="1" smtClean="0">
                <a:solidFill>
                  <a:srgbClr val="000000"/>
                </a:solidFill>
              </a:rPr>
              <a:t>Carsharing</a:t>
            </a:r>
            <a:endParaRPr lang="en-GB" sz="1100" dirty="0" smtClean="0">
              <a:solidFill>
                <a:srgbClr val="000000"/>
              </a:solidFill>
            </a:endParaRPr>
          </a:p>
          <a:p>
            <a:pPr eaLnBrk="0" hangingPunct="0"/>
            <a:r>
              <a:rPr lang="en-GB" sz="1100" dirty="0">
                <a:solidFill>
                  <a:srgbClr val="000000"/>
                </a:solidFill>
              </a:rPr>
              <a:t>(</a:t>
            </a:r>
            <a:r>
              <a:rPr lang="en-GB" sz="1100" dirty="0" smtClean="0">
                <a:solidFill>
                  <a:srgbClr val="000000"/>
                </a:solidFill>
              </a:rPr>
              <a:t>Peer to peer) </a:t>
            </a:r>
          </a:p>
        </p:txBody>
      </p:sp>
      <p:sp>
        <p:nvSpPr>
          <p:cNvPr id="30" name="Textfeld 29"/>
          <p:cNvSpPr txBox="1"/>
          <p:nvPr/>
        </p:nvSpPr>
        <p:spPr>
          <a:xfrm>
            <a:off x="2878797" y="4725230"/>
            <a:ext cx="1024639" cy="261610"/>
          </a:xfrm>
          <a:prstGeom prst="rect">
            <a:avLst/>
          </a:prstGeom>
          <a:noFill/>
        </p:spPr>
        <p:txBody>
          <a:bodyPr wrap="none" rtlCol="0">
            <a:spAutoFit/>
          </a:bodyPr>
          <a:lstStyle/>
          <a:p>
            <a:pPr eaLnBrk="0" hangingPunct="0"/>
            <a:r>
              <a:rPr lang="en-GB" sz="1100" dirty="0" err="1" smtClean="0">
                <a:solidFill>
                  <a:srgbClr val="000000"/>
                </a:solidFill>
              </a:rPr>
              <a:t>Eigenes</a:t>
            </a:r>
            <a:r>
              <a:rPr lang="en-GB" sz="1100" dirty="0" smtClean="0">
                <a:solidFill>
                  <a:srgbClr val="000000"/>
                </a:solidFill>
              </a:rPr>
              <a:t> Auto</a:t>
            </a:r>
            <a:endParaRPr lang="en-GB" sz="1100" dirty="0">
              <a:solidFill>
                <a:srgbClr val="000000"/>
              </a:solidFill>
            </a:endParaRPr>
          </a:p>
        </p:txBody>
      </p:sp>
      <p:sp>
        <p:nvSpPr>
          <p:cNvPr id="31" name="Textfeld 30"/>
          <p:cNvSpPr txBox="1"/>
          <p:nvPr/>
        </p:nvSpPr>
        <p:spPr>
          <a:xfrm>
            <a:off x="2878821" y="4947405"/>
            <a:ext cx="1228221" cy="261610"/>
          </a:xfrm>
          <a:prstGeom prst="rect">
            <a:avLst/>
          </a:prstGeom>
          <a:noFill/>
        </p:spPr>
        <p:txBody>
          <a:bodyPr wrap="none" rtlCol="0">
            <a:spAutoFit/>
          </a:bodyPr>
          <a:lstStyle/>
          <a:p>
            <a:pPr eaLnBrk="0" hangingPunct="0"/>
            <a:r>
              <a:rPr lang="en-GB" sz="1100" dirty="0" err="1" smtClean="0">
                <a:solidFill>
                  <a:srgbClr val="000000"/>
                </a:solidFill>
              </a:rPr>
              <a:t>Eigenes</a:t>
            </a:r>
            <a:r>
              <a:rPr lang="en-GB" sz="1100" dirty="0" smtClean="0">
                <a:solidFill>
                  <a:srgbClr val="000000"/>
                </a:solidFill>
              </a:rPr>
              <a:t> </a:t>
            </a:r>
            <a:r>
              <a:rPr lang="en-GB" sz="1100" dirty="0" err="1" smtClean="0">
                <a:solidFill>
                  <a:srgbClr val="000000"/>
                </a:solidFill>
              </a:rPr>
              <a:t>Fahrrad</a:t>
            </a:r>
            <a:endParaRPr lang="en-GB" sz="1100" dirty="0">
              <a:solidFill>
                <a:srgbClr val="000000"/>
              </a:solidFill>
            </a:endParaRPr>
          </a:p>
        </p:txBody>
      </p:sp>
      <p:sp>
        <p:nvSpPr>
          <p:cNvPr id="33" name="Textfeld 32"/>
          <p:cNvSpPr txBox="1"/>
          <p:nvPr/>
        </p:nvSpPr>
        <p:spPr>
          <a:xfrm>
            <a:off x="1117792" y="3044655"/>
            <a:ext cx="663964" cy="261610"/>
          </a:xfrm>
          <a:prstGeom prst="rect">
            <a:avLst/>
          </a:prstGeom>
          <a:noFill/>
        </p:spPr>
        <p:txBody>
          <a:bodyPr wrap="none" rtlCol="0">
            <a:spAutoFit/>
          </a:bodyPr>
          <a:lstStyle/>
          <a:p>
            <a:pPr eaLnBrk="0" hangingPunct="0"/>
            <a:r>
              <a:rPr lang="en-GB" sz="1100" dirty="0" smtClean="0">
                <a:solidFill>
                  <a:srgbClr val="000000"/>
                </a:solidFill>
              </a:rPr>
              <a:t>U-</a:t>
            </a:r>
            <a:r>
              <a:rPr lang="en-GB" sz="1100" dirty="0" err="1" smtClean="0">
                <a:solidFill>
                  <a:srgbClr val="000000"/>
                </a:solidFill>
              </a:rPr>
              <a:t>Bahn</a:t>
            </a:r>
            <a:endParaRPr lang="en-GB" sz="1100" dirty="0">
              <a:solidFill>
                <a:srgbClr val="000000"/>
              </a:solidFill>
            </a:endParaRPr>
          </a:p>
        </p:txBody>
      </p:sp>
      <p:sp>
        <p:nvSpPr>
          <p:cNvPr id="34" name="Textfeld 33"/>
          <p:cNvSpPr txBox="1"/>
          <p:nvPr/>
        </p:nvSpPr>
        <p:spPr>
          <a:xfrm>
            <a:off x="1117792" y="2857809"/>
            <a:ext cx="835485" cy="261610"/>
          </a:xfrm>
          <a:prstGeom prst="rect">
            <a:avLst/>
          </a:prstGeom>
          <a:noFill/>
        </p:spPr>
        <p:txBody>
          <a:bodyPr wrap="none" rtlCol="0">
            <a:spAutoFit/>
          </a:bodyPr>
          <a:lstStyle/>
          <a:p>
            <a:pPr eaLnBrk="0" hangingPunct="0"/>
            <a:r>
              <a:rPr lang="en-GB" sz="1100" dirty="0" err="1" smtClean="0">
                <a:solidFill>
                  <a:srgbClr val="000000"/>
                </a:solidFill>
              </a:rPr>
              <a:t>Bahn</a:t>
            </a:r>
            <a:r>
              <a:rPr lang="en-GB" sz="1100" dirty="0" smtClean="0">
                <a:solidFill>
                  <a:srgbClr val="000000"/>
                </a:solidFill>
              </a:rPr>
              <a:t>, Bus</a:t>
            </a:r>
            <a:endParaRPr lang="en-GB" sz="1100" dirty="0">
              <a:solidFill>
                <a:srgbClr val="000000"/>
              </a:solidFill>
            </a:endParaRPr>
          </a:p>
        </p:txBody>
      </p:sp>
      <p:sp>
        <p:nvSpPr>
          <p:cNvPr id="35" name="Textfeld 34"/>
          <p:cNvSpPr txBox="1"/>
          <p:nvPr/>
        </p:nvSpPr>
        <p:spPr>
          <a:xfrm>
            <a:off x="1117815" y="3236836"/>
            <a:ext cx="954107" cy="261610"/>
          </a:xfrm>
          <a:prstGeom prst="rect">
            <a:avLst/>
          </a:prstGeom>
          <a:noFill/>
        </p:spPr>
        <p:txBody>
          <a:bodyPr wrap="none" rtlCol="0">
            <a:spAutoFit/>
          </a:bodyPr>
          <a:lstStyle/>
          <a:p>
            <a:pPr eaLnBrk="0" hangingPunct="0"/>
            <a:r>
              <a:rPr lang="en-GB" sz="1100" dirty="0" err="1" smtClean="0">
                <a:solidFill>
                  <a:srgbClr val="000000"/>
                </a:solidFill>
              </a:rPr>
              <a:t>Staßenbahn</a:t>
            </a:r>
            <a:endParaRPr lang="en-GB" sz="1100" dirty="0">
              <a:solidFill>
                <a:srgbClr val="000000"/>
              </a:solidFill>
            </a:endParaRPr>
          </a:p>
        </p:txBody>
      </p:sp>
      <p:sp>
        <p:nvSpPr>
          <p:cNvPr id="36" name="Textfeld 35"/>
          <p:cNvSpPr txBox="1"/>
          <p:nvPr/>
        </p:nvSpPr>
        <p:spPr>
          <a:xfrm>
            <a:off x="1135809" y="4635239"/>
            <a:ext cx="1826843" cy="261610"/>
          </a:xfrm>
          <a:prstGeom prst="rect">
            <a:avLst/>
          </a:prstGeom>
          <a:noFill/>
        </p:spPr>
        <p:txBody>
          <a:bodyPr wrap="square" rtlCol="0">
            <a:spAutoFit/>
          </a:bodyPr>
          <a:lstStyle/>
          <a:p>
            <a:pPr eaLnBrk="0" hangingPunct="0"/>
            <a:r>
              <a:rPr lang="en-GB" sz="1100" dirty="0" smtClean="0">
                <a:solidFill>
                  <a:srgbClr val="000000"/>
                </a:solidFill>
              </a:rPr>
              <a:t>Online-</a:t>
            </a:r>
            <a:r>
              <a:rPr lang="en-GB" sz="1100" dirty="0" err="1" smtClean="0">
                <a:solidFill>
                  <a:srgbClr val="000000"/>
                </a:solidFill>
              </a:rPr>
              <a:t>Mitfahrzentralen</a:t>
            </a:r>
            <a:endParaRPr lang="en-GB" sz="1100" dirty="0">
              <a:solidFill>
                <a:srgbClr val="000000"/>
              </a:solidFill>
            </a:endParaRPr>
          </a:p>
        </p:txBody>
      </p:sp>
      <p:sp>
        <p:nvSpPr>
          <p:cNvPr id="37" name="Textfeld 36"/>
          <p:cNvSpPr txBox="1"/>
          <p:nvPr/>
        </p:nvSpPr>
        <p:spPr>
          <a:xfrm>
            <a:off x="2872219" y="2261695"/>
            <a:ext cx="1594595" cy="430887"/>
          </a:xfrm>
          <a:prstGeom prst="rect">
            <a:avLst/>
          </a:prstGeom>
          <a:noFill/>
        </p:spPr>
        <p:txBody>
          <a:bodyPr wrap="square" rtlCol="0">
            <a:spAutoFit/>
          </a:bodyPr>
          <a:lstStyle/>
          <a:p>
            <a:pPr eaLnBrk="0" hangingPunct="0"/>
            <a:r>
              <a:rPr lang="en-GB" sz="1100" b="1" dirty="0" err="1" smtClean="0">
                <a:solidFill>
                  <a:srgbClr val="000000"/>
                </a:solidFill>
              </a:rPr>
              <a:t>Öffentlicher</a:t>
            </a:r>
            <a:r>
              <a:rPr lang="en-GB" sz="1100" b="1" dirty="0" smtClean="0">
                <a:solidFill>
                  <a:srgbClr val="000000"/>
                </a:solidFill>
              </a:rPr>
              <a:t>, </a:t>
            </a:r>
            <a:r>
              <a:rPr lang="en-GB" sz="1100" b="1" dirty="0" err="1" smtClean="0">
                <a:solidFill>
                  <a:srgbClr val="000000"/>
                </a:solidFill>
              </a:rPr>
              <a:t>Individualverkehr</a:t>
            </a:r>
            <a:endParaRPr lang="en-GB" sz="1100" b="1" dirty="0">
              <a:solidFill>
                <a:srgbClr val="000000"/>
              </a:solidFill>
            </a:endParaRPr>
          </a:p>
        </p:txBody>
      </p:sp>
      <p:sp>
        <p:nvSpPr>
          <p:cNvPr id="38" name="Textfeld 37"/>
          <p:cNvSpPr txBox="1"/>
          <p:nvPr/>
        </p:nvSpPr>
        <p:spPr>
          <a:xfrm>
            <a:off x="2875841" y="4013908"/>
            <a:ext cx="1701473" cy="430887"/>
          </a:xfrm>
          <a:prstGeom prst="rect">
            <a:avLst/>
          </a:prstGeom>
          <a:noFill/>
        </p:spPr>
        <p:txBody>
          <a:bodyPr wrap="square" rtlCol="0">
            <a:spAutoFit/>
          </a:bodyPr>
          <a:lstStyle/>
          <a:p>
            <a:pPr eaLnBrk="0" hangingPunct="0"/>
            <a:r>
              <a:rPr lang="en-GB" sz="1100" b="1" dirty="0" err="1" smtClean="0">
                <a:solidFill>
                  <a:srgbClr val="000000"/>
                </a:solidFill>
              </a:rPr>
              <a:t>Privater</a:t>
            </a:r>
            <a:r>
              <a:rPr lang="en-GB" sz="1100" b="1" dirty="0" smtClean="0">
                <a:solidFill>
                  <a:srgbClr val="000000"/>
                </a:solidFill>
              </a:rPr>
              <a:t> </a:t>
            </a:r>
            <a:r>
              <a:rPr lang="en-GB" sz="1100" b="1" dirty="0" err="1" smtClean="0">
                <a:solidFill>
                  <a:srgbClr val="000000"/>
                </a:solidFill>
              </a:rPr>
              <a:t>Individualverkehr</a:t>
            </a:r>
            <a:endParaRPr lang="en-GB" sz="1100" b="1" dirty="0">
              <a:solidFill>
                <a:srgbClr val="000000"/>
              </a:solidFill>
            </a:endParaRPr>
          </a:p>
        </p:txBody>
      </p:sp>
      <p:sp>
        <p:nvSpPr>
          <p:cNvPr id="39" name="Textfeld 38"/>
          <p:cNvSpPr txBox="1"/>
          <p:nvPr/>
        </p:nvSpPr>
        <p:spPr>
          <a:xfrm>
            <a:off x="1145537" y="2242328"/>
            <a:ext cx="1050288" cy="600164"/>
          </a:xfrm>
          <a:prstGeom prst="rect">
            <a:avLst/>
          </a:prstGeom>
          <a:noFill/>
        </p:spPr>
        <p:txBody>
          <a:bodyPr wrap="none" rtlCol="0">
            <a:spAutoFit/>
          </a:bodyPr>
          <a:lstStyle/>
          <a:p>
            <a:pPr eaLnBrk="0" hangingPunct="0"/>
            <a:r>
              <a:rPr lang="en-GB" sz="1100" b="1" dirty="0" err="1" smtClean="0">
                <a:solidFill>
                  <a:srgbClr val="000000"/>
                </a:solidFill>
              </a:rPr>
              <a:t>Öffentlicher</a:t>
            </a:r>
            <a:r>
              <a:rPr lang="en-GB" sz="1100" b="1" dirty="0" smtClean="0">
                <a:solidFill>
                  <a:srgbClr val="000000"/>
                </a:solidFill>
              </a:rPr>
              <a:t>, </a:t>
            </a:r>
          </a:p>
          <a:p>
            <a:pPr eaLnBrk="0" hangingPunct="0"/>
            <a:r>
              <a:rPr lang="en-GB" sz="1100" b="1" dirty="0" err="1" smtClean="0">
                <a:solidFill>
                  <a:srgbClr val="000000"/>
                </a:solidFill>
              </a:rPr>
              <a:t>kollektiver</a:t>
            </a:r>
            <a:r>
              <a:rPr lang="en-GB" sz="1100" b="1" dirty="0" smtClean="0">
                <a:solidFill>
                  <a:srgbClr val="000000"/>
                </a:solidFill>
              </a:rPr>
              <a:t> </a:t>
            </a:r>
          </a:p>
          <a:p>
            <a:pPr eaLnBrk="0" hangingPunct="0"/>
            <a:r>
              <a:rPr lang="en-GB" sz="1100" b="1" dirty="0" err="1" smtClean="0">
                <a:solidFill>
                  <a:srgbClr val="000000"/>
                </a:solidFill>
              </a:rPr>
              <a:t>Verkehr</a:t>
            </a:r>
            <a:endParaRPr lang="en-GB" sz="1100" b="1" dirty="0">
              <a:solidFill>
                <a:srgbClr val="000000"/>
              </a:solidFill>
            </a:endParaRPr>
          </a:p>
        </p:txBody>
      </p:sp>
      <p:sp>
        <p:nvSpPr>
          <p:cNvPr id="40" name="Textfeld 39"/>
          <p:cNvSpPr txBox="1"/>
          <p:nvPr/>
        </p:nvSpPr>
        <p:spPr>
          <a:xfrm>
            <a:off x="1144582" y="4014853"/>
            <a:ext cx="1826843" cy="430887"/>
          </a:xfrm>
          <a:prstGeom prst="rect">
            <a:avLst/>
          </a:prstGeom>
          <a:noFill/>
        </p:spPr>
        <p:txBody>
          <a:bodyPr wrap="square" rtlCol="0">
            <a:spAutoFit/>
          </a:bodyPr>
          <a:lstStyle/>
          <a:p>
            <a:pPr eaLnBrk="0" hangingPunct="0"/>
            <a:r>
              <a:rPr lang="en-GB" sz="1100" b="1" dirty="0" err="1" smtClean="0">
                <a:solidFill>
                  <a:srgbClr val="000000"/>
                </a:solidFill>
              </a:rPr>
              <a:t>Privat</a:t>
            </a:r>
            <a:r>
              <a:rPr lang="en-GB" sz="1100" b="1" dirty="0" smtClean="0">
                <a:solidFill>
                  <a:srgbClr val="000000"/>
                </a:solidFill>
              </a:rPr>
              <a:t> </a:t>
            </a:r>
            <a:r>
              <a:rPr lang="en-GB" sz="1100" b="1" dirty="0" err="1" smtClean="0">
                <a:solidFill>
                  <a:srgbClr val="000000"/>
                </a:solidFill>
              </a:rPr>
              <a:t>organisierter</a:t>
            </a:r>
            <a:r>
              <a:rPr lang="en-GB" sz="1100" b="1" dirty="0">
                <a:solidFill>
                  <a:srgbClr val="000000"/>
                </a:solidFill>
              </a:rPr>
              <a:t> </a:t>
            </a:r>
            <a:r>
              <a:rPr lang="en-GB" sz="1100" b="1" dirty="0" err="1" smtClean="0">
                <a:solidFill>
                  <a:srgbClr val="000000"/>
                </a:solidFill>
              </a:rPr>
              <a:t>kollektiver</a:t>
            </a:r>
            <a:r>
              <a:rPr lang="en-GB" sz="1100" b="1" dirty="0" smtClean="0">
                <a:solidFill>
                  <a:srgbClr val="000000"/>
                </a:solidFill>
              </a:rPr>
              <a:t> </a:t>
            </a:r>
            <a:r>
              <a:rPr lang="en-GB" sz="1100" b="1" dirty="0" err="1" smtClean="0">
                <a:solidFill>
                  <a:srgbClr val="000000"/>
                </a:solidFill>
              </a:rPr>
              <a:t>Verkehr</a:t>
            </a:r>
            <a:endParaRPr lang="en-GB" sz="1100" b="1" dirty="0">
              <a:solidFill>
                <a:srgbClr val="000000"/>
              </a:solidFill>
            </a:endParaRPr>
          </a:p>
        </p:txBody>
      </p:sp>
      <p:sp>
        <p:nvSpPr>
          <p:cNvPr id="41" name="Inhaltsplatzhalter 2"/>
          <p:cNvSpPr txBox="1">
            <a:spLocks/>
          </p:cNvSpPr>
          <p:nvPr/>
        </p:nvSpPr>
        <p:spPr>
          <a:xfrm>
            <a:off x="2842032" y="2242328"/>
            <a:ext cx="1776708" cy="1549598"/>
          </a:xfrm>
          <a:prstGeom prst="rect">
            <a:avLst/>
          </a:prstGeom>
          <a:noFill/>
          <a:ln>
            <a:solidFill>
              <a:srgbClr val="B1B0A1"/>
            </a:solidFill>
          </a:ln>
        </p:spPr>
        <p:txBody>
          <a:bodyPr vert="horz" lIns="90000" tIns="46800" rIns="91440" bIns="46800" rtlCol="0">
            <a:noAutofit/>
          </a:bodyPr>
          <a:lstStyle>
            <a:lvl1pPr marL="0" indent="0" algn="l" defTabSz="914400" rtl="0" eaLnBrk="1" latinLnBrk="0" hangingPunct="1">
              <a:lnSpc>
                <a:spcPct val="100000"/>
              </a:lnSpc>
              <a:spcBef>
                <a:spcPct val="20000"/>
              </a:spcBef>
              <a:buFontTx/>
              <a:buNone/>
              <a:defRPr sz="1600" b="1" kern="1200" baseline="0">
                <a:solidFill>
                  <a:schemeClr val="accent6"/>
                </a:solidFill>
                <a:latin typeface="+mn-lt"/>
                <a:ea typeface="+mn-ea"/>
                <a:cs typeface="+mn-cs"/>
              </a:defRPr>
            </a:lvl1pPr>
            <a:lvl2pPr marL="0" indent="0" algn="l" defTabSz="914400" rtl="0" eaLnBrk="1" latinLnBrk="0" hangingPunct="1">
              <a:lnSpc>
                <a:spcPct val="100000"/>
              </a:lnSpc>
              <a:spcBef>
                <a:spcPts val="1000"/>
              </a:spcBef>
              <a:buFontTx/>
              <a:buNone/>
              <a:defRPr sz="1600" kern="1200">
                <a:solidFill>
                  <a:schemeClr val="tx1"/>
                </a:solidFill>
                <a:latin typeface="+mn-lt"/>
                <a:ea typeface="+mn-ea"/>
                <a:cs typeface="+mn-cs"/>
              </a:defRPr>
            </a:lvl2pPr>
            <a:lvl3pPr marL="184150" indent="-184150" algn="l" defTabSz="914400" rtl="0" eaLnBrk="1" latinLnBrk="0" hangingPunct="1">
              <a:lnSpc>
                <a:spcPct val="100000"/>
              </a:lnSpc>
              <a:spcBef>
                <a:spcPts val="1000"/>
              </a:spcBef>
              <a:buFont typeface="Arial"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00000"/>
              </a:lnSpc>
              <a:spcBef>
                <a:spcPts val="500"/>
              </a:spcBef>
              <a:buFont typeface="Arial" pitchFamily="34" charset="0"/>
              <a:buChar char="–"/>
              <a:defRPr sz="1600" kern="1200">
                <a:solidFill>
                  <a:schemeClr val="tx1"/>
                </a:solidFill>
                <a:latin typeface="+mn-lt"/>
                <a:ea typeface="+mn-ea"/>
                <a:cs typeface="+mn-cs"/>
              </a:defRPr>
            </a:lvl4pPr>
            <a:lvl5pPr marL="540000" indent="-180975" algn="l" defTabSz="914400" rtl="0" eaLnBrk="1" latinLnBrk="0" hangingPunct="1">
              <a:lnSpc>
                <a:spcPct val="100000"/>
              </a:lnSpc>
              <a:spcBef>
                <a:spcPts val="200"/>
              </a:spcBef>
              <a:buFont typeface="Arial" pitchFamily="34" charset="0"/>
              <a:buChar char="-"/>
              <a:defRPr sz="1600" kern="1200">
                <a:solidFill>
                  <a:schemeClr val="tx1"/>
                </a:solidFill>
                <a:latin typeface="+mn-lt"/>
                <a:ea typeface="+mn-ea"/>
                <a:cs typeface="+mn-cs"/>
              </a:defRPr>
            </a:lvl5pPr>
            <a:lvl6pPr marL="540000" indent="-180975" algn="l" defTabSz="914400" rtl="0" eaLnBrk="1" latinLnBrk="0" hangingPunct="1">
              <a:lnSpc>
                <a:spcPct val="100000"/>
              </a:lnSpc>
              <a:spcBef>
                <a:spcPts val="150"/>
              </a:spcBef>
              <a:buFont typeface="Arial" pitchFamily="34" charset="0"/>
              <a:buChar char="-"/>
              <a:defRPr sz="1600" kern="1200" baseline="0">
                <a:solidFill>
                  <a:schemeClr val="tx1"/>
                </a:solidFill>
                <a:latin typeface="+mn-lt"/>
                <a:ea typeface="+mn-ea"/>
                <a:cs typeface="+mn-cs"/>
              </a:defRPr>
            </a:lvl6pPr>
            <a:lvl7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7pPr>
            <a:lvl8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8pPr>
            <a:lvl9pPr marL="540000" indent="-180975" algn="l" defTabSz="914400" rtl="0" eaLnBrk="1" latinLnBrk="0" hangingPunct="1">
              <a:lnSpc>
                <a:spcPct val="100000"/>
              </a:lnSpc>
              <a:spcBef>
                <a:spcPts val="150"/>
              </a:spcBef>
              <a:buFont typeface="Arial" pitchFamily="34" charset="0"/>
              <a:buChar char="-"/>
              <a:defRPr sz="1600" kern="1200" baseline="0">
                <a:solidFill>
                  <a:schemeClr val="tx1"/>
                </a:solidFill>
                <a:latin typeface="+mn-lt"/>
                <a:ea typeface="+mn-ea"/>
                <a:cs typeface="+mn-cs"/>
              </a:defRPr>
            </a:lvl9pPr>
          </a:lstStyle>
          <a:p>
            <a:pPr lvl="2" fontAlgn="auto">
              <a:spcBef>
                <a:spcPts val="600"/>
              </a:spcBef>
              <a:spcAft>
                <a:spcPts val="0"/>
              </a:spcAft>
              <a:defRPr/>
            </a:pPr>
            <a:endParaRPr lang="de-DE" sz="1100" dirty="0">
              <a:solidFill>
                <a:sysClr val="windowText" lastClr="000000"/>
              </a:solidFill>
            </a:endParaRPr>
          </a:p>
        </p:txBody>
      </p:sp>
      <p:sp>
        <p:nvSpPr>
          <p:cNvPr id="43" name="Inhaltsplatzhalter 2"/>
          <p:cNvSpPr txBox="1">
            <a:spLocks/>
          </p:cNvSpPr>
          <p:nvPr/>
        </p:nvSpPr>
        <p:spPr>
          <a:xfrm>
            <a:off x="2842032" y="3134813"/>
            <a:ext cx="1776708" cy="671051"/>
          </a:xfrm>
          <a:prstGeom prst="rect">
            <a:avLst/>
          </a:prstGeom>
          <a:solidFill>
            <a:srgbClr val="E6E6E6"/>
          </a:solidFill>
          <a:ln w="25400">
            <a:solidFill>
              <a:schemeClr val="accent1"/>
            </a:solidFill>
          </a:ln>
        </p:spPr>
        <p:txBody>
          <a:bodyPr vert="horz" lIns="90000" tIns="46800" rIns="91440" bIns="46800" rtlCol="0">
            <a:noAutofit/>
          </a:bodyPr>
          <a:lstStyle>
            <a:lvl1pPr marL="0" indent="0" algn="l" defTabSz="914400" rtl="0" eaLnBrk="1" latinLnBrk="0" hangingPunct="1">
              <a:lnSpc>
                <a:spcPct val="100000"/>
              </a:lnSpc>
              <a:spcBef>
                <a:spcPct val="20000"/>
              </a:spcBef>
              <a:buFontTx/>
              <a:buNone/>
              <a:defRPr sz="1600" b="1" kern="1200" baseline="0">
                <a:solidFill>
                  <a:schemeClr val="accent6"/>
                </a:solidFill>
                <a:latin typeface="+mn-lt"/>
                <a:ea typeface="+mn-ea"/>
                <a:cs typeface="+mn-cs"/>
              </a:defRPr>
            </a:lvl1pPr>
            <a:lvl2pPr marL="0" indent="0" algn="l" defTabSz="914400" rtl="0" eaLnBrk="1" latinLnBrk="0" hangingPunct="1">
              <a:lnSpc>
                <a:spcPct val="100000"/>
              </a:lnSpc>
              <a:spcBef>
                <a:spcPts val="1000"/>
              </a:spcBef>
              <a:buFontTx/>
              <a:buNone/>
              <a:defRPr sz="1600" kern="1200">
                <a:solidFill>
                  <a:schemeClr val="tx1"/>
                </a:solidFill>
                <a:latin typeface="+mn-lt"/>
                <a:ea typeface="+mn-ea"/>
                <a:cs typeface="+mn-cs"/>
              </a:defRPr>
            </a:lvl2pPr>
            <a:lvl3pPr marL="184150" indent="-184150" algn="l" defTabSz="914400" rtl="0" eaLnBrk="1" latinLnBrk="0" hangingPunct="1">
              <a:lnSpc>
                <a:spcPct val="100000"/>
              </a:lnSpc>
              <a:spcBef>
                <a:spcPts val="1000"/>
              </a:spcBef>
              <a:buFont typeface="Arial"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00000"/>
              </a:lnSpc>
              <a:spcBef>
                <a:spcPts val="500"/>
              </a:spcBef>
              <a:buFont typeface="Arial" pitchFamily="34" charset="0"/>
              <a:buChar char="–"/>
              <a:defRPr sz="1600" kern="1200">
                <a:solidFill>
                  <a:schemeClr val="tx1"/>
                </a:solidFill>
                <a:latin typeface="+mn-lt"/>
                <a:ea typeface="+mn-ea"/>
                <a:cs typeface="+mn-cs"/>
              </a:defRPr>
            </a:lvl4pPr>
            <a:lvl5pPr marL="540000" indent="-180975" algn="l" defTabSz="914400" rtl="0" eaLnBrk="1" latinLnBrk="0" hangingPunct="1">
              <a:lnSpc>
                <a:spcPct val="100000"/>
              </a:lnSpc>
              <a:spcBef>
                <a:spcPts val="200"/>
              </a:spcBef>
              <a:buFont typeface="Arial" pitchFamily="34" charset="0"/>
              <a:buChar char="-"/>
              <a:defRPr sz="1600" kern="1200">
                <a:solidFill>
                  <a:schemeClr val="tx1"/>
                </a:solidFill>
                <a:latin typeface="+mn-lt"/>
                <a:ea typeface="+mn-ea"/>
                <a:cs typeface="+mn-cs"/>
              </a:defRPr>
            </a:lvl5pPr>
            <a:lvl6pPr marL="540000" indent="-180975" algn="l" defTabSz="914400" rtl="0" eaLnBrk="1" latinLnBrk="0" hangingPunct="1">
              <a:lnSpc>
                <a:spcPct val="100000"/>
              </a:lnSpc>
              <a:spcBef>
                <a:spcPts val="150"/>
              </a:spcBef>
              <a:buFont typeface="Arial" pitchFamily="34" charset="0"/>
              <a:buChar char="-"/>
              <a:defRPr sz="1600" kern="1200" baseline="0">
                <a:solidFill>
                  <a:schemeClr val="tx1"/>
                </a:solidFill>
                <a:latin typeface="+mn-lt"/>
                <a:ea typeface="+mn-ea"/>
                <a:cs typeface="+mn-cs"/>
              </a:defRPr>
            </a:lvl6pPr>
            <a:lvl7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7pPr>
            <a:lvl8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8pPr>
            <a:lvl9pPr marL="540000" indent="-180975" algn="l" defTabSz="914400" rtl="0" eaLnBrk="1" latinLnBrk="0" hangingPunct="1">
              <a:lnSpc>
                <a:spcPct val="100000"/>
              </a:lnSpc>
              <a:spcBef>
                <a:spcPts val="150"/>
              </a:spcBef>
              <a:buFont typeface="Arial" pitchFamily="34" charset="0"/>
              <a:buChar char="-"/>
              <a:defRPr sz="1600" kern="1200" baseline="0">
                <a:solidFill>
                  <a:schemeClr val="tx1"/>
                </a:solidFill>
                <a:latin typeface="+mn-lt"/>
                <a:ea typeface="+mn-ea"/>
                <a:cs typeface="+mn-cs"/>
              </a:defRPr>
            </a:lvl9pPr>
          </a:lstStyle>
          <a:p>
            <a:pPr lvl="2" fontAlgn="auto">
              <a:spcBef>
                <a:spcPts val="600"/>
              </a:spcBef>
              <a:spcAft>
                <a:spcPts val="0"/>
              </a:spcAft>
              <a:defRPr/>
            </a:pPr>
            <a:endParaRPr lang="de-DE" dirty="0">
              <a:solidFill>
                <a:sysClr val="windowText" lastClr="000000"/>
              </a:solidFill>
            </a:endParaRPr>
          </a:p>
        </p:txBody>
      </p:sp>
      <p:sp>
        <p:nvSpPr>
          <p:cNvPr id="44" name="Textfeld 43"/>
          <p:cNvSpPr txBox="1"/>
          <p:nvPr/>
        </p:nvSpPr>
        <p:spPr>
          <a:xfrm>
            <a:off x="2878824" y="3098446"/>
            <a:ext cx="875561" cy="261610"/>
          </a:xfrm>
          <a:prstGeom prst="rect">
            <a:avLst/>
          </a:prstGeom>
          <a:noFill/>
        </p:spPr>
        <p:txBody>
          <a:bodyPr wrap="none" rtlCol="0">
            <a:spAutoFit/>
          </a:bodyPr>
          <a:lstStyle/>
          <a:p>
            <a:pPr eaLnBrk="0" hangingPunct="0"/>
            <a:r>
              <a:rPr lang="en-GB" sz="1100" dirty="0" smtClean="0">
                <a:solidFill>
                  <a:srgbClr val="000000"/>
                </a:solidFill>
              </a:rPr>
              <a:t>Carsharing</a:t>
            </a:r>
            <a:endParaRPr lang="en-GB" sz="1100" dirty="0">
              <a:solidFill>
                <a:srgbClr val="000000"/>
              </a:solidFill>
            </a:endParaRPr>
          </a:p>
        </p:txBody>
      </p:sp>
      <p:sp>
        <p:nvSpPr>
          <p:cNvPr id="45" name="Textfeld 44"/>
          <p:cNvSpPr txBox="1"/>
          <p:nvPr/>
        </p:nvSpPr>
        <p:spPr>
          <a:xfrm>
            <a:off x="2878820" y="3290627"/>
            <a:ext cx="923651" cy="261610"/>
          </a:xfrm>
          <a:prstGeom prst="rect">
            <a:avLst/>
          </a:prstGeom>
          <a:noFill/>
        </p:spPr>
        <p:txBody>
          <a:bodyPr wrap="none" rtlCol="0">
            <a:spAutoFit/>
          </a:bodyPr>
          <a:lstStyle/>
          <a:p>
            <a:pPr eaLnBrk="0" hangingPunct="0"/>
            <a:r>
              <a:rPr lang="en-GB" sz="1100" dirty="0" err="1" smtClean="0">
                <a:solidFill>
                  <a:srgbClr val="000000"/>
                </a:solidFill>
              </a:rPr>
              <a:t>Bikesharing</a:t>
            </a:r>
            <a:endParaRPr lang="en-GB" sz="1100" dirty="0">
              <a:solidFill>
                <a:srgbClr val="000000"/>
              </a:solidFill>
            </a:endParaRPr>
          </a:p>
        </p:txBody>
      </p:sp>
      <p:sp>
        <p:nvSpPr>
          <p:cNvPr id="46" name="Rechteck 45"/>
          <p:cNvSpPr/>
          <p:nvPr/>
        </p:nvSpPr>
        <p:spPr>
          <a:xfrm>
            <a:off x="2261668" y="3584309"/>
            <a:ext cx="1162753" cy="461665"/>
          </a:xfrm>
          <a:prstGeom prst="rect">
            <a:avLst/>
          </a:prstGeom>
          <a:solidFill>
            <a:schemeClr val="tx2"/>
          </a:solidFill>
        </p:spPr>
        <p:txBody>
          <a:bodyPr wrap="square" rtlCol="0">
            <a:spAutoFit/>
          </a:bodyPr>
          <a:lstStyle/>
          <a:p>
            <a:pPr algn="ctr" eaLnBrk="0" hangingPunct="0"/>
            <a:r>
              <a:rPr lang="en-GB" sz="1200" b="1" dirty="0" err="1" smtClean="0">
                <a:solidFill>
                  <a:srgbClr val="FFFFFF"/>
                </a:solidFill>
                <a:latin typeface="Arial" pitchFamily="34" charset="0"/>
              </a:rPr>
              <a:t>Integrierte</a:t>
            </a:r>
            <a:r>
              <a:rPr lang="en-GB" sz="1200" b="1" dirty="0" smtClean="0">
                <a:solidFill>
                  <a:srgbClr val="FFFFFF"/>
                </a:solidFill>
                <a:latin typeface="Arial" pitchFamily="34" charset="0"/>
              </a:rPr>
              <a:t> </a:t>
            </a:r>
            <a:r>
              <a:rPr lang="en-GB" sz="1200" b="1" dirty="0">
                <a:solidFill>
                  <a:srgbClr val="FFFFFF"/>
                </a:solidFill>
                <a:latin typeface="Arial" pitchFamily="34" charset="0"/>
              </a:rPr>
              <a:t>Mobilität</a:t>
            </a:r>
          </a:p>
        </p:txBody>
      </p:sp>
      <p:cxnSp>
        <p:nvCxnSpPr>
          <p:cNvPr id="49" name="Gerade Verbindung 48"/>
          <p:cNvCxnSpPr/>
          <p:nvPr/>
        </p:nvCxnSpPr>
        <p:spPr>
          <a:xfrm flipV="1">
            <a:off x="568434" y="2023004"/>
            <a:ext cx="4096534" cy="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liennummernplatzhalter 2"/>
          <p:cNvSpPr>
            <a:spLocks noGrp="1"/>
          </p:cNvSpPr>
          <p:nvPr>
            <p:ph type="sldNum" sz="quarter" idx="12"/>
          </p:nvPr>
        </p:nvSpPr>
        <p:spPr/>
        <p:txBody>
          <a:bodyPr/>
          <a:lstStyle/>
          <a:p>
            <a:pPr>
              <a:defRPr/>
            </a:pPr>
            <a:fld id="{ED5B9D2D-BDFC-E34F-B3E5-BF677FD8A5D6}" type="slidenum">
              <a:rPr lang="de-DE" smtClean="0">
                <a:solidFill>
                  <a:srgbClr val="000000"/>
                </a:solidFill>
              </a:rPr>
              <a:pPr>
                <a:defRPr/>
              </a:pPr>
              <a:t>36</a:t>
            </a:fld>
            <a:endParaRPr lang="de-DE">
              <a:solidFill>
                <a:srgbClr val="000000"/>
              </a:solidFill>
            </a:endParaRPr>
          </a:p>
        </p:txBody>
      </p:sp>
      <p:sp>
        <p:nvSpPr>
          <p:cNvPr id="48" name="Titel 1"/>
          <p:cNvSpPr txBox="1">
            <a:spLocks/>
          </p:cNvSpPr>
          <p:nvPr/>
        </p:nvSpPr>
        <p:spPr bwMode="auto">
          <a:xfrm>
            <a:off x="560393" y="504825"/>
            <a:ext cx="712628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l" defTabSz="928557" rtl="0" eaLnBrk="0" fontAlgn="base" hangingPunct="0">
              <a:spcBef>
                <a:spcPct val="0"/>
              </a:spcBef>
              <a:spcAft>
                <a:spcPct val="0"/>
              </a:spcAft>
              <a:defRPr b="1">
                <a:solidFill>
                  <a:schemeClr val="bg2"/>
                </a:solidFill>
                <a:latin typeface="+mj-lt"/>
                <a:ea typeface="Geneva" charset="0"/>
                <a:cs typeface="Geneva" charset="0"/>
              </a:defRPr>
            </a:lvl1pPr>
            <a:lvl2pPr algn="l" defTabSz="928557" rtl="0" eaLnBrk="0" fontAlgn="base" hangingPunct="0">
              <a:spcBef>
                <a:spcPct val="0"/>
              </a:spcBef>
              <a:spcAft>
                <a:spcPct val="0"/>
              </a:spcAft>
              <a:defRPr b="1">
                <a:solidFill>
                  <a:schemeClr val="bg2"/>
                </a:solidFill>
                <a:latin typeface="Arial" charset="0"/>
                <a:ea typeface="Geneva" charset="0"/>
                <a:cs typeface="Geneva" charset="0"/>
              </a:defRPr>
            </a:lvl2pPr>
            <a:lvl3pPr algn="l" defTabSz="928557" rtl="0" eaLnBrk="0" fontAlgn="base" hangingPunct="0">
              <a:spcBef>
                <a:spcPct val="0"/>
              </a:spcBef>
              <a:spcAft>
                <a:spcPct val="0"/>
              </a:spcAft>
              <a:defRPr b="1">
                <a:solidFill>
                  <a:schemeClr val="bg2"/>
                </a:solidFill>
                <a:latin typeface="Arial" charset="0"/>
                <a:ea typeface="Geneva" charset="0"/>
                <a:cs typeface="Geneva" charset="0"/>
              </a:defRPr>
            </a:lvl3pPr>
            <a:lvl4pPr algn="l" defTabSz="928557" rtl="0" eaLnBrk="0" fontAlgn="base" hangingPunct="0">
              <a:spcBef>
                <a:spcPct val="0"/>
              </a:spcBef>
              <a:spcAft>
                <a:spcPct val="0"/>
              </a:spcAft>
              <a:defRPr b="1">
                <a:solidFill>
                  <a:schemeClr val="bg2"/>
                </a:solidFill>
                <a:latin typeface="Arial" charset="0"/>
                <a:ea typeface="Geneva" charset="0"/>
                <a:cs typeface="Geneva" charset="0"/>
              </a:defRPr>
            </a:lvl4pPr>
            <a:lvl5pPr algn="l" defTabSz="928557" rtl="0" eaLnBrk="0" fontAlgn="base" hangingPunct="0">
              <a:spcBef>
                <a:spcPct val="0"/>
              </a:spcBef>
              <a:spcAft>
                <a:spcPct val="0"/>
              </a:spcAft>
              <a:defRPr b="1">
                <a:solidFill>
                  <a:schemeClr val="bg2"/>
                </a:solidFill>
                <a:latin typeface="Arial" charset="0"/>
                <a:ea typeface="Geneva" charset="0"/>
                <a:cs typeface="Geneva" charset="0"/>
              </a:defRPr>
            </a:lvl5pPr>
            <a:lvl6pPr marL="419149" algn="l" defTabSz="931435" rtl="0" fontAlgn="base">
              <a:spcBef>
                <a:spcPct val="0"/>
              </a:spcBef>
              <a:spcAft>
                <a:spcPct val="0"/>
              </a:spcAft>
              <a:defRPr sz="3300" b="1">
                <a:solidFill>
                  <a:schemeClr val="bg2"/>
                </a:solidFill>
                <a:latin typeface="Arial" charset="0"/>
                <a:ea typeface="ＭＳ Ｐゴシック" charset="-128"/>
                <a:cs typeface="ＭＳ Ｐゴシック" charset="-128"/>
              </a:defRPr>
            </a:lvl6pPr>
            <a:lvl7pPr marL="838301" algn="l" defTabSz="931435" rtl="0" fontAlgn="base">
              <a:spcBef>
                <a:spcPct val="0"/>
              </a:spcBef>
              <a:spcAft>
                <a:spcPct val="0"/>
              </a:spcAft>
              <a:defRPr sz="3300" b="1">
                <a:solidFill>
                  <a:schemeClr val="bg2"/>
                </a:solidFill>
                <a:latin typeface="Arial" charset="0"/>
                <a:ea typeface="ＭＳ Ｐゴシック" charset="-128"/>
                <a:cs typeface="ＭＳ Ｐゴシック" charset="-128"/>
              </a:defRPr>
            </a:lvl7pPr>
            <a:lvl8pPr marL="1257450" algn="l" defTabSz="931435" rtl="0" fontAlgn="base">
              <a:spcBef>
                <a:spcPct val="0"/>
              </a:spcBef>
              <a:spcAft>
                <a:spcPct val="0"/>
              </a:spcAft>
              <a:defRPr sz="3300" b="1">
                <a:solidFill>
                  <a:schemeClr val="bg2"/>
                </a:solidFill>
                <a:latin typeface="Arial" charset="0"/>
                <a:ea typeface="ＭＳ Ｐゴシック" charset="-128"/>
                <a:cs typeface="ＭＳ Ｐゴシック" charset="-128"/>
              </a:defRPr>
            </a:lvl8pPr>
            <a:lvl9pPr marL="1676603" algn="l" defTabSz="931435" rtl="0" fontAlgn="base">
              <a:spcBef>
                <a:spcPct val="0"/>
              </a:spcBef>
              <a:spcAft>
                <a:spcPct val="0"/>
              </a:spcAft>
              <a:defRPr sz="3300" b="1">
                <a:solidFill>
                  <a:schemeClr val="bg2"/>
                </a:solidFill>
                <a:latin typeface="Arial" charset="0"/>
                <a:ea typeface="ＭＳ Ｐゴシック" charset="-128"/>
                <a:cs typeface="ＭＳ Ｐゴシック" charset="-128"/>
              </a:defRPr>
            </a:lvl9pPr>
          </a:lstStyle>
          <a:p>
            <a:r>
              <a:rPr lang="de-AT" sz="1800" kern="0" dirty="0">
                <a:solidFill>
                  <a:srgbClr val="959595"/>
                </a:solidFill>
              </a:rPr>
              <a:t>Conclusio: Voraussetzung für effektive Marktbearbeitung Systemintegration der Verkehrsmittel in einer Mobilitätsplattform</a:t>
            </a:r>
            <a:endParaRPr lang="de-DE" sz="1800" kern="0" dirty="0">
              <a:solidFill>
                <a:srgbClr val="959595"/>
              </a:solidFill>
            </a:endParaRPr>
          </a:p>
        </p:txBody>
      </p:sp>
      <p:sp>
        <p:nvSpPr>
          <p:cNvPr id="2" name="Gleichschenkliges Dreieck 1"/>
          <p:cNvSpPr/>
          <p:nvPr/>
        </p:nvSpPr>
        <p:spPr bwMode="auto">
          <a:xfrm rot="5400000">
            <a:off x="3533775" y="3753037"/>
            <a:ext cx="3086100" cy="1905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eaLnBrk="0" hangingPunct="0"/>
            <a:endParaRPr lang="de-AT" b="1">
              <a:solidFill>
                <a:srgbClr val="646464"/>
              </a:solidFill>
              <a:cs typeface="Arial"/>
            </a:endParaRPr>
          </a:p>
        </p:txBody>
      </p:sp>
      <p:sp>
        <p:nvSpPr>
          <p:cNvPr id="53" name="Rechteck 52"/>
          <p:cNvSpPr/>
          <p:nvPr/>
        </p:nvSpPr>
        <p:spPr bwMode="auto">
          <a:xfrm>
            <a:off x="2" y="1"/>
            <a:ext cx="444713" cy="400692"/>
          </a:xfrm>
          <a:prstGeom prst="rect">
            <a:avLst/>
          </a:prstGeom>
          <a:solidFill>
            <a:srgbClr val="84323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de-AT" sz="1800" dirty="0" smtClean="0">
                <a:solidFill>
                  <a:srgbClr val="FFFFFF"/>
                </a:solidFill>
              </a:rPr>
              <a:t>3c</a:t>
            </a:r>
            <a:endParaRPr lang="de-AT" sz="1800" dirty="0">
              <a:solidFill>
                <a:srgbClr val="FFFFFF"/>
              </a:solidFill>
            </a:endParaRPr>
          </a:p>
        </p:txBody>
      </p:sp>
    </p:spTree>
    <p:extLst>
      <p:ext uri="{BB962C8B-B14F-4D97-AF65-F5344CB8AC3E}">
        <p14:creationId xmlns:p14="http://schemas.microsoft.com/office/powerpoint/2010/main" val="724239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kt 39" hidden="1"/>
          <p:cNvGraphicFramePr>
            <a:graphicFrameLocks noChangeAspect="1"/>
          </p:cNvGraphicFramePr>
          <p:nvPr>
            <p:custDataLst>
              <p:tags r:id="rId2"/>
            </p:custDataLst>
            <p:extLst>
              <p:ext uri="{D42A27DB-BD31-4B8C-83A1-F6EECF244321}">
                <p14:modId xmlns:p14="http://schemas.microsoft.com/office/powerpoint/2010/main" val="2593173344"/>
              </p:ext>
            </p:extLst>
          </p:nvPr>
        </p:nvGraphicFramePr>
        <p:xfrm>
          <a:off x="1610" y="1620"/>
          <a:ext cx="1587" cy="1587"/>
        </p:xfrm>
        <a:graphic>
          <a:graphicData uri="http://schemas.openxmlformats.org/presentationml/2006/ole">
            <mc:AlternateContent xmlns:mc="http://schemas.openxmlformats.org/markup-compatibility/2006">
              <mc:Choice xmlns:v="urn:schemas-microsoft-com:vml" Requires="v">
                <p:oleObj spid="_x0000_s9321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610" y="1620"/>
                        <a:ext cx="1587" cy="1587"/>
                      </a:xfrm>
                      <a:prstGeom prst="rect">
                        <a:avLst/>
                      </a:prstGeom>
                    </p:spPr>
                  </p:pic>
                </p:oleObj>
              </mc:Fallback>
            </mc:AlternateContent>
          </a:graphicData>
        </a:graphic>
      </p:graphicFrame>
      <p:grpSp>
        <p:nvGrpSpPr>
          <p:cNvPr id="11" name="Gruppieren 10"/>
          <p:cNvGrpSpPr/>
          <p:nvPr/>
        </p:nvGrpSpPr>
        <p:grpSpPr>
          <a:xfrm>
            <a:off x="558800" y="1846420"/>
            <a:ext cx="8880476" cy="4045304"/>
            <a:chOff x="848544" y="1846420"/>
            <a:chExt cx="8167325" cy="4045304"/>
          </a:xfrm>
        </p:grpSpPr>
        <p:grpSp>
          <p:nvGrpSpPr>
            <p:cNvPr id="3" name="Gruppieren 2"/>
            <p:cNvGrpSpPr/>
            <p:nvPr/>
          </p:nvGrpSpPr>
          <p:grpSpPr>
            <a:xfrm>
              <a:off x="871438" y="1846420"/>
              <a:ext cx="8144431" cy="2027563"/>
              <a:chOff x="871438" y="1846420"/>
              <a:chExt cx="8144431" cy="2027563"/>
            </a:xfrm>
          </p:grpSpPr>
          <p:sp>
            <p:nvSpPr>
              <p:cNvPr id="6" name="Inhaltsplatzhalter 2"/>
              <p:cNvSpPr txBox="1">
                <a:spLocks/>
              </p:cNvSpPr>
              <p:nvPr/>
            </p:nvSpPr>
            <p:spPr>
              <a:xfrm>
                <a:off x="871438" y="1849728"/>
                <a:ext cx="2592385" cy="2016224"/>
              </a:xfrm>
              <a:prstGeom prst="rect">
                <a:avLst/>
              </a:prstGeom>
              <a:solidFill>
                <a:sysClr val="window" lastClr="FFFFFF"/>
              </a:solidFill>
              <a:ln w="19050">
                <a:solidFill>
                  <a:schemeClr val="accent4"/>
                </a:solidFill>
              </a:ln>
            </p:spPr>
            <p:txBody>
              <a:bodyPr vert="horz" lIns="90000" tIns="46800" rIns="91440" bIns="46800" rtlCol="0" anchor="t">
                <a:noAutofit/>
              </a:bodyPr>
              <a:lstStyle>
                <a:lvl1pPr marL="0" indent="0" algn="l" defTabSz="914400" rtl="0" eaLnBrk="1" latinLnBrk="0" hangingPunct="1">
                  <a:lnSpc>
                    <a:spcPct val="100000"/>
                  </a:lnSpc>
                  <a:spcBef>
                    <a:spcPct val="20000"/>
                  </a:spcBef>
                  <a:buFontTx/>
                  <a:buNone/>
                  <a:defRPr sz="1600" b="1" kern="1200" baseline="0">
                    <a:solidFill>
                      <a:schemeClr val="accent6"/>
                    </a:solidFill>
                    <a:latin typeface="+mn-lt"/>
                    <a:ea typeface="+mn-ea"/>
                    <a:cs typeface="+mn-cs"/>
                  </a:defRPr>
                </a:lvl1pPr>
                <a:lvl2pPr marL="0" indent="0" algn="l" defTabSz="914400" rtl="0" eaLnBrk="1" latinLnBrk="0" hangingPunct="1">
                  <a:lnSpc>
                    <a:spcPct val="100000"/>
                  </a:lnSpc>
                  <a:spcBef>
                    <a:spcPts val="1000"/>
                  </a:spcBef>
                  <a:buFontTx/>
                  <a:buNone/>
                  <a:defRPr sz="1600" kern="1200">
                    <a:solidFill>
                      <a:schemeClr val="tx1"/>
                    </a:solidFill>
                    <a:latin typeface="+mn-lt"/>
                    <a:ea typeface="+mn-ea"/>
                    <a:cs typeface="+mn-cs"/>
                  </a:defRPr>
                </a:lvl2pPr>
                <a:lvl3pPr marL="184150" indent="-184150" algn="l" defTabSz="914400" rtl="0" eaLnBrk="1" latinLnBrk="0" hangingPunct="1">
                  <a:lnSpc>
                    <a:spcPct val="100000"/>
                  </a:lnSpc>
                  <a:spcBef>
                    <a:spcPts val="600"/>
                  </a:spcBef>
                  <a:buFont typeface="Arial"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00000"/>
                  </a:lnSpc>
                  <a:spcBef>
                    <a:spcPts val="400"/>
                  </a:spcBef>
                  <a:buFont typeface="Arial" pitchFamily="34" charset="0"/>
                  <a:buChar char="–"/>
                  <a:defRPr sz="1600" kern="1200">
                    <a:solidFill>
                      <a:schemeClr val="tx1"/>
                    </a:solidFill>
                    <a:latin typeface="+mn-lt"/>
                    <a:ea typeface="+mn-ea"/>
                    <a:cs typeface="+mn-cs"/>
                  </a:defRPr>
                </a:lvl4pPr>
                <a:lvl5pPr marL="540000" indent="-180975" algn="l" defTabSz="914400" rtl="0" eaLnBrk="1" latinLnBrk="0" hangingPunct="1">
                  <a:lnSpc>
                    <a:spcPct val="100000"/>
                  </a:lnSpc>
                  <a:spcBef>
                    <a:spcPts val="200"/>
                  </a:spcBef>
                  <a:buFont typeface="Arial" pitchFamily="34" charset="0"/>
                  <a:buChar char="-"/>
                  <a:defRPr sz="1600" kern="1200">
                    <a:solidFill>
                      <a:schemeClr val="tx1"/>
                    </a:solidFill>
                    <a:latin typeface="+mn-lt"/>
                    <a:ea typeface="+mn-ea"/>
                    <a:cs typeface="+mn-cs"/>
                  </a:defRPr>
                </a:lvl5pPr>
                <a:lvl6pPr marL="540000" indent="-180975" algn="l" defTabSz="914400" rtl="0" eaLnBrk="1" latinLnBrk="0" hangingPunct="1">
                  <a:lnSpc>
                    <a:spcPct val="100000"/>
                  </a:lnSpc>
                  <a:spcBef>
                    <a:spcPts val="200"/>
                  </a:spcBef>
                  <a:buFont typeface="Arial" pitchFamily="34" charset="0"/>
                  <a:buChar char="-"/>
                  <a:defRPr sz="1600" kern="1200" baseline="0">
                    <a:solidFill>
                      <a:schemeClr val="tx1"/>
                    </a:solidFill>
                    <a:latin typeface="+mn-lt"/>
                    <a:ea typeface="+mn-ea"/>
                    <a:cs typeface="+mn-cs"/>
                  </a:defRPr>
                </a:lvl6pPr>
                <a:lvl7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7pPr>
                <a:lvl8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8pPr>
                <a:lvl9pPr marL="540000" indent="-180975" algn="l" defTabSz="914400" rtl="0" eaLnBrk="1" latinLnBrk="0" hangingPunct="1">
                  <a:lnSpc>
                    <a:spcPct val="100000"/>
                  </a:lnSpc>
                  <a:spcBef>
                    <a:spcPts val="200"/>
                  </a:spcBef>
                  <a:buFont typeface="Arial" pitchFamily="34" charset="0"/>
                  <a:buChar char="-"/>
                  <a:defRPr sz="1600" kern="1200" baseline="0">
                    <a:solidFill>
                      <a:schemeClr val="tx1"/>
                    </a:solidFill>
                    <a:latin typeface="+mn-lt"/>
                    <a:ea typeface="+mn-ea"/>
                    <a:cs typeface="+mn-cs"/>
                  </a:defRPr>
                </a:lvl9pPr>
              </a:lstStyle>
              <a:p>
                <a:pPr lvl="2" fontAlgn="auto">
                  <a:spcAft>
                    <a:spcPts val="0"/>
                  </a:spcAft>
                  <a:defRPr/>
                </a:pPr>
                <a:endParaRPr lang="de-DE" sz="1400" dirty="0" smtClean="0">
                  <a:solidFill>
                    <a:sysClr val="windowText" lastClr="000000"/>
                  </a:solidFill>
                </a:endParaRPr>
              </a:p>
            </p:txBody>
          </p:sp>
          <p:sp>
            <p:nvSpPr>
              <p:cNvPr id="7" name="Inhaltsplatzhalter 2"/>
              <p:cNvSpPr txBox="1">
                <a:spLocks/>
              </p:cNvSpPr>
              <p:nvPr/>
            </p:nvSpPr>
            <p:spPr>
              <a:xfrm>
                <a:off x="6423482" y="1846420"/>
                <a:ext cx="2592387" cy="2016224"/>
              </a:xfrm>
              <a:prstGeom prst="rect">
                <a:avLst/>
              </a:prstGeom>
              <a:solidFill>
                <a:sysClr val="window" lastClr="FFFFFF"/>
              </a:solidFill>
              <a:ln w="19050">
                <a:solidFill>
                  <a:schemeClr val="accent4"/>
                </a:solidFill>
              </a:ln>
            </p:spPr>
            <p:txBody>
              <a:bodyPr vert="horz" lIns="90000" tIns="46800" rIns="91440" bIns="46800" rtlCol="0" anchor="t">
                <a:noAutofit/>
              </a:bodyPr>
              <a:lstStyle>
                <a:lvl1pPr marL="0" indent="0" algn="l" defTabSz="914400" rtl="0" eaLnBrk="1" latinLnBrk="0" hangingPunct="1">
                  <a:lnSpc>
                    <a:spcPct val="100000"/>
                  </a:lnSpc>
                  <a:spcBef>
                    <a:spcPct val="20000"/>
                  </a:spcBef>
                  <a:buFontTx/>
                  <a:buNone/>
                  <a:defRPr sz="1600" b="1" kern="1200" baseline="0">
                    <a:solidFill>
                      <a:schemeClr val="accent6"/>
                    </a:solidFill>
                    <a:latin typeface="+mn-lt"/>
                    <a:ea typeface="+mn-ea"/>
                    <a:cs typeface="+mn-cs"/>
                  </a:defRPr>
                </a:lvl1pPr>
                <a:lvl2pPr marL="0" indent="0" algn="l" defTabSz="914400" rtl="0" eaLnBrk="1" latinLnBrk="0" hangingPunct="1">
                  <a:lnSpc>
                    <a:spcPct val="100000"/>
                  </a:lnSpc>
                  <a:spcBef>
                    <a:spcPts val="1000"/>
                  </a:spcBef>
                  <a:buFontTx/>
                  <a:buNone/>
                  <a:defRPr sz="1600" kern="1200">
                    <a:solidFill>
                      <a:schemeClr val="tx1"/>
                    </a:solidFill>
                    <a:latin typeface="+mn-lt"/>
                    <a:ea typeface="+mn-ea"/>
                    <a:cs typeface="+mn-cs"/>
                  </a:defRPr>
                </a:lvl2pPr>
                <a:lvl3pPr marL="184150" indent="-184150" algn="l" defTabSz="914400" rtl="0" eaLnBrk="1" latinLnBrk="0" hangingPunct="1">
                  <a:lnSpc>
                    <a:spcPct val="100000"/>
                  </a:lnSpc>
                  <a:spcBef>
                    <a:spcPts val="600"/>
                  </a:spcBef>
                  <a:buFont typeface="Arial"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00000"/>
                  </a:lnSpc>
                  <a:spcBef>
                    <a:spcPts val="400"/>
                  </a:spcBef>
                  <a:buFont typeface="Arial" pitchFamily="34" charset="0"/>
                  <a:buChar char="–"/>
                  <a:defRPr sz="1600" kern="1200">
                    <a:solidFill>
                      <a:schemeClr val="tx1"/>
                    </a:solidFill>
                    <a:latin typeface="+mn-lt"/>
                    <a:ea typeface="+mn-ea"/>
                    <a:cs typeface="+mn-cs"/>
                  </a:defRPr>
                </a:lvl4pPr>
                <a:lvl5pPr marL="540000" indent="-180975" algn="l" defTabSz="914400" rtl="0" eaLnBrk="1" latinLnBrk="0" hangingPunct="1">
                  <a:lnSpc>
                    <a:spcPct val="100000"/>
                  </a:lnSpc>
                  <a:spcBef>
                    <a:spcPts val="200"/>
                  </a:spcBef>
                  <a:buFont typeface="Arial" pitchFamily="34" charset="0"/>
                  <a:buChar char="-"/>
                  <a:defRPr sz="1600" kern="1200">
                    <a:solidFill>
                      <a:schemeClr val="tx1"/>
                    </a:solidFill>
                    <a:latin typeface="+mn-lt"/>
                    <a:ea typeface="+mn-ea"/>
                    <a:cs typeface="+mn-cs"/>
                  </a:defRPr>
                </a:lvl5pPr>
                <a:lvl6pPr marL="540000" indent="-180975" algn="l" defTabSz="914400" rtl="0" eaLnBrk="1" latinLnBrk="0" hangingPunct="1">
                  <a:lnSpc>
                    <a:spcPct val="100000"/>
                  </a:lnSpc>
                  <a:spcBef>
                    <a:spcPts val="200"/>
                  </a:spcBef>
                  <a:buFont typeface="Arial" pitchFamily="34" charset="0"/>
                  <a:buChar char="-"/>
                  <a:defRPr sz="1600" kern="1200" baseline="0">
                    <a:solidFill>
                      <a:schemeClr val="tx1"/>
                    </a:solidFill>
                    <a:latin typeface="+mn-lt"/>
                    <a:ea typeface="+mn-ea"/>
                    <a:cs typeface="+mn-cs"/>
                  </a:defRPr>
                </a:lvl6pPr>
                <a:lvl7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7pPr>
                <a:lvl8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8pPr>
                <a:lvl9pPr marL="540000" indent="-180975" algn="l" defTabSz="914400" rtl="0" eaLnBrk="1" latinLnBrk="0" hangingPunct="1">
                  <a:lnSpc>
                    <a:spcPct val="100000"/>
                  </a:lnSpc>
                  <a:spcBef>
                    <a:spcPts val="200"/>
                  </a:spcBef>
                  <a:buFont typeface="Arial" pitchFamily="34" charset="0"/>
                  <a:buChar char="-"/>
                  <a:defRPr sz="1600" kern="1200" baseline="0">
                    <a:solidFill>
                      <a:schemeClr val="tx1"/>
                    </a:solidFill>
                    <a:latin typeface="+mn-lt"/>
                    <a:ea typeface="+mn-ea"/>
                    <a:cs typeface="+mn-cs"/>
                  </a:defRPr>
                </a:lvl9pPr>
              </a:lstStyle>
              <a:p>
                <a:pPr lvl="1" fontAlgn="auto">
                  <a:spcAft>
                    <a:spcPts val="0"/>
                  </a:spcAft>
                  <a:defRPr/>
                </a:pPr>
                <a:endParaRPr lang="de-DE" sz="1400" dirty="0" smtClean="0">
                  <a:solidFill>
                    <a:sysClr val="windowText" lastClr="000000"/>
                  </a:solidFill>
                </a:endParaRPr>
              </a:p>
            </p:txBody>
          </p:sp>
          <p:sp>
            <p:nvSpPr>
              <p:cNvPr id="8" name="Inhaltsplatzhalter 2"/>
              <p:cNvSpPr txBox="1">
                <a:spLocks/>
              </p:cNvSpPr>
              <p:nvPr/>
            </p:nvSpPr>
            <p:spPr>
              <a:xfrm>
                <a:off x="3619792" y="1857759"/>
                <a:ext cx="2592584" cy="2016224"/>
              </a:xfrm>
              <a:prstGeom prst="rect">
                <a:avLst/>
              </a:prstGeom>
              <a:solidFill>
                <a:sysClr val="window" lastClr="FFFFFF"/>
              </a:solidFill>
              <a:ln w="19050">
                <a:solidFill>
                  <a:schemeClr val="accent4"/>
                </a:solidFill>
              </a:ln>
            </p:spPr>
            <p:txBody>
              <a:bodyPr vert="horz" lIns="90000" tIns="46800" rIns="91440" bIns="46800" rtlCol="0" anchor="t">
                <a:noAutofit/>
              </a:bodyPr>
              <a:lstStyle>
                <a:lvl1pPr marL="0" indent="0" algn="l" defTabSz="914400" rtl="0" eaLnBrk="1" latinLnBrk="0" hangingPunct="1">
                  <a:lnSpc>
                    <a:spcPct val="100000"/>
                  </a:lnSpc>
                  <a:spcBef>
                    <a:spcPct val="20000"/>
                  </a:spcBef>
                  <a:buFontTx/>
                  <a:buNone/>
                  <a:defRPr sz="1600" b="1" kern="1200" baseline="0">
                    <a:solidFill>
                      <a:schemeClr val="accent6"/>
                    </a:solidFill>
                    <a:latin typeface="+mn-lt"/>
                    <a:ea typeface="+mn-ea"/>
                    <a:cs typeface="+mn-cs"/>
                  </a:defRPr>
                </a:lvl1pPr>
                <a:lvl2pPr marL="0" indent="0" algn="l" defTabSz="914400" rtl="0" eaLnBrk="1" latinLnBrk="0" hangingPunct="1">
                  <a:lnSpc>
                    <a:spcPct val="100000"/>
                  </a:lnSpc>
                  <a:spcBef>
                    <a:spcPts val="1000"/>
                  </a:spcBef>
                  <a:buFontTx/>
                  <a:buNone/>
                  <a:defRPr sz="1600" kern="1200">
                    <a:solidFill>
                      <a:schemeClr val="tx1"/>
                    </a:solidFill>
                    <a:latin typeface="+mn-lt"/>
                    <a:ea typeface="+mn-ea"/>
                    <a:cs typeface="+mn-cs"/>
                  </a:defRPr>
                </a:lvl2pPr>
                <a:lvl3pPr marL="184150" indent="-184150" algn="l" defTabSz="914400" rtl="0" eaLnBrk="1" latinLnBrk="0" hangingPunct="1">
                  <a:lnSpc>
                    <a:spcPct val="100000"/>
                  </a:lnSpc>
                  <a:spcBef>
                    <a:spcPts val="600"/>
                  </a:spcBef>
                  <a:buFont typeface="Arial"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00000"/>
                  </a:lnSpc>
                  <a:spcBef>
                    <a:spcPts val="400"/>
                  </a:spcBef>
                  <a:buFont typeface="Arial" pitchFamily="34" charset="0"/>
                  <a:buChar char="–"/>
                  <a:defRPr sz="1600" kern="1200">
                    <a:solidFill>
                      <a:schemeClr val="tx1"/>
                    </a:solidFill>
                    <a:latin typeface="+mn-lt"/>
                    <a:ea typeface="+mn-ea"/>
                    <a:cs typeface="+mn-cs"/>
                  </a:defRPr>
                </a:lvl4pPr>
                <a:lvl5pPr marL="540000" indent="-180975" algn="l" defTabSz="914400" rtl="0" eaLnBrk="1" latinLnBrk="0" hangingPunct="1">
                  <a:lnSpc>
                    <a:spcPct val="100000"/>
                  </a:lnSpc>
                  <a:spcBef>
                    <a:spcPts val="200"/>
                  </a:spcBef>
                  <a:buFont typeface="Arial" pitchFamily="34" charset="0"/>
                  <a:buChar char="-"/>
                  <a:defRPr sz="1600" kern="1200">
                    <a:solidFill>
                      <a:schemeClr val="tx1"/>
                    </a:solidFill>
                    <a:latin typeface="+mn-lt"/>
                    <a:ea typeface="+mn-ea"/>
                    <a:cs typeface="+mn-cs"/>
                  </a:defRPr>
                </a:lvl5pPr>
                <a:lvl6pPr marL="540000" indent="-180975" algn="l" defTabSz="914400" rtl="0" eaLnBrk="1" latinLnBrk="0" hangingPunct="1">
                  <a:lnSpc>
                    <a:spcPct val="100000"/>
                  </a:lnSpc>
                  <a:spcBef>
                    <a:spcPts val="200"/>
                  </a:spcBef>
                  <a:buFont typeface="Arial" pitchFamily="34" charset="0"/>
                  <a:buChar char="-"/>
                  <a:defRPr sz="1600" kern="1200" baseline="0">
                    <a:solidFill>
                      <a:schemeClr val="tx1"/>
                    </a:solidFill>
                    <a:latin typeface="+mn-lt"/>
                    <a:ea typeface="+mn-ea"/>
                    <a:cs typeface="+mn-cs"/>
                  </a:defRPr>
                </a:lvl6pPr>
                <a:lvl7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7pPr>
                <a:lvl8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8pPr>
                <a:lvl9pPr marL="540000" indent="-180975" algn="l" defTabSz="914400" rtl="0" eaLnBrk="1" latinLnBrk="0" hangingPunct="1">
                  <a:lnSpc>
                    <a:spcPct val="100000"/>
                  </a:lnSpc>
                  <a:spcBef>
                    <a:spcPts val="200"/>
                  </a:spcBef>
                  <a:buFont typeface="Arial" pitchFamily="34" charset="0"/>
                  <a:buChar char="-"/>
                  <a:defRPr sz="1600" kern="1200" baseline="0">
                    <a:solidFill>
                      <a:schemeClr val="tx1"/>
                    </a:solidFill>
                    <a:latin typeface="+mn-lt"/>
                    <a:ea typeface="+mn-ea"/>
                    <a:cs typeface="+mn-cs"/>
                  </a:defRPr>
                </a:lvl9pPr>
              </a:lstStyle>
              <a:p>
                <a:pPr lvl="1" fontAlgn="auto">
                  <a:spcAft>
                    <a:spcPts val="0"/>
                  </a:spcAft>
                  <a:defRPr/>
                </a:pPr>
                <a:endParaRPr lang="de-DE" sz="1400" dirty="0" smtClean="0">
                  <a:solidFill>
                    <a:sysClr val="windowText" lastClr="000000"/>
                  </a:solidFill>
                </a:endParaRPr>
              </a:p>
            </p:txBody>
          </p:sp>
        </p:grpSp>
        <p:sp>
          <p:nvSpPr>
            <p:cNvPr id="44" name="Inhaltsplatzhalter 2"/>
            <p:cNvSpPr txBox="1">
              <a:spLocks/>
            </p:cNvSpPr>
            <p:nvPr/>
          </p:nvSpPr>
          <p:spPr>
            <a:xfrm>
              <a:off x="848544" y="4041552"/>
              <a:ext cx="2615280" cy="1834022"/>
            </a:xfrm>
            <a:prstGeom prst="rect">
              <a:avLst/>
            </a:prstGeom>
            <a:solidFill>
              <a:schemeClr val="accent5"/>
            </a:solidFill>
            <a:ln>
              <a:noFill/>
            </a:ln>
          </p:spPr>
          <p:txBody>
            <a:bodyPr vert="horz" lIns="90000" tIns="46800" rIns="91440" bIns="46800" rtlCol="0" anchor="t">
              <a:noAutofit/>
            </a:bodyPr>
            <a:lstStyle>
              <a:lvl1pPr marL="0" indent="0" algn="l" defTabSz="914400" rtl="0" eaLnBrk="1" latinLnBrk="0" hangingPunct="1">
                <a:lnSpc>
                  <a:spcPct val="100000"/>
                </a:lnSpc>
                <a:spcBef>
                  <a:spcPct val="20000"/>
                </a:spcBef>
                <a:buFontTx/>
                <a:buNone/>
                <a:defRPr sz="1600" b="1" kern="1200" baseline="0">
                  <a:solidFill>
                    <a:schemeClr val="accent6"/>
                  </a:solidFill>
                  <a:latin typeface="+mn-lt"/>
                  <a:ea typeface="+mn-ea"/>
                  <a:cs typeface="+mn-cs"/>
                </a:defRPr>
              </a:lvl1pPr>
              <a:lvl2pPr marL="0" indent="0" algn="l" defTabSz="914400" rtl="0" eaLnBrk="1" latinLnBrk="0" hangingPunct="1">
                <a:lnSpc>
                  <a:spcPct val="100000"/>
                </a:lnSpc>
                <a:spcBef>
                  <a:spcPts val="1000"/>
                </a:spcBef>
                <a:buFontTx/>
                <a:buNone/>
                <a:defRPr sz="1600" kern="1200">
                  <a:solidFill>
                    <a:schemeClr val="tx1"/>
                  </a:solidFill>
                  <a:latin typeface="+mn-lt"/>
                  <a:ea typeface="+mn-ea"/>
                  <a:cs typeface="+mn-cs"/>
                </a:defRPr>
              </a:lvl2pPr>
              <a:lvl3pPr marL="184150" indent="-184150" algn="l" defTabSz="914400" rtl="0" eaLnBrk="1" latinLnBrk="0" hangingPunct="1">
                <a:lnSpc>
                  <a:spcPct val="100000"/>
                </a:lnSpc>
                <a:spcBef>
                  <a:spcPts val="600"/>
                </a:spcBef>
                <a:buFont typeface="Arial"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00000"/>
                </a:lnSpc>
                <a:spcBef>
                  <a:spcPts val="400"/>
                </a:spcBef>
                <a:buFont typeface="Arial" pitchFamily="34" charset="0"/>
                <a:buChar char="–"/>
                <a:defRPr sz="1600" kern="1200">
                  <a:solidFill>
                    <a:schemeClr val="tx1"/>
                  </a:solidFill>
                  <a:latin typeface="+mn-lt"/>
                  <a:ea typeface="+mn-ea"/>
                  <a:cs typeface="+mn-cs"/>
                </a:defRPr>
              </a:lvl4pPr>
              <a:lvl5pPr marL="540000" indent="-180975" algn="l" defTabSz="914400" rtl="0" eaLnBrk="1" latinLnBrk="0" hangingPunct="1">
                <a:lnSpc>
                  <a:spcPct val="100000"/>
                </a:lnSpc>
                <a:spcBef>
                  <a:spcPts val="200"/>
                </a:spcBef>
                <a:buFont typeface="Arial" pitchFamily="34" charset="0"/>
                <a:buChar char="-"/>
                <a:defRPr sz="1600" kern="1200">
                  <a:solidFill>
                    <a:schemeClr val="tx1"/>
                  </a:solidFill>
                  <a:latin typeface="+mn-lt"/>
                  <a:ea typeface="+mn-ea"/>
                  <a:cs typeface="+mn-cs"/>
                </a:defRPr>
              </a:lvl5pPr>
              <a:lvl6pPr marL="540000" indent="-180975" algn="l" defTabSz="914400" rtl="0" eaLnBrk="1" latinLnBrk="0" hangingPunct="1">
                <a:lnSpc>
                  <a:spcPct val="100000"/>
                </a:lnSpc>
                <a:spcBef>
                  <a:spcPts val="200"/>
                </a:spcBef>
                <a:buFont typeface="Arial" pitchFamily="34" charset="0"/>
                <a:buChar char="-"/>
                <a:defRPr sz="1600" kern="1200" baseline="0">
                  <a:solidFill>
                    <a:schemeClr val="tx1"/>
                  </a:solidFill>
                  <a:latin typeface="+mn-lt"/>
                  <a:ea typeface="+mn-ea"/>
                  <a:cs typeface="+mn-cs"/>
                </a:defRPr>
              </a:lvl6pPr>
              <a:lvl7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7pPr>
              <a:lvl8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8pPr>
              <a:lvl9pPr marL="540000" indent="-180975" algn="l" defTabSz="914400" rtl="0" eaLnBrk="1" latinLnBrk="0" hangingPunct="1">
                <a:lnSpc>
                  <a:spcPct val="100000"/>
                </a:lnSpc>
                <a:spcBef>
                  <a:spcPts val="200"/>
                </a:spcBef>
                <a:buFont typeface="Arial" pitchFamily="34" charset="0"/>
                <a:buChar char="-"/>
                <a:defRPr sz="1600" kern="1200" baseline="0">
                  <a:solidFill>
                    <a:schemeClr val="tx1"/>
                  </a:solidFill>
                  <a:latin typeface="+mn-lt"/>
                  <a:ea typeface="+mn-ea"/>
                  <a:cs typeface="+mn-cs"/>
                </a:defRPr>
              </a:lvl9pPr>
            </a:lstStyle>
            <a:p>
              <a:pPr lvl="2" fontAlgn="auto">
                <a:spcAft>
                  <a:spcPts val="0"/>
                </a:spcAft>
                <a:buClr>
                  <a:srgbClr val="C00000"/>
                </a:buClr>
                <a:buFont typeface="Wingdings" panose="05000000000000000000" pitchFamily="2" charset="2"/>
                <a:buChar char="§"/>
                <a:defRPr/>
              </a:pPr>
              <a:r>
                <a:rPr lang="de-DE" sz="1100" dirty="0" smtClean="0">
                  <a:solidFill>
                    <a:sysClr val="windowText" lastClr="000000"/>
                  </a:solidFill>
                </a:rPr>
                <a:t>Lange Erfahrung im </a:t>
              </a:r>
              <a:r>
                <a:rPr lang="de-DE" sz="1100" b="1" dirty="0" err="1" smtClean="0">
                  <a:solidFill>
                    <a:sysClr val="windowText" lastClr="000000"/>
                  </a:solidFill>
                </a:rPr>
                <a:t>Bikesharing</a:t>
              </a:r>
              <a:r>
                <a:rPr lang="de-DE" sz="1100" dirty="0" smtClean="0">
                  <a:solidFill>
                    <a:sysClr val="windowText" lastClr="000000"/>
                  </a:solidFill>
                </a:rPr>
                <a:t> und </a:t>
              </a:r>
              <a:r>
                <a:rPr lang="de-DE" sz="1100" b="1" dirty="0" smtClean="0">
                  <a:solidFill>
                    <a:sysClr val="windowText" lastClr="000000"/>
                  </a:solidFill>
                </a:rPr>
                <a:t>stationärem </a:t>
              </a:r>
              <a:r>
                <a:rPr lang="de-DE" sz="1100" b="1" dirty="0" err="1" smtClean="0">
                  <a:solidFill>
                    <a:sysClr val="windowText" lastClr="000000"/>
                  </a:solidFill>
                </a:rPr>
                <a:t>Carsharing</a:t>
              </a:r>
              <a:endParaRPr lang="de-DE" sz="1100" b="1" dirty="0" smtClean="0">
                <a:solidFill>
                  <a:sysClr val="windowText" lastClr="000000"/>
                </a:solidFill>
              </a:endParaRPr>
            </a:p>
            <a:p>
              <a:pPr lvl="2" fontAlgn="auto">
                <a:spcAft>
                  <a:spcPts val="0"/>
                </a:spcAft>
                <a:buClr>
                  <a:srgbClr val="C00000"/>
                </a:buClr>
                <a:buFont typeface="Wingdings" panose="05000000000000000000" pitchFamily="2" charset="2"/>
                <a:buChar char="§"/>
                <a:defRPr/>
              </a:pPr>
              <a:r>
                <a:rPr lang="de-AT" sz="1100" dirty="0" smtClean="0">
                  <a:solidFill>
                    <a:sysClr val="windowText" lastClr="000000"/>
                  </a:solidFill>
                </a:rPr>
                <a:t>Mit </a:t>
              </a:r>
              <a:r>
                <a:rPr lang="de-AT" sz="1100" dirty="0" err="1">
                  <a:solidFill>
                    <a:sysClr val="windowText" lastClr="000000"/>
                  </a:solidFill>
                </a:rPr>
                <a:t>Qixxit</a:t>
              </a:r>
              <a:r>
                <a:rPr lang="de-AT" sz="1100" dirty="0">
                  <a:solidFill>
                    <a:sysClr val="windowText" lastClr="000000"/>
                  </a:solidFill>
                </a:rPr>
                <a:t> ist DB europaweit </a:t>
              </a:r>
              <a:r>
                <a:rPr lang="de-AT" sz="1100" dirty="0" smtClean="0">
                  <a:solidFill>
                    <a:sysClr val="windowText" lastClr="000000"/>
                  </a:solidFill>
                </a:rPr>
                <a:t>einer </a:t>
              </a:r>
              <a:r>
                <a:rPr lang="de-AT" sz="1100" dirty="0">
                  <a:solidFill>
                    <a:sysClr val="windowText" lastClr="000000"/>
                  </a:solidFill>
                </a:rPr>
                <a:t>der </a:t>
              </a:r>
              <a:r>
                <a:rPr lang="de-AT" sz="1100" b="1" dirty="0">
                  <a:solidFill>
                    <a:sysClr val="windowText" lastClr="000000"/>
                  </a:solidFill>
                </a:rPr>
                <a:t>ersten Anbieter </a:t>
              </a:r>
              <a:r>
                <a:rPr lang="de-AT" sz="1100" dirty="0">
                  <a:solidFill>
                    <a:sysClr val="windowText" lastClr="000000"/>
                  </a:solidFill>
                </a:rPr>
                <a:t>von </a:t>
              </a:r>
              <a:r>
                <a:rPr lang="de-AT" sz="1100" b="1" dirty="0">
                  <a:solidFill>
                    <a:sysClr val="windowText" lastClr="000000"/>
                  </a:solidFill>
                </a:rPr>
                <a:t>multi- und intermodaler </a:t>
              </a:r>
              <a:r>
                <a:rPr lang="de-AT" sz="1100" b="1" dirty="0" smtClean="0">
                  <a:solidFill>
                    <a:sysClr val="windowText" lastClr="000000"/>
                  </a:solidFill>
                </a:rPr>
                <a:t>Mobilitäts-information</a:t>
              </a:r>
              <a:endParaRPr lang="de-AT" sz="1100" b="1" dirty="0">
                <a:solidFill>
                  <a:sysClr val="windowText" lastClr="000000"/>
                </a:solidFill>
              </a:endParaRPr>
            </a:p>
            <a:p>
              <a:pPr lvl="2" fontAlgn="auto">
                <a:spcAft>
                  <a:spcPts val="0"/>
                </a:spcAft>
                <a:buClr>
                  <a:srgbClr val="C00000"/>
                </a:buClr>
                <a:buFont typeface="Wingdings" panose="05000000000000000000" pitchFamily="2" charset="2"/>
                <a:buChar char="§"/>
                <a:defRPr/>
              </a:pPr>
              <a:r>
                <a:rPr lang="de-AT" sz="1100" dirty="0" err="1">
                  <a:solidFill>
                    <a:sysClr val="windowText" lastClr="000000"/>
                  </a:solidFill>
                </a:rPr>
                <a:t>Qixxit</a:t>
              </a:r>
              <a:r>
                <a:rPr lang="de-AT" sz="1100" dirty="0">
                  <a:solidFill>
                    <a:sysClr val="windowText" lastClr="000000"/>
                  </a:solidFill>
                </a:rPr>
                <a:t> ist ein Produkt der DB Vertrieb, das </a:t>
              </a:r>
              <a:r>
                <a:rPr lang="de-AT" sz="1100" b="1" dirty="0">
                  <a:solidFill>
                    <a:sysClr val="windowText" lastClr="000000"/>
                  </a:solidFill>
                </a:rPr>
                <a:t>seit Juni 2014 </a:t>
              </a:r>
              <a:r>
                <a:rPr lang="de-AT" sz="1100" dirty="0">
                  <a:solidFill>
                    <a:sysClr val="windowText" lastClr="000000"/>
                  </a:solidFill>
                </a:rPr>
                <a:t>auf dem Markt ist</a:t>
              </a:r>
            </a:p>
            <a:p>
              <a:pPr lvl="2" fontAlgn="auto">
                <a:spcAft>
                  <a:spcPts val="0"/>
                </a:spcAft>
                <a:buClr>
                  <a:srgbClr val="C00000"/>
                </a:buClr>
                <a:buFont typeface="Wingdings" panose="05000000000000000000" pitchFamily="2" charset="2"/>
                <a:buChar char="§"/>
                <a:defRPr/>
              </a:pPr>
              <a:endParaRPr lang="de-DE" sz="1100" dirty="0">
                <a:solidFill>
                  <a:sysClr val="windowText" lastClr="000000"/>
                </a:solidFill>
              </a:endParaRPr>
            </a:p>
          </p:txBody>
        </p:sp>
        <p:sp>
          <p:nvSpPr>
            <p:cNvPr id="45" name="Inhaltsplatzhalter 2"/>
            <p:cNvSpPr txBox="1">
              <a:spLocks/>
            </p:cNvSpPr>
            <p:nvPr/>
          </p:nvSpPr>
          <p:spPr>
            <a:xfrm>
              <a:off x="6423482" y="4038244"/>
              <a:ext cx="2592387" cy="1853480"/>
            </a:xfrm>
            <a:prstGeom prst="rect">
              <a:avLst/>
            </a:prstGeom>
            <a:solidFill>
              <a:schemeClr val="accent5"/>
            </a:solidFill>
            <a:ln>
              <a:noFill/>
            </a:ln>
          </p:spPr>
          <p:txBody>
            <a:bodyPr vert="horz" lIns="90000" tIns="46800" rIns="91440" bIns="46800" rtlCol="0" anchor="t">
              <a:noAutofit/>
            </a:bodyPr>
            <a:lstStyle>
              <a:lvl1pPr marL="0" indent="0" algn="l" defTabSz="914400" rtl="0" eaLnBrk="1" latinLnBrk="0" hangingPunct="1">
                <a:lnSpc>
                  <a:spcPct val="100000"/>
                </a:lnSpc>
                <a:spcBef>
                  <a:spcPct val="20000"/>
                </a:spcBef>
                <a:buFontTx/>
                <a:buNone/>
                <a:defRPr sz="1600" b="1" kern="1200" baseline="0">
                  <a:solidFill>
                    <a:schemeClr val="accent6"/>
                  </a:solidFill>
                  <a:latin typeface="+mn-lt"/>
                  <a:ea typeface="+mn-ea"/>
                  <a:cs typeface="+mn-cs"/>
                </a:defRPr>
              </a:lvl1pPr>
              <a:lvl2pPr marL="0" indent="0" algn="l" defTabSz="914400" rtl="0" eaLnBrk="1" latinLnBrk="0" hangingPunct="1">
                <a:lnSpc>
                  <a:spcPct val="100000"/>
                </a:lnSpc>
                <a:spcBef>
                  <a:spcPts val="1000"/>
                </a:spcBef>
                <a:buFontTx/>
                <a:buNone/>
                <a:defRPr sz="1600" kern="1200">
                  <a:solidFill>
                    <a:schemeClr val="tx1"/>
                  </a:solidFill>
                  <a:latin typeface="+mn-lt"/>
                  <a:ea typeface="+mn-ea"/>
                  <a:cs typeface="+mn-cs"/>
                </a:defRPr>
              </a:lvl2pPr>
              <a:lvl3pPr marL="184150" indent="-184150" algn="l" defTabSz="914400" rtl="0" eaLnBrk="1" latinLnBrk="0" hangingPunct="1">
                <a:lnSpc>
                  <a:spcPct val="100000"/>
                </a:lnSpc>
                <a:spcBef>
                  <a:spcPts val="600"/>
                </a:spcBef>
                <a:buFont typeface="Arial"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00000"/>
                </a:lnSpc>
                <a:spcBef>
                  <a:spcPts val="400"/>
                </a:spcBef>
                <a:buFont typeface="Arial" pitchFamily="34" charset="0"/>
                <a:buChar char="–"/>
                <a:defRPr sz="1600" kern="1200">
                  <a:solidFill>
                    <a:schemeClr val="tx1"/>
                  </a:solidFill>
                  <a:latin typeface="+mn-lt"/>
                  <a:ea typeface="+mn-ea"/>
                  <a:cs typeface="+mn-cs"/>
                </a:defRPr>
              </a:lvl4pPr>
              <a:lvl5pPr marL="540000" indent="-180975" algn="l" defTabSz="914400" rtl="0" eaLnBrk="1" latinLnBrk="0" hangingPunct="1">
                <a:lnSpc>
                  <a:spcPct val="100000"/>
                </a:lnSpc>
                <a:spcBef>
                  <a:spcPts val="200"/>
                </a:spcBef>
                <a:buFont typeface="Arial" pitchFamily="34" charset="0"/>
                <a:buChar char="-"/>
                <a:defRPr sz="1600" kern="1200">
                  <a:solidFill>
                    <a:schemeClr val="tx1"/>
                  </a:solidFill>
                  <a:latin typeface="+mn-lt"/>
                  <a:ea typeface="+mn-ea"/>
                  <a:cs typeface="+mn-cs"/>
                </a:defRPr>
              </a:lvl5pPr>
              <a:lvl6pPr marL="540000" indent="-180975" algn="l" defTabSz="914400" rtl="0" eaLnBrk="1" latinLnBrk="0" hangingPunct="1">
                <a:lnSpc>
                  <a:spcPct val="100000"/>
                </a:lnSpc>
                <a:spcBef>
                  <a:spcPts val="200"/>
                </a:spcBef>
                <a:buFont typeface="Arial" pitchFamily="34" charset="0"/>
                <a:buChar char="-"/>
                <a:defRPr sz="1600" kern="1200" baseline="0">
                  <a:solidFill>
                    <a:schemeClr val="tx1"/>
                  </a:solidFill>
                  <a:latin typeface="+mn-lt"/>
                  <a:ea typeface="+mn-ea"/>
                  <a:cs typeface="+mn-cs"/>
                </a:defRPr>
              </a:lvl6pPr>
              <a:lvl7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7pPr>
              <a:lvl8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8pPr>
              <a:lvl9pPr marL="540000" indent="-180975" algn="l" defTabSz="914400" rtl="0" eaLnBrk="1" latinLnBrk="0" hangingPunct="1">
                <a:lnSpc>
                  <a:spcPct val="100000"/>
                </a:lnSpc>
                <a:spcBef>
                  <a:spcPts val="200"/>
                </a:spcBef>
                <a:buFont typeface="Arial" pitchFamily="34" charset="0"/>
                <a:buChar char="-"/>
                <a:defRPr sz="1600" kern="1200" baseline="0">
                  <a:solidFill>
                    <a:schemeClr val="tx1"/>
                  </a:solidFill>
                  <a:latin typeface="+mn-lt"/>
                  <a:ea typeface="+mn-ea"/>
                  <a:cs typeface="+mn-cs"/>
                </a:defRPr>
              </a:lvl9pPr>
            </a:lstStyle>
            <a:p>
              <a:pPr lvl="2" fontAlgn="auto">
                <a:spcBef>
                  <a:spcPts val="100"/>
                </a:spcBef>
                <a:spcAft>
                  <a:spcPts val="0"/>
                </a:spcAft>
                <a:buClr>
                  <a:srgbClr val="C00000"/>
                </a:buClr>
                <a:buFont typeface="Wingdings" panose="05000000000000000000" pitchFamily="2" charset="2"/>
                <a:buChar char="§"/>
                <a:defRPr/>
              </a:pPr>
              <a:r>
                <a:rPr lang="de-AT" sz="1100" dirty="0">
                  <a:solidFill>
                    <a:sysClr val="windowText" lastClr="000000"/>
                  </a:solidFill>
                </a:rPr>
                <a:t>Daimler </a:t>
              </a:r>
              <a:r>
                <a:rPr lang="de-AT" sz="1100" dirty="0" smtClean="0">
                  <a:solidFill>
                    <a:sysClr val="windowText" lastClr="000000"/>
                  </a:solidFill>
                </a:rPr>
                <a:t>versucht systematisch</a:t>
              </a:r>
              <a:r>
                <a:rPr lang="de-AT" sz="1100" dirty="0">
                  <a:solidFill>
                    <a:sysClr val="windowText" lastClr="000000"/>
                  </a:solidFill>
                </a:rPr>
                <a:t>, ausgehend vom </a:t>
              </a:r>
              <a:r>
                <a:rPr lang="de-AT" sz="1100" dirty="0" smtClean="0">
                  <a:solidFill>
                    <a:sysClr val="windowText" lastClr="000000"/>
                  </a:solidFill>
                </a:rPr>
                <a:t>Kerngeschäft mit Car2Go, </a:t>
              </a:r>
              <a:r>
                <a:rPr lang="de-AT" sz="1100" dirty="0">
                  <a:solidFill>
                    <a:sysClr val="windowText" lastClr="000000"/>
                  </a:solidFill>
                </a:rPr>
                <a:t>den </a:t>
              </a:r>
              <a:r>
                <a:rPr lang="de-AT" sz="1100" b="1" dirty="0">
                  <a:solidFill>
                    <a:sysClr val="windowText" lastClr="000000"/>
                  </a:solidFill>
                </a:rPr>
                <a:t>Markt für Mobilitätsdienstleistungen zu </a:t>
              </a:r>
              <a:r>
                <a:rPr lang="de-AT" sz="1100" b="1" dirty="0" smtClean="0">
                  <a:solidFill>
                    <a:sysClr val="windowText" lastClr="000000"/>
                  </a:solidFill>
                </a:rPr>
                <a:t>erschließen</a:t>
              </a:r>
              <a:r>
                <a:rPr lang="de-AT" sz="1100" dirty="0" smtClean="0">
                  <a:solidFill>
                    <a:sysClr val="windowText" lastClr="000000"/>
                  </a:solidFill>
                </a:rPr>
                <a:t>.</a:t>
              </a:r>
            </a:p>
            <a:p>
              <a:pPr lvl="2">
                <a:buClr>
                  <a:srgbClr val="C00000"/>
                </a:buClr>
                <a:buFont typeface="Wingdings" panose="05000000000000000000" pitchFamily="2" charset="2"/>
                <a:buChar char="§"/>
              </a:pPr>
              <a:r>
                <a:rPr lang="de-AT" sz="1100" dirty="0">
                  <a:solidFill>
                    <a:srgbClr val="000000"/>
                  </a:solidFill>
                </a:rPr>
                <a:t>Die </a:t>
              </a:r>
              <a:r>
                <a:rPr lang="de-AT" sz="1100" dirty="0" err="1">
                  <a:solidFill>
                    <a:srgbClr val="000000"/>
                  </a:solidFill>
                </a:rPr>
                <a:t>moovel</a:t>
              </a:r>
              <a:r>
                <a:rPr lang="de-AT" sz="1100" dirty="0">
                  <a:solidFill>
                    <a:srgbClr val="000000"/>
                  </a:solidFill>
                </a:rPr>
                <a:t> Vision: </a:t>
              </a:r>
              <a:r>
                <a:rPr lang="de-AT" sz="1100" b="1" dirty="0">
                  <a:solidFill>
                    <a:srgbClr val="000000"/>
                  </a:solidFill>
                </a:rPr>
                <a:t>Mobilität radikal </a:t>
              </a:r>
              <a:r>
                <a:rPr lang="de-AT" sz="1100" b="1" dirty="0" smtClean="0">
                  <a:solidFill>
                    <a:srgbClr val="000000"/>
                  </a:solidFill>
                </a:rPr>
                <a:t>vereinfachen</a:t>
              </a:r>
              <a:r>
                <a:rPr lang="de-AT" sz="1100" dirty="0" smtClean="0">
                  <a:solidFill>
                    <a:srgbClr val="000000"/>
                  </a:solidFill>
                </a:rPr>
                <a:t> und die </a:t>
              </a:r>
              <a:r>
                <a:rPr lang="de-AT" sz="1100" dirty="0">
                  <a:solidFill>
                    <a:srgbClr val="000000"/>
                  </a:solidFill>
                </a:rPr>
                <a:t>unterschiedlichsten Verkehrsmittel – zunächst </a:t>
              </a:r>
              <a:r>
                <a:rPr lang="de-AT" sz="1100" dirty="0" smtClean="0">
                  <a:solidFill>
                    <a:srgbClr val="000000"/>
                  </a:solidFill>
                </a:rPr>
                <a:t>in Deutschland - zu vereinen.</a:t>
              </a:r>
              <a:endParaRPr lang="de-AT" sz="1100" dirty="0">
                <a:solidFill>
                  <a:srgbClr val="000000"/>
                </a:solidFill>
              </a:endParaRPr>
            </a:p>
            <a:p>
              <a:pPr lvl="2" fontAlgn="auto">
                <a:spcBef>
                  <a:spcPts val="100"/>
                </a:spcBef>
                <a:spcAft>
                  <a:spcPts val="0"/>
                </a:spcAft>
                <a:buClr>
                  <a:srgbClr val="C00000"/>
                </a:buClr>
                <a:buFont typeface="Wingdings" panose="05000000000000000000" pitchFamily="2" charset="2"/>
                <a:buChar char="§"/>
                <a:defRPr/>
              </a:pPr>
              <a:endParaRPr lang="de-AT" sz="1100" dirty="0" smtClean="0">
                <a:solidFill>
                  <a:sysClr val="windowText" lastClr="000000"/>
                </a:solidFill>
              </a:endParaRPr>
            </a:p>
            <a:p>
              <a:pPr lvl="2" fontAlgn="auto">
                <a:spcBef>
                  <a:spcPts val="100"/>
                </a:spcBef>
                <a:spcAft>
                  <a:spcPts val="0"/>
                </a:spcAft>
                <a:buClr>
                  <a:srgbClr val="C00000"/>
                </a:buClr>
                <a:buFont typeface="Wingdings" panose="05000000000000000000" pitchFamily="2" charset="2"/>
                <a:buChar char="§"/>
                <a:defRPr/>
              </a:pPr>
              <a:endParaRPr lang="de-AT" sz="1100" dirty="0">
                <a:solidFill>
                  <a:sysClr val="windowText" lastClr="000000"/>
                </a:solidFill>
              </a:endParaRPr>
            </a:p>
          </p:txBody>
        </p:sp>
        <p:sp>
          <p:nvSpPr>
            <p:cNvPr id="46" name="Inhaltsplatzhalter 2"/>
            <p:cNvSpPr txBox="1">
              <a:spLocks/>
            </p:cNvSpPr>
            <p:nvPr/>
          </p:nvSpPr>
          <p:spPr>
            <a:xfrm>
              <a:off x="3619099" y="4031823"/>
              <a:ext cx="2593277" cy="1853480"/>
            </a:xfrm>
            <a:prstGeom prst="rect">
              <a:avLst/>
            </a:prstGeom>
            <a:solidFill>
              <a:schemeClr val="accent5"/>
            </a:solidFill>
            <a:ln>
              <a:noFill/>
            </a:ln>
          </p:spPr>
          <p:txBody>
            <a:bodyPr vert="horz" lIns="90000" tIns="46800" rIns="91440" bIns="46800" rtlCol="0" anchor="t">
              <a:noAutofit/>
            </a:bodyPr>
            <a:lstStyle>
              <a:lvl1pPr marL="0" indent="0" algn="l" defTabSz="914400" rtl="0" eaLnBrk="1" latinLnBrk="0" hangingPunct="1">
                <a:lnSpc>
                  <a:spcPct val="100000"/>
                </a:lnSpc>
                <a:spcBef>
                  <a:spcPct val="20000"/>
                </a:spcBef>
                <a:buFontTx/>
                <a:buNone/>
                <a:defRPr sz="1600" b="1" kern="1200" baseline="0">
                  <a:solidFill>
                    <a:schemeClr val="accent6"/>
                  </a:solidFill>
                  <a:latin typeface="+mn-lt"/>
                  <a:ea typeface="+mn-ea"/>
                  <a:cs typeface="+mn-cs"/>
                </a:defRPr>
              </a:lvl1pPr>
              <a:lvl2pPr marL="0" indent="0" algn="l" defTabSz="914400" rtl="0" eaLnBrk="1" latinLnBrk="0" hangingPunct="1">
                <a:lnSpc>
                  <a:spcPct val="100000"/>
                </a:lnSpc>
                <a:spcBef>
                  <a:spcPts val="1000"/>
                </a:spcBef>
                <a:buFontTx/>
                <a:buNone/>
                <a:defRPr sz="1600" kern="1200">
                  <a:solidFill>
                    <a:schemeClr val="tx1"/>
                  </a:solidFill>
                  <a:latin typeface="+mn-lt"/>
                  <a:ea typeface="+mn-ea"/>
                  <a:cs typeface="+mn-cs"/>
                </a:defRPr>
              </a:lvl2pPr>
              <a:lvl3pPr marL="184150" indent="-184150" algn="l" defTabSz="914400" rtl="0" eaLnBrk="1" latinLnBrk="0" hangingPunct="1">
                <a:lnSpc>
                  <a:spcPct val="100000"/>
                </a:lnSpc>
                <a:spcBef>
                  <a:spcPts val="600"/>
                </a:spcBef>
                <a:buFont typeface="Arial" pitchFamily="34" charset="0"/>
                <a:buChar char="•"/>
                <a:defRPr sz="1600" kern="1200">
                  <a:solidFill>
                    <a:schemeClr val="tx1"/>
                  </a:solidFill>
                  <a:latin typeface="+mn-lt"/>
                  <a:ea typeface="+mn-ea"/>
                  <a:cs typeface="+mn-cs"/>
                </a:defRPr>
              </a:lvl3pPr>
              <a:lvl4pPr marL="358775" indent="-176213" algn="l" defTabSz="914400" rtl="0" eaLnBrk="1" latinLnBrk="0" hangingPunct="1">
                <a:lnSpc>
                  <a:spcPct val="100000"/>
                </a:lnSpc>
                <a:spcBef>
                  <a:spcPts val="400"/>
                </a:spcBef>
                <a:buFont typeface="Arial" pitchFamily="34" charset="0"/>
                <a:buChar char="–"/>
                <a:defRPr sz="1600" kern="1200">
                  <a:solidFill>
                    <a:schemeClr val="tx1"/>
                  </a:solidFill>
                  <a:latin typeface="+mn-lt"/>
                  <a:ea typeface="+mn-ea"/>
                  <a:cs typeface="+mn-cs"/>
                </a:defRPr>
              </a:lvl4pPr>
              <a:lvl5pPr marL="540000" indent="-180975" algn="l" defTabSz="914400" rtl="0" eaLnBrk="1" latinLnBrk="0" hangingPunct="1">
                <a:lnSpc>
                  <a:spcPct val="100000"/>
                </a:lnSpc>
                <a:spcBef>
                  <a:spcPts val="200"/>
                </a:spcBef>
                <a:buFont typeface="Arial" pitchFamily="34" charset="0"/>
                <a:buChar char="-"/>
                <a:defRPr sz="1600" kern="1200">
                  <a:solidFill>
                    <a:schemeClr val="tx1"/>
                  </a:solidFill>
                  <a:latin typeface="+mn-lt"/>
                  <a:ea typeface="+mn-ea"/>
                  <a:cs typeface="+mn-cs"/>
                </a:defRPr>
              </a:lvl5pPr>
              <a:lvl6pPr marL="540000" indent="-180975" algn="l" defTabSz="914400" rtl="0" eaLnBrk="1" latinLnBrk="0" hangingPunct="1">
                <a:lnSpc>
                  <a:spcPct val="100000"/>
                </a:lnSpc>
                <a:spcBef>
                  <a:spcPts val="200"/>
                </a:spcBef>
                <a:buFont typeface="Arial" pitchFamily="34" charset="0"/>
                <a:buChar char="-"/>
                <a:defRPr sz="1600" kern="1200" baseline="0">
                  <a:solidFill>
                    <a:schemeClr val="tx1"/>
                  </a:solidFill>
                  <a:latin typeface="+mn-lt"/>
                  <a:ea typeface="+mn-ea"/>
                  <a:cs typeface="+mn-cs"/>
                </a:defRPr>
              </a:lvl6pPr>
              <a:lvl7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7pPr>
              <a:lvl8pPr marL="542925" indent="-1809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8pPr>
              <a:lvl9pPr marL="540000" indent="-180975" algn="l" defTabSz="914400" rtl="0" eaLnBrk="1" latinLnBrk="0" hangingPunct="1">
                <a:lnSpc>
                  <a:spcPct val="100000"/>
                </a:lnSpc>
                <a:spcBef>
                  <a:spcPts val="200"/>
                </a:spcBef>
                <a:buFont typeface="Arial" pitchFamily="34" charset="0"/>
                <a:buChar char="-"/>
                <a:defRPr sz="1600" kern="1200" baseline="0">
                  <a:solidFill>
                    <a:schemeClr val="tx1"/>
                  </a:solidFill>
                  <a:latin typeface="+mn-lt"/>
                  <a:ea typeface="+mn-ea"/>
                  <a:cs typeface="+mn-cs"/>
                </a:defRPr>
              </a:lvl9pPr>
            </a:lstStyle>
            <a:p>
              <a:pPr lvl="2" fontAlgn="auto">
                <a:spcBef>
                  <a:spcPts val="100"/>
                </a:spcBef>
                <a:spcAft>
                  <a:spcPts val="0"/>
                </a:spcAft>
                <a:buClr>
                  <a:srgbClr val="C00000"/>
                </a:buClr>
                <a:buFont typeface="Wingdings" panose="05000000000000000000" pitchFamily="2" charset="2"/>
                <a:buChar char="§"/>
                <a:defRPr/>
              </a:pPr>
              <a:r>
                <a:rPr lang="de-DE" sz="1100" dirty="0">
                  <a:solidFill>
                    <a:sysClr val="windowText" lastClr="000000"/>
                  </a:solidFill>
                </a:rPr>
                <a:t>Bietet über </a:t>
              </a:r>
              <a:r>
                <a:rPr lang="de-DE" sz="1100" dirty="0" err="1">
                  <a:solidFill>
                    <a:sysClr val="windowText" lastClr="000000"/>
                  </a:solidFill>
                </a:rPr>
                <a:t>Keolis</a:t>
              </a:r>
              <a:r>
                <a:rPr lang="de-DE" sz="1100" dirty="0">
                  <a:solidFill>
                    <a:sysClr val="windowText" lastClr="000000"/>
                  </a:solidFill>
                </a:rPr>
                <a:t> </a:t>
              </a:r>
              <a:r>
                <a:rPr lang="de-DE" sz="1100" b="1" dirty="0">
                  <a:solidFill>
                    <a:sysClr val="windowText" lastClr="000000"/>
                  </a:solidFill>
                </a:rPr>
                <a:t>Car- und </a:t>
              </a:r>
              <a:r>
                <a:rPr lang="de-DE" sz="1100" b="1" dirty="0" err="1" smtClean="0">
                  <a:solidFill>
                    <a:sysClr val="windowText" lastClr="000000"/>
                  </a:solidFill>
                </a:rPr>
                <a:t>Bikesharing</a:t>
              </a:r>
              <a:r>
                <a:rPr lang="de-DE" sz="1100" dirty="0" smtClean="0">
                  <a:solidFill>
                    <a:sysClr val="windowText" lastClr="000000"/>
                  </a:solidFill>
                </a:rPr>
                <a:t> </a:t>
              </a:r>
              <a:r>
                <a:rPr lang="de-DE" sz="1100" dirty="0">
                  <a:solidFill>
                    <a:sysClr val="windowText" lastClr="000000"/>
                  </a:solidFill>
                </a:rPr>
                <a:t>an</a:t>
              </a:r>
            </a:p>
            <a:p>
              <a:pPr lvl="2">
                <a:buClr>
                  <a:srgbClr val="C00000"/>
                </a:buClr>
                <a:buFont typeface="Wingdings" panose="05000000000000000000" pitchFamily="2" charset="2"/>
                <a:buChar char="§"/>
              </a:pPr>
              <a:r>
                <a:rPr lang="de-DE" sz="1100" dirty="0">
                  <a:solidFill>
                    <a:srgbClr val="000000"/>
                  </a:solidFill>
                </a:rPr>
                <a:t>Gemeinsam mit Total und Orange (France Telecom) beteiligt sich die SNCF </a:t>
              </a:r>
              <a:r>
                <a:rPr lang="de-DE" sz="1100" dirty="0" smtClean="0">
                  <a:solidFill>
                    <a:srgbClr val="000000"/>
                  </a:solidFill>
                </a:rPr>
                <a:t>über ihren </a:t>
              </a:r>
              <a:r>
                <a:rPr lang="de-DE" sz="1100" b="1" dirty="0" smtClean="0">
                  <a:solidFill>
                    <a:srgbClr val="000000"/>
                  </a:solidFill>
                </a:rPr>
                <a:t>Venture Capital Fonds </a:t>
              </a:r>
              <a:r>
                <a:rPr lang="de-DE" sz="1100" b="1" dirty="0">
                  <a:solidFill>
                    <a:srgbClr val="000000"/>
                  </a:solidFill>
                </a:rPr>
                <a:t>„</a:t>
              </a:r>
              <a:r>
                <a:rPr lang="de-DE" sz="1100" b="1" dirty="0" err="1">
                  <a:solidFill>
                    <a:srgbClr val="000000"/>
                  </a:solidFill>
                </a:rPr>
                <a:t>Écomobilité</a:t>
              </a:r>
              <a:r>
                <a:rPr lang="de-DE" sz="1100" b="1" dirty="0">
                  <a:solidFill>
                    <a:srgbClr val="000000"/>
                  </a:solidFill>
                </a:rPr>
                <a:t> </a:t>
              </a:r>
              <a:r>
                <a:rPr lang="de-DE" sz="1100" b="1" dirty="0" smtClean="0">
                  <a:solidFill>
                    <a:srgbClr val="000000"/>
                  </a:solidFill>
                </a:rPr>
                <a:t>Ventures“</a:t>
              </a:r>
              <a:r>
                <a:rPr lang="de-DE" sz="1100" dirty="0" smtClean="0">
                  <a:solidFill>
                    <a:srgbClr val="000000"/>
                  </a:solidFill>
                </a:rPr>
                <a:t> </a:t>
              </a:r>
              <a:r>
                <a:rPr lang="de-DE" sz="1100" dirty="0">
                  <a:solidFill>
                    <a:srgbClr val="000000"/>
                  </a:solidFill>
                </a:rPr>
                <a:t>an </a:t>
              </a:r>
              <a:r>
                <a:rPr lang="de-DE" sz="1100" b="1" dirty="0">
                  <a:solidFill>
                    <a:srgbClr val="000000"/>
                  </a:solidFill>
                </a:rPr>
                <a:t>innovativen Start-Ups im </a:t>
              </a:r>
              <a:r>
                <a:rPr lang="de-DE" sz="1100" b="1" dirty="0" smtClean="0">
                  <a:solidFill>
                    <a:srgbClr val="000000"/>
                  </a:solidFill>
                </a:rPr>
                <a:t>Mobilitätsbereich</a:t>
              </a:r>
              <a:endParaRPr lang="de-DE" sz="1100" b="1" dirty="0">
                <a:solidFill>
                  <a:srgbClr val="000000"/>
                </a:solidFill>
              </a:endParaRPr>
            </a:p>
          </p:txBody>
        </p:sp>
      </p:grpSp>
      <p:sp>
        <p:nvSpPr>
          <p:cNvPr id="2" name="Inhaltsplatzhalter 1"/>
          <p:cNvSpPr>
            <a:spLocks noGrp="1"/>
          </p:cNvSpPr>
          <p:nvPr>
            <p:ph sz="quarter" idx="13"/>
          </p:nvPr>
        </p:nvSpPr>
        <p:spPr>
          <a:xfrm>
            <a:off x="0" y="24"/>
            <a:ext cx="963445" cy="366599"/>
          </a:xfrm>
        </p:spPr>
        <p:txBody>
          <a:bodyPr/>
          <a:lstStyle/>
          <a:p>
            <a:r>
              <a:rPr lang="de-DE" dirty="0" smtClean="0"/>
              <a:t> </a:t>
            </a:r>
            <a:endParaRPr lang="de-DE" dirty="0"/>
          </a:p>
        </p:txBody>
      </p:sp>
      <p:sp>
        <p:nvSpPr>
          <p:cNvPr id="4" name="Foliennummernplatzhalter 3"/>
          <p:cNvSpPr>
            <a:spLocks noGrp="1"/>
          </p:cNvSpPr>
          <p:nvPr>
            <p:ph type="sldNum" sz="quarter" idx="16"/>
          </p:nvPr>
        </p:nvSpPr>
        <p:spPr/>
        <p:txBody>
          <a:bodyPr/>
          <a:lstStyle/>
          <a:p>
            <a:pPr>
              <a:defRPr/>
            </a:pPr>
            <a:fld id="{6FA95C8E-2CAF-D44B-9A7E-286EFCACA34A}" type="slidenum">
              <a:rPr lang="de-DE" smtClean="0">
                <a:solidFill>
                  <a:srgbClr val="000000"/>
                </a:solidFill>
              </a:rPr>
              <a:pPr>
                <a:defRPr/>
              </a:pPr>
              <a:t>37</a:t>
            </a:fld>
            <a:endParaRPr lang="de-DE">
              <a:solidFill>
                <a:srgbClr val="000000"/>
              </a:solidFill>
            </a:endParaRPr>
          </a:p>
        </p:txBody>
      </p:sp>
      <p:sp>
        <p:nvSpPr>
          <p:cNvPr id="5" name="Rechteck 4"/>
          <p:cNvSpPr/>
          <p:nvPr/>
        </p:nvSpPr>
        <p:spPr>
          <a:xfrm>
            <a:off x="464773" y="1335107"/>
            <a:ext cx="6266161" cy="360214"/>
          </a:xfrm>
          <a:prstGeom prst="rect">
            <a:avLst/>
          </a:prstGeom>
          <a:no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auto" hangingPunct="0">
              <a:spcBef>
                <a:spcPts val="0"/>
              </a:spcBef>
              <a:spcAft>
                <a:spcPts val="0"/>
              </a:spcAft>
              <a:defRPr/>
            </a:pPr>
            <a:r>
              <a:rPr lang="de-AT" b="1" kern="0" dirty="0">
                <a:solidFill>
                  <a:srgbClr val="959595"/>
                </a:solidFill>
                <a:latin typeface="Arial"/>
              </a:rPr>
              <a:t>Leistungsspektrum </a:t>
            </a:r>
            <a:r>
              <a:rPr lang="de-AT" b="1" kern="0" dirty="0" smtClean="0">
                <a:solidFill>
                  <a:srgbClr val="959595"/>
                </a:solidFill>
                <a:latin typeface="Arial"/>
              </a:rPr>
              <a:t>DB, SNCF und Daimler im </a:t>
            </a:r>
            <a:r>
              <a:rPr lang="de-AT" b="1" kern="0" dirty="0">
                <a:solidFill>
                  <a:srgbClr val="959595"/>
                </a:solidFill>
                <a:latin typeface="Arial"/>
              </a:rPr>
              <a:t>Vergleich</a:t>
            </a:r>
          </a:p>
        </p:txBody>
      </p:sp>
      <p:pic>
        <p:nvPicPr>
          <p:cNvPr id="9" name="Picture 4" descr="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42618" y="1949577"/>
            <a:ext cx="577883" cy="23039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1118" y="1726576"/>
            <a:ext cx="913408" cy="608939"/>
          </a:xfrm>
          <a:prstGeom prst="rect">
            <a:avLst/>
          </a:prstGeom>
        </p:spPr>
      </p:pic>
      <p:pic>
        <p:nvPicPr>
          <p:cNvPr id="12" name="Picture 18" descr="Y:\70_Vorlagen\04_Logos\Kundenlogos\SNCF-logo.svg.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13063" y="1909657"/>
            <a:ext cx="494293" cy="2575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Datei:Keolis-Logo.svg">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317495" y="1977667"/>
            <a:ext cx="831683" cy="191287"/>
          </a:xfrm>
          <a:prstGeom prst="rect">
            <a:avLst/>
          </a:prstGeom>
          <a:noFill/>
          <a:extLst>
            <a:ext uri="{909E8E84-426E-40DD-AFC4-6F175D3DCCD1}">
              <a14:hiddenFill xmlns:a14="http://schemas.microsoft.com/office/drawing/2010/main">
                <a:solidFill>
                  <a:srgbClr val="FFFFFF"/>
                </a:solidFill>
              </a14:hiddenFill>
            </a:ext>
          </a:extLst>
        </p:spPr>
      </p:pic>
      <p:pic>
        <p:nvPicPr>
          <p:cNvPr id="50197" name="Picture 2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828751" y="1849728"/>
            <a:ext cx="567000" cy="37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99" name="Picture 2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838642" y="1849728"/>
            <a:ext cx="568033" cy="37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0" descr="http://www.blogomotive.com/wp-content/uploads/2012/07/Unbenannt-1-Kopie.jpg"/>
          <p:cNvPicPr>
            <a:picLocks noChangeAspect="1" noChangeArrowheads="1"/>
          </p:cNvPicPr>
          <p:nvPr/>
        </p:nvPicPr>
        <p:blipFill>
          <a:blip r:embed="rId13" cstate="email">
            <a:clrChange>
              <a:clrFrom>
                <a:srgbClr val="F3F3F3"/>
              </a:clrFrom>
              <a:clrTo>
                <a:srgbClr val="F3F3F3">
                  <a:alpha val="0"/>
                </a:srgbClr>
              </a:clrTo>
            </a:clrChange>
            <a:extLst>
              <a:ext uri="{28A0092B-C50C-407E-A947-70E740481C1C}">
                <a14:useLocalDpi xmlns:a14="http://schemas.microsoft.com/office/drawing/2010/main"/>
              </a:ext>
            </a:extLst>
          </a:blip>
          <a:srcRect/>
          <a:stretch>
            <a:fillRect/>
          </a:stretch>
        </p:blipFill>
        <p:spPr bwMode="auto">
          <a:xfrm>
            <a:off x="7637635" y="1844195"/>
            <a:ext cx="935786" cy="26616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5" descr="File:Daimler AG.sv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730915" y="1931672"/>
            <a:ext cx="897236" cy="12461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872839" y="1849728"/>
            <a:ext cx="568033" cy="37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0"/>
          <p:cNvPicPr>
            <a:picLocks noChangeAspect="1" noChangeArrowheads="1"/>
          </p:cNvPicPr>
          <p:nvPr/>
        </p:nvPicPr>
        <p:blipFill>
          <a:blip r:embed="rId15"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435841" y="2168993"/>
            <a:ext cx="1061380" cy="1536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3"/>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454601" y="2308349"/>
            <a:ext cx="810000" cy="1440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5"/>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587579" y="2325225"/>
            <a:ext cx="810000" cy="1440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8"/>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19696" y="2325225"/>
            <a:ext cx="804845" cy="1430836"/>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descr="roue"/>
          <p:cNvPicPr>
            <a:picLocks noChangeAspect="1" noChangeArrowheads="1"/>
          </p:cNvPicPr>
          <p:nvPr/>
        </p:nvPicPr>
        <p:blipFill rotWithShape="1">
          <a:blip r:embed="rId19" cstate="email">
            <a:grayscl/>
            <a:extLst>
              <a:ext uri="{28A0092B-C50C-407E-A947-70E740481C1C}">
                <a14:useLocalDpi xmlns:a14="http://schemas.microsoft.com/office/drawing/2010/main"/>
              </a:ext>
            </a:extLst>
          </a:blip>
          <a:srcRect/>
          <a:stretch/>
        </p:blipFill>
        <p:spPr bwMode="auto">
          <a:xfrm>
            <a:off x="4112659" y="2275402"/>
            <a:ext cx="1823852" cy="1517902"/>
          </a:xfrm>
          <a:prstGeom prst="rect">
            <a:avLst/>
          </a:prstGeom>
          <a:noFill/>
          <a:extLst>
            <a:ext uri="{909E8E84-426E-40DD-AFC4-6F175D3DCCD1}">
              <a14:hiddenFill xmlns:a14="http://schemas.microsoft.com/office/drawing/2010/main">
                <a:solidFill>
                  <a:srgbClr val="FFFFFF"/>
                </a:solidFill>
              </a14:hiddenFill>
            </a:ext>
          </a:extLst>
        </p:spPr>
      </p:pic>
      <p:sp>
        <p:nvSpPr>
          <p:cNvPr id="13" name="Titel 12"/>
          <p:cNvSpPr>
            <a:spLocks noGrp="1"/>
          </p:cNvSpPr>
          <p:nvPr>
            <p:ph type="title"/>
          </p:nvPr>
        </p:nvSpPr>
        <p:spPr>
          <a:xfrm>
            <a:off x="560393" y="504825"/>
            <a:ext cx="6992932" cy="522288"/>
          </a:xfrm>
        </p:spPr>
        <p:txBody>
          <a:bodyPr/>
          <a:lstStyle/>
          <a:p>
            <a:r>
              <a:rPr lang="de-AT" dirty="0"/>
              <a:t>Integrierte Mobilität ist auch bei anderen europäischen Bahnen und Automobilkonzernen auf der strategischen Agenda</a:t>
            </a:r>
            <a:endParaRPr lang="de-DE" dirty="0"/>
          </a:p>
        </p:txBody>
      </p:sp>
      <p:sp>
        <p:nvSpPr>
          <p:cNvPr id="37" name="Text Box 6"/>
          <p:cNvSpPr txBox="1">
            <a:spLocks noChangeArrowheads="1"/>
          </p:cNvSpPr>
          <p:nvPr/>
        </p:nvSpPr>
        <p:spPr bwMode="auto">
          <a:xfrm>
            <a:off x="562401" y="6479621"/>
            <a:ext cx="8864174" cy="138499"/>
          </a:xfrm>
          <a:prstGeom prst="rect">
            <a:avLst/>
          </a:prstGeom>
          <a:noFill/>
          <a:ln w="9525">
            <a:noFill/>
            <a:round/>
            <a:headEnd/>
            <a:tailEnd/>
          </a:ln>
        </p:spPr>
        <p:txBody>
          <a:bodyPr wrap="square" lIns="0" tIns="0" rIns="0" bIns="0" anchor="b">
            <a:spAutoFit/>
          </a:bodyPr>
          <a:lstStyle/>
          <a:p>
            <a:pPr marL="187325" indent="-185738" eaLnBrk="0" hangingPunct="0">
              <a:tabLst>
                <a:tab pos="187325" algn="l"/>
                <a:tab pos="1101725" algn="l"/>
                <a:tab pos="2016125" algn="l"/>
                <a:tab pos="2930525" algn="l"/>
                <a:tab pos="3844925" algn="l"/>
                <a:tab pos="4759325" algn="l"/>
                <a:tab pos="5673725" algn="l"/>
                <a:tab pos="6588125" algn="l"/>
                <a:tab pos="7502525" algn="l"/>
                <a:tab pos="8416925" algn="l"/>
                <a:tab pos="9331325" algn="l"/>
                <a:tab pos="10245725" algn="l"/>
              </a:tabLst>
            </a:pPr>
            <a:r>
              <a:rPr lang="de-AT" sz="900" dirty="0" smtClean="0">
                <a:solidFill>
                  <a:srgbClr val="000000"/>
                </a:solidFill>
                <a:cs typeface="Arial" charset="0"/>
              </a:rPr>
              <a:t>Quelle: </a:t>
            </a:r>
            <a:r>
              <a:rPr lang="en-GB" sz="900" dirty="0" err="1">
                <a:solidFill>
                  <a:srgbClr val="000000"/>
                </a:solidFill>
                <a:latin typeface="Arial" pitchFamily="34" charset="0"/>
              </a:rPr>
              <a:t>civity</a:t>
            </a:r>
            <a:r>
              <a:rPr lang="en-GB" sz="900" dirty="0">
                <a:solidFill>
                  <a:srgbClr val="000000"/>
                </a:solidFill>
                <a:latin typeface="Arial" pitchFamily="34" charset="0"/>
              </a:rPr>
              <a:t> Management consultants</a:t>
            </a:r>
          </a:p>
        </p:txBody>
      </p:sp>
      <p:sp>
        <p:nvSpPr>
          <p:cNvPr id="38" name="Rechteck 37"/>
          <p:cNvSpPr/>
          <p:nvPr/>
        </p:nvSpPr>
        <p:spPr bwMode="auto">
          <a:xfrm>
            <a:off x="2" y="1"/>
            <a:ext cx="444713" cy="400692"/>
          </a:xfrm>
          <a:prstGeom prst="rect">
            <a:avLst/>
          </a:prstGeom>
          <a:solidFill>
            <a:srgbClr val="84323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de-AT" sz="1800" dirty="0" smtClean="0">
                <a:solidFill>
                  <a:srgbClr val="FFFFFF"/>
                </a:solidFill>
              </a:rPr>
              <a:t>3c</a:t>
            </a:r>
            <a:endParaRPr lang="de-AT" sz="1800" dirty="0">
              <a:solidFill>
                <a:srgbClr val="FFFFFF"/>
              </a:solidFill>
            </a:endParaRPr>
          </a:p>
        </p:txBody>
      </p:sp>
    </p:spTree>
    <p:extLst>
      <p:ext uri="{BB962C8B-B14F-4D97-AF65-F5344CB8AC3E}">
        <p14:creationId xmlns:p14="http://schemas.microsoft.com/office/powerpoint/2010/main" val="4282232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sp>
        <p:nvSpPr>
          <p:cNvPr id="3" name="Foliennummernplatzhalter 2"/>
          <p:cNvSpPr>
            <a:spLocks noGrp="1"/>
          </p:cNvSpPr>
          <p:nvPr>
            <p:ph type="sldNum" sz="quarter" idx="12"/>
          </p:nvPr>
        </p:nvSpPr>
        <p:spPr/>
        <p:txBody>
          <a:bodyPr/>
          <a:lstStyle/>
          <a:p>
            <a:pPr>
              <a:defRPr/>
            </a:pPr>
            <a:fld id="{18AF2FDB-B714-45F6-A318-DECA2BE6E5FB}" type="slidenum">
              <a:rPr lang="de-DE" smtClean="0"/>
              <a:pPr>
                <a:defRPr/>
              </a:pPr>
              <a:t>38</a:t>
            </a:fld>
            <a:endParaRPr lang="de-DE"/>
          </a:p>
        </p:txBody>
      </p:sp>
      <p:sp>
        <p:nvSpPr>
          <p:cNvPr id="4" name="Datumsplatzhalter 3"/>
          <p:cNvSpPr>
            <a:spLocks noGrp="1"/>
          </p:cNvSpPr>
          <p:nvPr>
            <p:ph type="dt" sz="half" idx="18"/>
          </p:nvPr>
        </p:nvSpPr>
        <p:spPr/>
        <p:txBody>
          <a:bodyPr/>
          <a:lstStyle/>
          <a:p>
            <a:pPr>
              <a:defRPr/>
            </a:pPr>
            <a:r>
              <a:rPr lang="de-DE" smtClean="0"/>
              <a:t>June 2015</a:t>
            </a:r>
            <a:endParaRPr lang="de-DE" dirty="0"/>
          </a:p>
        </p:txBody>
      </p:sp>
      <p:graphicFrame>
        <p:nvGraphicFramePr>
          <p:cNvPr id="5" name="Diagramm 4"/>
          <p:cNvGraphicFramePr/>
          <p:nvPr/>
        </p:nvGraphicFramePr>
        <p:xfrm>
          <a:off x="2076132" y="2165350"/>
          <a:ext cx="5753735" cy="2527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2831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kt 38" hidden="1"/>
          <p:cNvGraphicFramePr>
            <a:graphicFrameLocks noChangeAspect="1"/>
          </p:cNvGraphicFramePr>
          <p:nvPr>
            <p:custDataLst>
              <p:tags r:id="rId2"/>
            </p:custDataLst>
            <p:extLst>
              <p:ext uri="{D42A27DB-BD31-4B8C-83A1-F6EECF244321}">
                <p14:modId xmlns:p14="http://schemas.microsoft.com/office/powerpoint/2010/main" val="27899471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87" name="think-cell Folie" r:id="rId36" imgW="270" imgH="270" progId="TCLayout.ActiveDocument.1">
                  <p:embed/>
                </p:oleObj>
              </mc:Choice>
              <mc:Fallback>
                <p:oleObj name="think-cell Folie" r:id="rId36" imgW="270" imgH="270" progId="TCLayout.ActiveDocument.1">
                  <p:embed/>
                  <p:pic>
                    <p:nvPicPr>
                      <p:cNvPr id="0" name=""/>
                      <p:cNvPicPr/>
                      <p:nvPr/>
                    </p:nvPicPr>
                    <p:blipFill>
                      <a:blip r:embed="rId37"/>
                      <a:stretch>
                        <a:fillRect/>
                      </a:stretch>
                    </p:blipFill>
                    <p:spPr>
                      <a:xfrm>
                        <a:off x="1588" y="1588"/>
                        <a:ext cx="1587" cy="1587"/>
                      </a:xfrm>
                      <a:prstGeom prst="rect">
                        <a:avLst/>
                      </a:prstGeom>
                    </p:spPr>
                  </p:pic>
                </p:oleObj>
              </mc:Fallback>
            </mc:AlternateContent>
          </a:graphicData>
        </a:graphic>
      </p:graphicFrame>
      <p:sp>
        <p:nvSpPr>
          <p:cNvPr id="38" name="Rechteck 37"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endParaRPr kumimoji="0" lang="de-AT" sz="1100" u="none" strike="noStrike" cap="none" normalizeH="0">
              <a:ln>
                <a:noFill/>
              </a:ln>
              <a:solidFill>
                <a:schemeClr val="tx1"/>
              </a:solidFill>
              <a:effectLst/>
              <a:latin typeface="Arial"/>
              <a:ea typeface="+mn-ea"/>
              <a:cs typeface="+mn-cs"/>
              <a:sym typeface="Arial"/>
            </a:endParaRPr>
          </a:p>
        </p:txBody>
      </p:sp>
      <p:sp>
        <p:nvSpPr>
          <p:cNvPr id="2" name="Titel 1"/>
          <p:cNvSpPr>
            <a:spLocks noGrp="1"/>
          </p:cNvSpPr>
          <p:nvPr>
            <p:ph type="title"/>
          </p:nvPr>
        </p:nvSpPr>
        <p:spPr/>
        <p:txBody>
          <a:bodyPr/>
          <a:lstStyle/>
          <a:p>
            <a:r>
              <a:rPr lang="de-AT" dirty="0" smtClean="0"/>
              <a:t>Wird </a:t>
            </a:r>
            <a:r>
              <a:rPr lang="de-AT" dirty="0"/>
              <a:t>die Bahn </a:t>
            </a:r>
            <a:r>
              <a:rPr lang="de-AT" dirty="0" smtClean="0"/>
              <a:t>richtig (!) eingesetzt, </a:t>
            </a:r>
            <a:r>
              <a:rPr lang="de-AT" dirty="0"/>
              <a:t>ist sie </a:t>
            </a:r>
            <a:r>
              <a:rPr lang="de-AT" dirty="0" smtClean="0"/>
              <a:t>wesentlich kostengünstiger als der Straßenverkehr.</a:t>
            </a:r>
            <a:endParaRPr lang="de-AT" dirty="0"/>
          </a:p>
        </p:txBody>
      </p:sp>
      <p:sp>
        <p:nvSpPr>
          <p:cNvPr id="3" name="Foliennummernplatzhalter 2"/>
          <p:cNvSpPr>
            <a:spLocks noGrp="1"/>
          </p:cNvSpPr>
          <p:nvPr>
            <p:ph type="sldNum" sz="quarter" idx="12"/>
          </p:nvPr>
        </p:nvSpPr>
        <p:spPr/>
        <p:txBody>
          <a:bodyPr/>
          <a:lstStyle/>
          <a:p>
            <a:pPr>
              <a:defRPr/>
            </a:pPr>
            <a:fld id="{18AF2FDB-B714-45F6-A318-DECA2BE6E5FB}" type="slidenum">
              <a:rPr lang="de-DE" smtClean="0"/>
              <a:pPr>
                <a:defRPr/>
              </a:pPr>
              <a:t>4</a:t>
            </a:fld>
            <a:endParaRPr lang="de-DE"/>
          </a:p>
        </p:txBody>
      </p:sp>
      <p:sp>
        <p:nvSpPr>
          <p:cNvPr id="4" name="Datumsplatzhalter 3"/>
          <p:cNvSpPr>
            <a:spLocks noGrp="1"/>
          </p:cNvSpPr>
          <p:nvPr>
            <p:ph type="dt" sz="half" idx="18"/>
          </p:nvPr>
        </p:nvSpPr>
        <p:spPr/>
        <p:txBody>
          <a:bodyPr/>
          <a:lstStyle/>
          <a:p>
            <a:pPr>
              <a:defRPr/>
            </a:pPr>
            <a:r>
              <a:rPr lang="de-DE" smtClean="0"/>
              <a:t>June 2015</a:t>
            </a:r>
            <a:endParaRPr lang="de-DE" dirty="0"/>
          </a:p>
        </p:txBody>
      </p:sp>
      <p:sp>
        <p:nvSpPr>
          <p:cNvPr id="5" name="Titel 1"/>
          <p:cNvSpPr txBox="1">
            <a:spLocks/>
          </p:cNvSpPr>
          <p:nvPr/>
        </p:nvSpPr>
        <p:spPr bwMode="auto">
          <a:xfrm>
            <a:off x="1668722" y="1368625"/>
            <a:ext cx="7133705" cy="40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30275" rtl="0" eaLnBrk="0" fontAlgn="base" hangingPunct="0">
              <a:spcBef>
                <a:spcPct val="0"/>
              </a:spcBef>
              <a:spcAft>
                <a:spcPct val="0"/>
              </a:spcAft>
              <a:defRPr b="1">
                <a:solidFill>
                  <a:schemeClr val="bg2"/>
                </a:solidFill>
                <a:latin typeface="+mj-lt"/>
                <a:ea typeface="Geneva" charset="0"/>
                <a:cs typeface="Geneva" charset="0"/>
              </a:defRPr>
            </a:lvl1pPr>
            <a:lvl2pPr algn="l" defTabSz="930275" rtl="0" eaLnBrk="0" fontAlgn="base" hangingPunct="0">
              <a:spcBef>
                <a:spcPct val="0"/>
              </a:spcBef>
              <a:spcAft>
                <a:spcPct val="0"/>
              </a:spcAft>
              <a:defRPr b="1">
                <a:solidFill>
                  <a:schemeClr val="bg2"/>
                </a:solidFill>
                <a:latin typeface="Arial" charset="0"/>
                <a:ea typeface="Geneva" charset="0"/>
                <a:cs typeface="Geneva" charset="0"/>
              </a:defRPr>
            </a:lvl2pPr>
            <a:lvl3pPr algn="l" defTabSz="930275" rtl="0" eaLnBrk="0" fontAlgn="base" hangingPunct="0">
              <a:spcBef>
                <a:spcPct val="0"/>
              </a:spcBef>
              <a:spcAft>
                <a:spcPct val="0"/>
              </a:spcAft>
              <a:defRPr b="1">
                <a:solidFill>
                  <a:schemeClr val="bg2"/>
                </a:solidFill>
                <a:latin typeface="Arial" charset="0"/>
                <a:ea typeface="Geneva" charset="0"/>
                <a:cs typeface="Geneva" charset="0"/>
              </a:defRPr>
            </a:lvl3pPr>
            <a:lvl4pPr algn="l" defTabSz="930275" rtl="0" eaLnBrk="0" fontAlgn="base" hangingPunct="0">
              <a:spcBef>
                <a:spcPct val="0"/>
              </a:spcBef>
              <a:spcAft>
                <a:spcPct val="0"/>
              </a:spcAft>
              <a:defRPr b="1">
                <a:solidFill>
                  <a:schemeClr val="bg2"/>
                </a:solidFill>
                <a:latin typeface="Arial" charset="0"/>
                <a:ea typeface="Geneva" charset="0"/>
                <a:cs typeface="Geneva" charset="0"/>
              </a:defRPr>
            </a:lvl4pPr>
            <a:lvl5pPr algn="l" defTabSz="930275" rtl="0" eaLnBrk="0" fontAlgn="base" hangingPunct="0">
              <a:spcBef>
                <a:spcPct val="0"/>
              </a:spcBef>
              <a:spcAft>
                <a:spcPct val="0"/>
              </a:spcAft>
              <a:defRPr b="1">
                <a:solidFill>
                  <a:schemeClr val="bg2"/>
                </a:solidFill>
                <a:latin typeface="Arial" charset="0"/>
                <a:ea typeface="Geneva" charset="0"/>
                <a:cs typeface="Geneva" charset="0"/>
              </a:defRPr>
            </a:lvl5pPr>
            <a:lvl6pPr marL="419926" algn="l" defTabSz="933168" rtl="0" fontAlgn="base">
              <a:spcBef>
                <a:spcPct val="0"/>
              </a:spcBef>
              <a:spcAft>
                <a:spcPct val="0"/>
              </a:spcAft>
              <a:defRPr sz="3300" b="1">
                <a:solidFill>
                  <a:schemeClr val="bg2"/>
                </a:solidFill>
                <a:latin typeface="Arial" charset="0"/>
                <a:ea typeface="ＭＳ Ｐゴシック" charset="-128"/>
                <a:cs typeface="ＭＳ Ｐゴシック" charset="-128"/>
              </a:defRPr>
            </a:lvl6pPr>
            <a:lvl7pPr marL="839852" algn="l" defTabSz="933168" rtl="0" fontAlgn="base">
              <a:spcBef>
                <a:spcPct val="0"/>
              </a:spcBef>
              <a:spcAft>
                <a:spcPct val="0"/>
              </a:spcAft>
              <a:defRPr sz="3300" b="1">
                <a:solidFill>
                  <a:schemeClr val="bg2"/>
                </a:solidFill>
                <a:latin typeface="Arial" charset="0"/>
                <a:ea typeface="ＭＳ Ｐゴシック" charset="-128"/>
                <a:cs typeface="ＭＳ Ｐゴシック" charset="-128"/>
              </a:defRPr>
            </a:lvl7pPr>
            <a:lvl8pPr marL="1259779" algn="l" defTabSz="933168" rtl="0" fontAlgn="base">
              <a:spcBef>
                <a:spcPct val="0"/>
              </a:spcBef>
              <a:spcAft>
                <a:spcPct val="0"/>
              </a:spcAft>
              <a:defRPr sz="3300" b="1">
                <a:solidFill>
                  <a:schemeClr val="bg2"/>
                </a:solidFill>
                <a:latin typeface="Arial" charset="0"/>
                <a:ea typeface="ＭＳ Ｐゴシック" charset="-128"/>
                <a:cs typeface="ＭＳ Ｐゴシック" charset="-128"/>
              </a:defRPr>
            </a:lvl8pPr>
            <a:lvl9pPr marL="1679704" algn="l" defTabSz="933168" rtl="0" fontAlgn="base">
              <a:spcBef>
                <a:spcPct val="0"/>
              </a:spcBef>
              <a:spcAft>
                <a:spcPct val="0"/>
              </a:spcAft>
              <a:defRPr sz="3300" b="1">
                <a:solidFill>
                  <a:schemeClr val="bg2"/>
                </a:solidFill>
                <a:latin typeface="Arial" charset="0"/>
                <a:ea typeface="ＭＳ Ｐゴシック" charset="-128"/>
                <a:cs typeface="ＭＳ Ｐゴシック" charset="-128"/>
              </a:defRPr>
            </a:lvl9pPr>
          </a:lstStyle>
          <a:p>
            <a:r>
              <a:rPr lang="de-AT" sz="2000" kern="0" dirty="0" smtClean="0">
                <a:solidFill>
                  <a:srgbClr val="FF0000"/>
                </a:solidFill>
              </a:rPr>
              <a:t>Bahn vs. Straße – 1/4 der Leistung zu 1/12 der Kosten</a:t>
            </a:r>
          </a:p>
        </p:txBody>
      </p:sp>
      <p:graphicFrame>
        <p:nvGraphicFramePr>
          <p:cNvPr id="6" name="Objekt 5"/>
          <p:cNvGraphicFramePr>
            <a:graphicFrameLocks/>
          </p:cNvGraphicFramePr>
          <p:nvPr>
            <p:custDataLst>
              <p:tags r:id="rId4"/>
            </p:custDataLst>
            <p:extLst>
              <p:ext uri="{D42A27DB-BD31-4B8C-83A1-F6EECF244321}">
                <p14:modId xmlns:p14="http://schemas.microsoft.com/office/powerpoint/2010/main" val="3458791169"/>
              </p:ext>
            </p:extLst>
          </p:nvPr>
        </p:nvGraphicFramePr>
        <p:xfrm>
          <a:off x="1066800" y="2286001"/>
          <a:ext cx="3067095" cy="2686011"/>
        </p:xfrm>
        <a:graphic>
          <a:graphicData uri="http://schemas.openxmlformats.org/presentationml/2006/ole">
            <mc:AlternateContent xmlns:mc="http://schemas.openxmlformats.org/markup-compatibility/2006">
              <mc:Choice xmlns:v="urn:schemas-microsoft-com:vml" Requires="v">
                <p:oleObj spid="_x0000_s85088" name="Diagramm" r:id="rId38" imgW="3067095" imgH="2686011" progId="MSGraph.Chart.8">
                  <p:embed followColorScheme="full"/>
                </p:oleObj>
              </mc:Choice>
              <mc:Fallback>
                <p:oleObj name="Diagramm" r:id="rId38" imgW="3067095" imgH="2686011" progId="MSGraph.Chart.8">
                  <p:embed followColorScheme="full"/>
                  <p:pic>
                    <p:nvPicPr>
                      <p:cNvPr id="0" name=""/>
                      <p:cNvPicPr/>
                      <p:nvPr/>
                    </p:nvPicPr>
                    <p:blipFill>
                      <a:blip r:embed="rId39"/>
                      <a:stretch>
                        <a:fillRect/>
                      </a:stretch>
                    </p:blipFill>
                    <p:spPr>
                      <a:xfrm>
                        <a:off x="1066800" y="2286001"/>
                        <a:ext cx="3067095" cy="2686011"/>
                      </a:xfrm>
                      <a:prstGeom prst="rect">
                        <a:avLst/>
                      </a:prstGeom>
                    </p:spPr>
                  </p:pic>
                </p:oleObj>
              </mc:Fallback>
            </mc:AlternateContent>
          </a:graphicData>
        </a:graphic>
      </p:graphicFrame>
      <p:cxnSp>
        <p:nvCxnSpPr>
          <p:cNvPr id="8" name="Gerade Verbindung 7"/>
          <p:cNvCxnSpPr/>
          <p:nvPr>
            <p:custDataLst>
              <p:tags r:id="rId5"/>
            </p:custDataLst>
          </p:nvPr>
        </p:nvCxnSpPr>
        <p:spPr bwMode="auto">
          <a:xfrm flipH="1">
            <a:off x="1177925" y="3643313"/>
            <a:ext cx="2101850" cy="0"/>
          </a:xfrm>
          <a:prstGeom prst="line">
            <a:avLst/>
          </a:prstGeom>
          <a:solidFill>
            <a:schemeClr val="accent1"/>
          </a:solidFill>
          <a:ln w="25400" cap="flat" cmpd="sng" algn="ctr">
            <a:solidFill>
              <a:schemeClr val="tx1"/>
            </a:solidFill>
            <a:prstDash val="solid"/>
            <a:round/>
            <a:headEnd type="none" w="med" len="med"/>
            <a:tailEnd type="triangle" w="med" len="med"/>
          </a:ln>
          <a:effectLst/>
        </p:spPr>
      </p:cxnSp>
      <p:cxnSp>
        <p:nvCxnSpPr>
          <p:cNvPr id="9" name="Gerade Verbindung 8"/>
          <p:cNvCxnSpPr/>
          <p:nvPr>
            <p:custDataLst>
              <p:tags r:id="rId6"/>
            </p:custDataLst>
          </p:nvPr>
        </p:nvCxnSpPr>
        <p:spPr bwMode="auto">
          <a:xfrm flipV="1">
            <a:off x="1181100" y="3605213"/>
            <a:ext cx="0" cy="309563"/>
          </a:xfrm>
          <a:prstGeom prst="line">
            <a:avLst/>
          </a:prstGeom>
          <a:solidFill>
            <a:schemeClr val="accent1"/>
          </a:solidFill>
          <a:ln w="6350" cap="flat" cmpd="sng" algn="ctr">
            <a:solidFill>
              <a:schemeClr val="tx1"/>
            </a:solidFill>
            <a:prstDash val="dash"/>
            <a:round/>
            <a:headEnd type="none" w="med" len="med"/>
            <a:tailEnd type="none" w="med" len="med"/>
          </a:ln>
          <a:effectLst/>
        </p:spPr>
      </p:cxnSp>
      <p:cxnSp>
        <p:nvCxnSpPr>
          <p:cNvPr id="7" name="Gerade Verbindung 6"/>
          <p:cNvCxnSpPr/>
          <p:nvPr>
            <p:custDataLst>
              <p:tags r:id="rId7"/>
            </p:custDataLst>
          </p:nvPr>
        </p:nvCxnSpPr>
        <p:spPr bwMode="auto">
          <a:xfrm>
            <a:off x="3276600" y="3373438"/>
            <a:ext cx="0" cy="307975"/>
          </a:xfrm>
          <a:prstGeom prst="line">
            <a:avLst/>
          </a:prstGeom>
          <a:solidFill>
            <a:schemeClr val="accent1"/>
          </a:solidFill>
          <a:ln w="6350" cap="flat" cmpd="sng" algn="ctr">
            <a:solidFill>
              <a:schemeClr val="tx1"/>
            </a:solidFill>
            <a:prstDash val="dash"/>
            <a:round/>
            <a:headEnd type="none" w="med" len="med"/>
            <a:tailEnd type="none" w="med" len="med"/>
          </a:ln>
          <a:effectLst/>
        </p:spPr>
      </p:cxnSp>
      <p:sp>
        <p:nvSpPr>
          <p:cNvPr id="13" name="Rechteck 12"/>
          <p:cNvSpPr/>
          <p:nvPr>
            <p:custDataLst>
              <p:tags r:id="rId8"/>
            </p:custDataLst>
          </p:nvPr>
        </p:nvSpPr>
        <p:spPr bwMode="auto">
          <a:xfrm>
            <a:off x="4279899" y="2841625"/>
            <a:ext cx="1168400" cy="3651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2"/>
                </a:solidFill>
                <a:prstDash val="solid"/>
                <a:round/>
                <a:headEnd type="none" w="med" len="med"/>
                <a:tailEnd type="none" w="med" len="med"/>
              </a14:hiddenLine>
            </a:ext>
          </a:extLst>
        </p:spPr>
        <p:txBody>
          <a:bodyPr vert="horz" wrap="none" lIns="0" tIns="0" rIns="0" bIns="0" numCol="1" rtlCol="0" anchor="ctr" anchorCtr="0" compatLnSpc="1">
            <a:prstTxWarp prst="textNoShape">
              <a:avLst/>
            </a:prstTxWarp>
            <a:noAutofit/>
          </a:bodyPr>
          <a:lstStyle/>
          <a:p>
            <a:pPr algn="r"/>
            <a:fld id="{B8567023-138E-4B1B-9078-A008514F5F21}" type="datetime'''''''''Sch''''''''i''''''''''''''''e''n''''''e'">
              <a:rPr lang="en-US" b="1">
                <a:solidFill>
                  <a:srgbClr val="000000"/>
                </a:solidFill>
              </a:rPr>
              <a:pPr/>
              <a:t>Schiene</a:t>
            </a:fld>
            <a:endParaRPr lang="de-AT" b="1" dirty="0">
              <a:solidFill>
                <a:srgbClr val="000000"/>
              </a:solidFill>
              <a:latin typeface="Arial"/>
              <a:sym typeface="Arial"/>
            </a:endParaRPr>
          </a:p>
        </p:txBody>
      </p:sp>
      <p:sp>
        <p:nvSpPr>
          <p:cNvPr id="14" name="Rechteck 13"/>
          <p:cNvSpPr/>
          <p:nvPr>
            <p:custDataLst>
              <p:tags r:id="rId9"/>
            </p:custDataLst>
          </p:nvPr>
        </p:nvSpPr>
        <p:spPr bwMode="gray">
          <a:xfrm>
            <a:off x="3054350" y="2940050"/>
            <a:ext cx="196850" cy="16827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2"/>
                </a:solidFill>
                <a:prstDash val="solid"/>
                <a:round/>
                <a:headEnd type="none" w="med" len="med"/>
                <a:tailEnd type="none" w="med" len="med"/>
              </a14:hiddenLine>
            </a:ext>
          </a:extLst>
        </p:spPr>
        <p:txBody>
          <a:bodyPr vert="horz" wrap="none" lIns="20638" tIns="0" rIns="20638" bIns="0" numCol="1" rtlCol="0" anchor="ctr" anchorCtr="0" compatLnSpc="1">
            <a:prstTxWarp prst="textNoShape">
              <a:avLst/>
            </a:prstTxWarp>
            <a:noAutofit/>
          </a:bodyPr>
          <a:lstStyle/>
          <a:p>
            <a:pPr algn="r"/>
            <a:fld id="{D92C4E09-6A3A-4E7A-B6AE-E3B2A5E8B1FB}" type="datetime'2''''''''''''''''''''''''''''1'''''''''''''''''''''''''''">
              <a:rPr lang="en-US" sz="1100">
                <a:solidFill>
                  <a:srgbClr val="000000"/>
                </a:solidFill>
              </a:rPr>
              <a:pPr/>
              <a:t>21</a:t>
            </a:fld>
            <a:endParaRPr lang="de-AT" sz="1100">
              <a:solidFill>
                <a:srgbClr val="000000"/>
              </a:solidFill>
              <a:latin typeface="Arial"/>
              <a:sym typeface="Arial"/>
            </a:endParaRPr>
          </a:p>
        </p:txBody>
      </p:sp>
      <p:sp>
        <p:nvSpPr>
          <p:cNvPr id="10" name="Rechteck 9"/>
          <p:cNvSpPr/>
          <p:nvPr>
            <p:custDataLst>
              <p:tags r:id="rId10"/>
            </p:custDataLst>
          </p:nvPr>
        </p:nvSpPr>
        <p:spPr bwMode="gray">
          <a:xfrm>
            <a:off x="958850" y="4173538"/>
            <a:ext cx="196850" cy="16827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2"/>
                </a:solidFill>
                <a:prstDash val="solid"/>
                <a:round/>
                <a:headEnd type="none" w="med" len="med"/>
                <a:tailEnd type="none" w="med" len="med"/>
              </a14:hiddenLine>
            </a:ext>
          </a:extLst>
        </p:spPr>
        <p:txBody>
          <a:bodyPr vert="horz" wrap="none" lIns="20638" tIns="0" rIns="20638" bIns="0" numCol="1" rtlCol="0" anchor="ctr" anchorCtr="0" compatLnSpc="1">
            <a:prstTxWarp prst="textNoShape">
              <a:avLst/>
            </a:prstTxWarp>
            <a:noAutofit/>
          </a:bodyPr>
          <a:lstStyle/>
          <a:p>
            <a:pPr algn="r"/>
            <a:fld id="{E6326D03-D196-4F4F-950D-E64A2F27AC2E}" type="datetime'7''''9'''''''''''''''''''''''''">
              <a:rPr lang="en-US" sz="1100">
                <a:solidFill>
                  <a:srgbClr val="000000"/>
                </a:solidFill>
              </a:rPr>
              <a:pPr/>
              <a:t>79</a:t>
            </a:fld>
            <a:endParaRPr lang="de-AT" sz="1100">
              <a:solidFill>
                <a:srgbClr val="000000"/>
              </a:solidFill>
              <a:latin typeface="Arial"/>
              <a:sym typeface="Arial"/>
            </a:endParaRPr>
          </a:p>
        </p:txBody>
      </p:sp>
      <p:sp>
        <p:nvSpPr>
          <p:cNvPr id="11" name="Ellipse 10"/>
          <p:cNvSpPr/>
          <p:nvPr>
            <p:custDataLst>
              <p:tags r:id="rId11"/>
            </p:custDataLst>
          </p:nvPr>
        </p:nvSpPr>
        <p:spPr bwMode="auto">
          <a:xfrm>
            <a:off x="1905000" y="3536950"/>
            <a:ext cx="723900" cy="212725"/>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nSpc>
                <a:spcPct val="90000"/>
              </a:lnSpc>
            </a:pPr>
            <a:r>
              <a:rPr lang="en-US" sz="1100" dirty="0" err="1">
                <a:solidFill>
                  <a:srgbClr val="000000"/>
                </a:solidFill>
              </a:rPr>
              <a:t>Faktor</a:t>
            </a:r>
            <a:r>
              <a:rPr lang="en-US" sz="1100" dirty="0">
                <a:solidFill>
                  <a:srgbClr val="000000"/>
                </a:solidFill>
              </a:rPr>
              <a:t> 4</a:t>
            </a:r>
            <a:endParaRPr lang="de-AT" sz="1100" dirty="0">
              <a:solidFill>
                <a:srgbClr val="000000"/>
              </a:solidFill>
              <a:latin typeface="Arial"/>
              <a:sym typeface="Arial"/>
            </a:endParaRPr>
          </a:p>
        </p:txBody>
      </p:sp>
      <p:sp>
        <p:nvSpPr>
          <p:cNvPr id="12" name="Rechteck 11"/>
          <p:cNvSpPr/>
          <p:nvPr>
            <p:custDataLst>
              <p:tags r:id="rId12"/>
            </p:custDataLst>
          </p:nvPr>
        </p:nvSpPr>
        <p:spPr bwMode="auto">
          <a:xfrm>
            <a:off x="4344988" y="4075113"/>
            <a:ext cx="1103313" cy="3651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2"/>
                </a:solidFill>
                <a:prstDash val="solid"/>
                <a:round/>
                <a:headEnd type="none" w="med" len="med"/>
                <a:tailEnd type="none" w="med" len="med"/>
              </a14:hiddenLine>
            </a:ext>
          </a:extLst>
        </p:spPr>
        <p:txBody>
          <a:bodyPr vert="horz" wrap="none" lIns="0" tIns="0" rIns="0" bIns="0" numCol="1" rtlCol="0" anchor="ctr" anchorCtr="0" compatLnSpc="1">
            <a:prstTxWarp prst="textNoShape">
              <a:avLst/>
            </a:prstTxWarp>
            <a:noAutofit/>
          </a:bodyPr>
          <a:lstStyle/>
          <a:p>
            <a:pPr algn="r"/>
            <a:fld id="{B1D7E727-7E54-47D6-98B6-B4785D6E3610}" type="datetime'''''''''''''S''''t''''''''''''r''''''''''''as''''s''e'''">
              <a:rPr lang="en-US" b="1">
                <a:solidFill>
                  <a:srgbClr val="000000"/>
                </a:solidFill>
              </a:rPr>
              <a:pPr/>
              <a:t>Strasse</a:t>
            </a:fld>
            <a:endParaRPr lang="de-AT" b="1" dirty="0">
              <a:solidFill>
                <a:srgbClr val="000000"/>
              </a:solidFill>
              <a:latin typeface="+mn-lt"/>
              <a:sym typeface="+mn-lt"/>
            </a:endParaRPr>
          </a:p>
        </p:txBody>
      </p:sp>
      <p:graphicFrame>
        <p:nvGraphicFramePr>
          <p:cNvPr id="15" name="Objekt 14"/>
          <p:cNvGraphicFramePr>
            <a:graphicFrameLocks/>
          </p:cNvGraphicFramePr>
          <p:nvPr>
            <p:custDataLst>
              <p:tags r:id="rId13"/>
            </p:custDataLst>
            <p:extLst>
              <p:ext uri="{D42A27DB-BD31-4B8C-83A1-F6EECF244321}">
                <p14:modId xmlns:p14="http://schemas.microsoft.com/office/powerpoint/2010/main" val="2748183623"/>
              </p:ext>
            </p:extLst>
          </p:nvPr>
        </p:nvGraphicFramePr>
        <p:xfrm>
          <a:off x="5524500" y="2324100"/>
          <a:ext cx="3095699" cy="2628977"/>
        </p:xfrm>
        <a:graphic>
          <a:graphicData uri="http://schemas.openxmlformats.org/presentationml/2006/ole">
            <mc:AlternateContent xmlns:mc="http://schemas.openxmlformats.org/markup-compatibility/2006">
              <mc:Choice xmlns:v="urn:schemas-microsoft-com:vml" Requires="v">
                <p:oleObj spid="_x0000_s85089" name="Diagramm" r:id="rId40" imgW="3095699" imgH="2628977" progId="MSGraph.Chart.8">
                  <p:embed followColorScheme="full"/>
                </p:oleObj>
              </mc:Choice>
              <mc:Fallback>
                <p:oleObj name="Diagramm" r:id="rId40" imgW="3095699" imgH="2628977" progId="MSGraph.Chart.8">
                  <p:embed followColorScheme="full"/>
                  <p:pic>
                    <p:nvPicPr>
                      <p:cNvPr id="0" name=""/>
                      <p:cNvPicPr/>
                      <p:nvPr/>
                    </p:nvPicPr>
                    <p:blipFill>
                      <a:blip r:embed="rId41"/>
                      <a:stretch>
                        <a:fillRect/>
                      </a:stretch>
                    </p:blipFill>
                    <p:spPr>
                      <a:xfrm>
                        <a:off x="5524500" y="2324100"/>
                        <a:ext cx="3095699" cy="2628977"/>
                      </a:xfrm>
                      <a:prstGeom prst="rect">
                        <a:avLst/>
                      </a:prstGeom>
                    </p:spPr>
                  </p:pic>
                </p:oleObj>
              </mc:Fallback>
            </mc:AlternateContent>
          </a:graphicData>
        </a:graphic>
      </p:graphicFrame>
      <p:cxnSp>
        <p:nvCxnSpPr>
          <p:cNvPr id="18" name="Gerade Verbindung 17"/>
          <p:cNvCxnSpPr/>
          <p:nvPr>
            <p:custDataLst>
              <p:tags r:id="rId14"/>
            </p:custDataLst>
          </p:nvPr>
        </p:nvCxnSpPr>
        <p:spPr bwMode="auto">
          <a:xfrm>
            <a:off x="5902325" y="3638550"/>
            <a:ext cx="2616200" cy="0"/>
          </a:xfrm>
          <a:prstGeom prst="line">
            <a:avLst/>
          </a:prstGeom>
          <a:solidFill>
            <a:schemeClr val="accent1"/>
          </a:solidFill>
          <a:ln w="25400" cap="flat" cmpd="sng" algn="ctr">
            <a:solidFill>
              <a:schemeClr val="tx1"/>
            </a:solidFill>
            <a:prstDash val="solid"/>
            <a:round/>
            <a:headEnd type="none" w="med" len="med"/>
            <a:tailEnd type="triangle" w="med" len="med"/>
          </a:ln>
          <a:effectLst/>
        </p:spPr>
      </p:cxnSp>
      <p:cxnSp>
        <p:nvCxnSpPr>
          <p:cNvPr id="17" name="Gerade Verbindung 16"/>
          <p:cNvCxnSpPr/>
          <p:nvPr>
            <p:custDataLst>
              <p:tags r:id="rId15"/>
            </p:custDataLst>
          </p:nvPr>
        </p:nvCxnSpPr>
        <p:spPr bwMode="auto">
          <a:xfrm flipV="1">
            <a:off x="8515350" y="3600450"/>
            <a:ext cx="0" cy="304800"/>
          </a:xfrm>
          <a:prstGeom prst="line">
            <a:avLst/>
          </a:prstGeom>
          <a:solidFill>
            <a:schemeClr val="accent1"/>
          </a:solidFill>
          <a:ln w="6350" cap="flat" cmpd="sng" algn="ctr">
            <a:solidFill>
              <a:schemeClr val="tx1"/>
            </a:solidFill>
            <a:prstDash val="dash"/>
            <a:round/>
            <a:headEnd type="none" w="med" len="med"/>
            <a:tailEnd type="none" w="med" len="med"/>
          </a:ln>
          <a:effectLst/>
        </p:spPr>
      </p:cxnSp>
      <p:cxnSp>
        <p:nvCxnSpPr>
          <p:cNvPr id="16" name="Gerade Verbindung 15"/>
          <p:cNvCxnSpPr/>
          <p:nvPr>
            <p:custDataLst>
              <p:tags r:id="rId16"/>
            </p:custDataLst>
          </p:nvPr>
        </p:nvCxnSpPr>
        <p:spPr bwMode="auto">
          <a:xfrm>
            <a:off x="5905500" y="3373438"/>
            <a:ext cx="0" cy="303213"/>
          </a:xfrm>
          <a:prstGeom prst="line">
            <a:avLst/>
          </a:prstGeom>
          <a:solidFill>
            <a:schemeClr val="accent1"/>
          </a:solidFill>
          <a:ln w="6350" cap="flat" cmpd="sng" algn="ctr">
            <a:solidFill>
              <a:schemeClr val="tx1"/>
            </a:solidFill>
            <a:prstDash val="dash"/>
            <a:round/>
            <a:headEnd type="none" w="med" len="med"/>
            <a:tailEnd type="none" w="med" len="med"/>
          </a:ln>
          <a:effectLst/>
        </p:spPr>
      </p:cxnSp>
      <p:sp>
        <p:nvSpPr>
          <p:cNvPr id="19" name="Rechteck 18"/>
          <p:cNvSpPr/>
          <p:nvPr>
            <p:custDataLst>
              <p:tags r:id="rId17"/>
            </p:custDataLst>
          </p:nvPr>
        </p:nvSpPr>
        <p:spPr bwMode="gray">
          <a:xfrm>
            <a:off x="8540750" y="4159250"/>
            <a:ext cx="196850" cy="16827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2"/>
                </a:solidFill>
                <a:prstDash val="solid"/>
                <a:round/>
                <a:headEnd type="none" w="med" len="med"/>
                <a:tailEnd type="none" w="med" len="med"/>
              </a14:hiddenLine>
            </a:ext>
          </a:extLst>
        </p:spPr>
        <p:txBody>
          <a:bodyPr vert="horz" wrap="none" lIns="20638" tIns="0" rIns="20638" bIns="0" numCol="1" rtlCol="0" anchor="ctr" anchorCtr="0" compatLnSpc="1">
            <a:prstTxWarp prst="textNoShape">
              <a:avLst/>
            </a:prstTxWarp>
            <a:noAutofit/>
          </a:bodyPr>
          <a:lstStyle/>
          <a:p>
            <a:fld id="{39E0B15C-57DB-475E-AF57-C6586BE0BF9A}" type="datetime'''9''''''''''''''''''''2'''''''''''">
              <a:rPr lang="en-US" sz="1100">
                <a:solidFill>
                  <a:srgbClr val="000000"/>
                </a:solidFill>
              </a:rPr>
              <a:pPr/>
              <a:t>92</a:t>
            </a:fld>
            <a:endParaRPr lang="de-AT" sz="1100">
              <a:solidFill>
                <a:srgbClr val="000000"/>
              </a:solidFill>
              <a:latin typeface="Arial"/>
              <a:sym typeface="Arial"/>
            </a:endParaRPr>
          </a:p>
        </p:txBody>
      </p:sp>
      <p:sp>
        <p:nvSpPr>
          <p:cNvPr id="20" name="Ellipse 19"/>
          <p:cNvSpPr/>
          <p:nvPr>
            <p:custDataLst>
              <p:tags r:id="rId18"/>
            </p:custDataLst>
          </p:nvPr>
        </p:nvSpPr>
        <p:spPr bwMode="auto">
          <a:xfrm>
            <a:off x="6756400" y="3532188"/>
            <a:ext cx="831850" cy="212725"/>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nSpc>
                <a:spcPct val="90000"/>
              </a:lnSpc>
            </a:pPr>
            <a:r>
              <a:rPr lang="en-US" sz="1100" dirty="0" err="1">
                <a:solidFill>
                  <a:srgbClr val="000000"/>
                </a:solidFill>
              </a:rPr>
              <a:t>Faktor</a:t>
            </a:r>
            <a:r>
              <a:rPr lang="en-US" sz="1100" dirty="0">
                <a:solidFill>
                  <a:srgbClr val="000000"/>
                </a:solidFill>
              </a:rPr>
              <a:t> 12</a:t>
            </a:r>
            <a:endParaRPr lang="de-AT" sz="1100" dirty="0">
              <a:solidFill>
                <a:srgbClr val="000000"/>
              </a:solidFill>
              <a:latin typeface="Arial"/>
              <a:sym typeface="Arial"/>
            </a:endParaRPr>
          </a:p>
        </p:txBody>
      </p:sp>
      <p:sp>
        <p:nvSpPr>
          <p:cNvPr id="21" name="Rechteck 20"/>
          <p:cNvSpPr/>
          <p:nvPr>
            <p:custDataLst>
              <p:tags r:id="rId19"/>
            </p:custDataLst>
          </p:nvPr>
        </p:nvSpPr>
        <p:spPr bwMode="gray">
          <a:xfrm>
            <a:off x="5930900" y="2944813"/>
            <a:ext cx="119063" cy="16827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2"/>
                </a:solidFill>
                <a:prstDash val="solid"/>
                <a:round/>
                <a:headEnd type="none" w="med" len="med"/>
                <a:tailEnd type="none" w="med" len="med"/>
              </a14:hiddenLine>
            </a:ext>
          </a:extLst>
        </p:spPr>
        <p:txBody>
          <a:bodyPr vert="horz" wrap="none" lIns="20638" tIns="0" rIns="20638" bIns="0" numCol="1" rtlCol="0" anchor="ctr" anchorCtr="0" compatLnSpc="1">
            <a:prstTxWarp prst="textNoShape">
              <a:avLst/>
            </a:prstTxWarp>
            <a:noAutofit/>
          </a:bodyPr>
          <a:lstStyle/>
          <a:p>
            <a:fld id="{27E2236E-BF41-4D8E-9FE4-3DC42790D09C}" type="datetime'8'''''''''">
              <a:rPr lang="en-US" sz="1100">
                <a:solidFill>
                  <a:srgbClr val="000000"/>
                </a:solidFill>
              </a:rPr>
              <a:pPr/>
              <a:t>8</a:t>
            </a:fld>
            <a:endParaRPr lang="de-AT" sz="1100">
              <a:solidFill>
                <a:srgbClr val="000000"/>
              </a:solidFill>
              <a:latin typeface="Arial"/>
              <a:sym typeface="Arial"/>
            </a:endParaRPr>
          </a:p>
        </p:txBody>
      </p:sp>
      <p:sp>
        <p:nvSpPr>
          <p:cNvPr id="22" name="Rechteck 21"/>
          <p:cNvSpPr/>
          <p:nvPr>
            <p:custDataLst>
              <p:tags r:id="rId20"/>
            </p:custDataLst>
          </p:nvPr>
        </p:nvSpPr>
        <p:spPr bwMode="gray">
          <a:xfrm>
            <a:off x="5632450" y="2773363"/>
            <a:ext cx="119063" cy="168275"/>
          </a:xfrm>
          <a:prstGeom prst="rect">
            <a:avLst/>
          </a:prstGeom>
          <a:solidFill>
            <a:srgbClr val="AD0000"/>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2"/>
                </a:solidFill>
                <a:prstDash val="solid"/>
                <a:round/>
                <a:headEnd type="none" w="med" len="med"/>
                <a:tailEnd type="none" w="med" len="med"/>
              </a14:hiddenLine>
            </a:ext>
          </a:extLst>
        </p:spPr>
        <p:txBody>
          <a:bodyPr vert="horz" wrap="none" lIns="20638" tIns="0" rIns="20638" bIns="0" numCol="1" rtlCol="0" anchor="ctr" anchorCtr="0" compatLnSpc="1">
            <a:prstTxWarp prst="textNoShape">
              <a:avLst/>
            </a:prstTxWarp>
            <a:noAutofit/>
          </a:bodyPr>
          <a:lstStyle/>
          <a:p>
            <a:fld id="{3FA28CAA-BF6E-46C9-81D1-93E023F0C96A}" type="datetime'''''''''''''''''''''''''''''2'''''''''''''''''''''''''''''">
              <a:rPr lang="en-US" sz="1100">
                <a:solidFill>
                  <a:srgbClr val="FFFFFF"/>
                </a:solidFill>
              </a:rPr>
              <a:pPr/>
              <a:t>2</a:t>
            </a:fld>
            <a:endParaRPr lang="de-AT" sz="1100">
              <a:solidFill>
                <a:srgbClr val="FFFFFF"/>
              </a:solidFill>
              <a:latin typeface="Arial"/>
              <a:sym typeface="Arial"/>
            </a:endParaRPr>
          </a:p>
        </p:txBody>
      </p:sp>
      <p:sp>
        <p:nvSpPr>
          <p:cNvPr id="23" name="Rechteck 22"/>
          <p:cNvSpPr/>
          <p:nvPr>
            <p:custDataLst>
              <p:tags r:id="rId21"/>
            </p:custDataLst>
          </p:nvPr>
        </p:nvSpPr>
        <p:spPr bwMode="gray">
          <a:xfrm>
            <a:off x="5694363" y="3116263"/>
            <a:ext cx="119063" cy="168275"/>
          </a:xfrm>
          <a:prstGeom prst="rect">
            <a:avLst/>
          </a:prstGeom>
          <a:solidFill>
            <a:srgbClr val="FF5555"/>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accent2"/>
                </a:solidFill>
                <a:prstDash val="solid"/>
                <a:round/>
                <a:headEnd type="none" w="med" len="med"/>
                <a:tailEnd type="none" w="med" len="med"/>
              </a14:hiddenLine>
            </a:ext>
          </a:extLst>
        </p:spPr>
        <p:txBody>
          <a:bodyPr vert="horz" wrap="none" lIns="20638" tIns="0" rIns="20638" bIns="0" numCol="1" rtlCol="0" anchor="ctr" anchorCtr="0" compatLnSpc="1">
            <a:prstTxWarp prst="textNoShape">
              <a:avLst/>
            </a:prstTxWarp>
            <a:noAutofit/>
          </a:bodyPr>
          <a:lstStyle/>
          <a:p>
            <a:fld id="{664F726C-C0C0-46AA-9A29-27AE5BB70E07}" type="datetime'''''''''''''''''''''''''''''''''''''''2'''''''''''''''">
              <a:rPr lang="en-US" sz="1100">
                <a:solidFill>
                  <a:srgbClr val="FFFFFF"/>
                </a:solidFill>
              </a:rPr>
              <a:pPr/>
              <a:t>2</a:t>
            </a:fld>
            <a:endParaRPr lang="de-AT" sz="1100">
              <a:solidFill>
                <a:srgbClr val="FFFFFF"/>
              </a:solidFill>
              <a:latin typeface="Arial"/>
              <a:sym typeface="Arial"/>
            </a:endParaRPr>
          </a:p>
        </p:txBody>
      </p:sp>
      <p:sp>
        <p:nvSpPr>
          <p:cNvPr id="24" name="Textfeld 23"/>
          <p:cNvSpPr txBox="1"/>
          <p:nvPr/>
        </p:nvSpPr>
        <p:spPr>
          <a:xfrm>
            <a:off x="1012379" y="1988840"/>
            <a:ext cx="3140521" cy="668075"/>
          </a:xfrm>
          <a:prstGeom prst="rect">
            <a:avLst/>
          </a:prstGeom>
          <a:noFill/>
        </p:spPr>
        <p:txBody>
          <a:bodyPr wrap="square" lIns="97733" tIns="48867" rIns="97733" bIns="48867" rtlCol="0">
            <a:spAutoFit/>
          </a:bodyPr>
          <a:lstStyle/>
          <a:p>
            <a:r>
              <a:rPr lang="de-AT" b="1" dirty="0">
                <a:solidFill>
                  <a:srgbClr val="000000"/>
                </a:solidFill>
              </a:rPr>
              <a:t>Verkehrsleistung</a:t>
            </a:r>
          </a:p>
          <a:p>
            <a:r>
              <a:rPr lang="de-AT" sz="1300" dirty="0" smtClean="0">
                <a:solidFill>
                  <a:srgbClr val="000000"/>
                </a:solidFill>
              </a:rPr>
              <a:t>in Prozent von </a:t>
            </a:r>
            <a:r>
              <a:rPr lang="de-AT" sz="1300" dirty="0" err="1" smtClean="0">
                <a:solidFill>
                  <a:srgbClr val="000000"/>
                </a:solidFill>
              </a:rPr>
              <a:t>Bahn+Straße</a:t>
            </a:r>
            <a:r>
              <a:rPr lang="de-AT" sz="1300" dirty="0" smtClean="0">
                <a:solidFill>
                  <a:srgbClr val="000000"/>
                </a:solidFill>
              </a:rPr>
              <a:t> </a:t>
            </a:r>
            <a:endParaRPr lang="de-AT" sz="1300" dirty="0">
              <a:solidFill>
                <a:srgbClr val="000000"/>
              </a:solidFill>
            </a:endParaRPr>
          </a:p>
        </p:txBody>
      </p:sp>
      <p:sp>
        <p:nvSpPr>
          <p:cNvPr id="25" name="Textfeld 24"/>
          <p:cNvSpPr txBox="1"/>
          <p:nvPr/>
        </p:nvSpPr>
        <p:spPr>
          <a:xfrm>
            <a:off x="6283325" y="1988840"/>
            <a:ext cx="1767707" cy="868130"/>
          </a:xfrm>
          <a:prstGeom prst="rect">
            <a:avLst/>
          </a:prstGeom>
          <a:noFill/>
        </p:spPr>
        <p:txBody>
          <a:bodyPr wrap="square" lIns="97733" tIns="48867" rIns="97733" bIns="48867" rtlCol="0">
            <a:spAutoFit/>
          </a:bodyPr>
          <a:lstStyle/>
          <a:p>
            <a:pPr algn="r"/>
            <a:r>
              <a:rPr lang="de-AT" b="1" dirty="0">
                <a:solidFill>
                  <a:srgbClr val="000000"/>
                </a:solidFill>
              </a:rPr>
              <a:t>Kosten</a:t>
            </a:r>
          </a:p>
          <a:p>
            <a:pPr algn="r"/>
            <a:r>
              <a:rPr lang="de-AT" sz="1300" dirty="0">
                <a:solidFill>
                  <a:srgbClr val="000000"/>
                </a:solidFill>
              </a:rPr>
              <a:t>i</a:t>
            </a:r>
            <a:r>
              <a:rPr lang="de-AT" sz="1300" dirty="0" smtClean="0">
                <a:solidFill>
                  <a:srgbClr val="000000"/>
                </a:solidFill>
              </a:rPr>
              <a:t>n </a:t>
            </a:r>
            <a:r>
              <a:rPr lang="de-AT" sz="1300" dirty="0">
                <a:solidFill>
                  <a:srgbClr val="000000"/>
                </a:solidFill>
              </a:rPr>
              <a:t>Prozent von </a:t>
            </a:r>
            <a:r>
              <a:rPr lang="de-AT" sz="1300" dirty="0" err="1">
                <a:solidFill>
                  <a:srgbClr val="000000"/>
                </a:solidFill>
              </a:rPr>
              <a:t>Bahn+Straße</a:t>
            </a:r>
            <a:r>
              <a:rPr lang="de-AT" sz="1300" dirty="0">
                <a:solidFill>
                  <a:srgbClr val="000000"/>
                </a:solidFill>
              </a:rPr>
              <a:t> </a:t>
            </a:r>
          </a:p>
        </p:txBody>
      </p:sp>
      <p:sp>
        <p:nvSpPr>
          <p:cNvPr id="28" name="Rechteck 27"/>
          <p:cNvSpPr/>
          <p:nvPr>
            <p:custDataLst>
              <p:tags r:id="rId22"/>
            </p:custDataLst>
          </p:nvPr>
        </p:nvSpPr>
        <p:spPr bwMode="auto">
          <a:xfrm>
            <a:off x="3171825" y="5487988"/>
            <a:ext cx="196850" cy="147638"/>
          </a:xfrm>
          <a:prstGeom prst="rect">
            <a:avLst/>
          </a:prstGeom>
          <a:solidFill>
            <a:srgbClr val="DFE5EF"/>
          </a:solidFill>
          <a:ln w="9525" cap="flat" cmpd="sng" algn="ctr">
            <a:solidFill>
              <a:schemeClr val="tx1"/>
            </a:solidFill>
            <a:prstDash val="solid"/>
            <a:round/>
            <a:headEnd type="none" w="med" len="med"/>
            <a:tailEnd type="none" w="med" len="med"/>
          </a:ln>
          <a:effectLst/>
        </p:spPr>
        <p:txBody>
          <a:bodyPr vert="horz" wrap="none" lIns="97733" tIns="48867" rIns="97733" bIns="48867" numCol="1" rtlCol="0" anchor="ctr" anchorCtr="0" compatLnSpc="1">
            <a:prstTxWarp prst="textNoShape">
              <a:avLst/>
            </a:prstTxWarp>
            <a:noAutofit/>
          </a:bodyPr>
          <a:lstStyle/>
          <a:p>
            <a:pPr defTabSz="977331"/>
            <a:endParaRPr lang="de-AT" b="0">
              <a:solidFill>
                <a:srgbClr val="000000"/>
              </a:solidFill>
              <a:latin typeface="Arial" charset="0"/>
            </a:endParaRPr>
          </a:p>
        </p:txBody>
      </p:sp>
      <p:sp>
        <p:nvSpPr>
          <p:cNvPr id="30" name="Rechteck 29"/>
          <p:cNvSpPr/>
          <p:nvPr>
            <p:custDataLst>
              <p:tags r:id="rId23"/>
            </p:custDataLst>
          </p:nvPr>
        </p:nvSpPr>
        <p:spPr bwMode="auto">
          <a:xfrm>
            <a:off x="4987925" y="5268913"/>
            <a:ext cx="196850" cy="147638"/>
          </a:xfrm>
          <a:prstGeom prst="rect">
            <a:avLst/>
          </a:prstGeom>
          <a:solidFill>
            <a:srgbClr val="FF5555"/>
          </a:solidFill>
          <a:ln w="9525" cap="flat" cmpd="sng" algn="ctr">
            <a:solidFill>
              <a:schemeClr val="tx1"/>
            </a:solidFill>
            <a:prstDash val="solid"/>
            <a:round/>
            <a:headEnd type="none" w="med" len="med"/>
            <a:tailEnd type="none" w="med" len="med"/>
          </a:ln>
          <a:effectLst/>
        </p:spPr>
        <p:txBody>
          <a:bodyPr vert="horz" wrap="none" lIns="97733" tIns="48867" rIns="97733" bIns="48867" numCol="1" rtlCol="0" anchor="ctr" anchorCtr="0" compatLnSpc="1">
            <a:prstTxWarp prst="textNoShape">
              <a:avLst/>
            </a:prstTxWarp>
            <a:noAutofit/>
          </a:bodyPr>
          <a:lstStyle/>
          <a:p>
            <a:pPr defTabSz="977331"/>
            <a:endParaRPr lang="de-AT" b="0">
              <a:solidFill>
                <a:srgbClr val="000000"/>
              </a:solidFill>
              <a:latin typeface="Arial" charset="0"/>
            </a:endParaRPr>
          </a:p>
        </p:txBody>
      </p:sp>
      <p:sp>
        <p:nvSpPr>
          <p:cNvPr id="29" name="Rechteck 28"/>
          <p:cNvSpPr/>
          <p:nvPr>
            <p:custDataLst>
              <p:tags r:id="rId24"/>
            </p:custDataLst>
          </p:nvPr>
        </p:nvSpPr>
        <p:spPr bwMode="auto">
          <a:xfrm>
            <a:off x="4987925" y="5049838"/>
            <a:ext cx="196850" cy="147638"/>
          </a:xfrm>
          <a:prstGeom prst="rect">
            <a:avLst/>
          </a:prstGeom>
          <a:solidFill>
            <a:srgbClr val="AD0000"/>
          </a:solidFill>
          <a:ln w="9525" cap="flat" cmpd="sng" algn="ctr">
            <a:solidFill>
              <a:schemeClr val="tx1"/>
            </a:solidFill>
            <a:prstDash val="solid"/>
            <a:round/>
            <a:headEnd type="none" w="med" len="med"/>
            <a:tailEnd type="none" w="med" len="med"/>
          </a:ln>
          <a:effectLst/>
        </p:spPr>
        <p:txBody>
          <a:bodyPr vert="horz" wrap="none" lIns="97733" tIns="48867" rIns="97733" bIns="48867" numCol="1" rtlCol="0" anchor="ctr" anchorCtr="0" compatLnSpc="1">
            <a:prstTxWarp prst="textNoShape">
              <a:avLst/>
            </a:prstTxWarp>
            <a:noAutofit/>
          </a:bodyPr>
          <a:lstStyle/>
          <a:p>
            <a:pPr defTabSz="977331"/>
            <a:endParaRPr lang="de-AT" b="0">
              <a:solidFill>
                <a:srgbClr val="000000"/>
              </a:solidFill>
              <a:latin typeface="Arial" charset="0"/>
            </a:endParaRPr>
          </a:p>
        </p:txBody>
      </p:sp>
      <p:sp>
        <p:nvSpPr>
          <p:cNvPr id="31" name="Rechteck 30"/>
          <p:cNvSpPr/>
          <p:nvPr>
            <p:custDataLst>
              <p:tags r:id="rId25"/>
            </p:custDataLst>
          </p:nvPr>
        </p:nvSpPr>
        <p:spPr bwMode="auto">
          <a:xfrm>
            <a:off x="4987925" y="5487988"/>
            <a:ext cx="196850" cy="147638"/>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97733" tIns="48867" rIns="97733" bIns="48867" numCol="1" rtlCol="0" anchor="ctr" anchorCtr="0" compatLnSpc="1">
            <a:prstTxWarp prst="textNoShape">
              <a:avLst/>
            </a:prstTxWarp>
            <a:noAutofit/>
          </a:bodyPr>
          <a:lstStyle/>
          <a:p>
            <a:pPr defTabSz="977331"/>
            <a:endParaRPr lang="de-AT" b="0">
              <a:solidFill>
                <a:srgbClr val="000000"/>
              </a:solidFill>
              <a:latin typeface="Arial" charset="0"/>
            </a:endParaRPr>
          </a:p>
        </p:txBody>
      </p:sp>
      <p:sp>
        <p:nvSpPr>
          <p:cNvPr id="27" name="Rechteck 26"/>
          <p:cNvSpPr/>
          <p:nvPr>
            <p:custDataLst>
              <p:tags r:id="rId26"/>
            </p:custDataLst>
          </p:nvPr>
        </p:nvSpPr>
        <p:spPr bwMode="auto">
          <a:xfrm>
            <a:off x="3171825" y="5268913"/>
            <a:ext cx="196850" cy="147638"/>
          </a:xfrm>
          <a:prstGeom prst="rect">
            <a:avLst/>
          </a:prstGeom>
          <a:solidFill>
            <a:srgbClr val="9DB1CF"/>
          </a:solidFill>
          <a:ln w="9525" cap="flat" cmpd="sng" algn="ctr">
            <a:solidFill>
              <a:schemeClr val="tx1"/>
            </a:solidFill>
            <a:prstDash val="solid"/>
            <a:round/>
            <a:headEnd type="none" w="med" len="med"/>
            <a:tailEnd type="none" w="med" len="med"/>
          </a:ln>
          <a:effectLst/>
        </p:spPr>
        <p:txBody>
          <a:bodyPr vert="horz" wrap="none" lIns="97733" tIns="48867" rIns="97733" bIns="48867" numCol="1" rtlCol="0" anchor="ctr" anchorCtr="0" compatLnSpc="1">
            <a:prstTxWarp prst="textNoShape">
              <a:avLst/>
            </a:prstTxWarp>
            <a:noAutofit/>
          </a:bodyPr>
          <a:lstStyle/>
          <a:p>
            <a:pPr defTabSz="977331"/>
            <a:endParaRPr lang="de-AT" b="0">
              <a:solidFill>
                <a:srgbClr val="000000"/>
              </a:solidFill>
              <a:latin typeface="Arial" charset="0"/>
            </a:endParaRPr>
          </a:p>
        </p:txBody>
      </p:sp>
      <p:sp>
        <p:nvSpPr>
          <p:cNvPr id="26" name="Rechteck 25"/>
          <p:cNvSpPr/>
          <p:nvPr>
            <p:custDataLst>
              <p:tags r:id="rId27"/>
            </p:custDataLst>
          </p:nvPr>
        </p:nvSpPr>
        <p:spPr bwMode="auto">
          <a:xfrm>
            <a:off x="3171825" y="5049838"/>
            <a:ext cx="196850" cy="147638"/>
          </a:xfrm>
          <a:prstGeom prst="rect">
            <a:avLst/>
          </a:prstGeom>
          <a:solidFill>
            <a:srgbClr val="364D6E"/>
          </a:solidFill>
          <a:ln w="9525" cap="flat" cmpd="sng" algn="ctr">
            <a:solidFill>
              <a:schemeClr val="tx1"/>
            </a:solidFill>
            <a:prstDash val="solid"/>
            <a:round/>
            <a:headEnd type="none" w="med" len="med"/>
            <a:tailEnd type="none" w="med" len="med"/>
          </a:ln>
          <a:effectLst/>
        </p:spPr>
        <p:txBody>
          <a:bodyPr vert="horz" wrap="none" lIns="97733" tIns="48867" rIns="97733" bIns="48867" numCol="1" rtlCol="0" anchor="ctr" anchorCtr="0" compatLnSpc="1">
            <a:prstTxWarp prst="textNoShape">
              <a:avLst/>
            </a:prstTxWarp>
            <a:noAutofit/>
          </a:bodyPr>
          <a:lstStyle/>
          <a:p>
            <a:pPr defTabSz="977331"/>
            <a:endParaRPr lang="de-AT" b="0">
              <a:solidFill>
                <a:srgbClr val="000000"/>
              </a:solidFill>
              <a:latin typeface="Arial" charset="0"/>
            </a:endParaRPr>
          </a:p>
        </p:txBody>
      </p:sp>
      <p:sp>
        <p:nvSpPr>
          <p:cNvPr id="37" name="Rechteck 36"/>
          <p:cNvSpPr/>
          <p:nvPr>
            <p:custDataLst>
              <p:tags r:id="rId28"/>
            </p:custDataLst>
          </p:nvPr>
        </p:nvSpPr>
        <p:spPr bwMode="auto">
          <a:xfrm>
            <a:off x="5235575" y="5483225"/>
            <a:ext cx="1016000" cy="16827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2"/>
                </a:solidFill>
                <a:prstDash val="solid"/>
                <a:round/>
                <a:headEnd type="none" w="med" len="med"/>
                <a:tailEnd type="none" w="med" len="med"/>
              </a14:hiddenLine>
            </a:ext>
          </a:extLst>
        </p:spPr>
        <p:txBody>
          <a:bodyPr vert="horz" wrap="none" lIns="0" tIns="0" rIns="0" bIns="0" numCol="1" rtlCol="0" anchor="ctr" anchorCtr="0" compatLnSpc="1">
            <a:prstTxWarp prst="textNoShape">
              <a:avLst/>
            </a:prstTxWarp>
            <a:noAutofit/>
          </a:bodyPr>
          <a:lstStyle/>
          <a:p>
            <a:fld id="{3357C8BB-65C2-495E-95E2-A6DBAAAB6AE9}" type="datetime'B''''''''''''''''''a''hni''n''''''''fas''t''''ruk''tu''''''r'">
              <a:rPr lang="en-US" sz="1100">
                <a:solidFill>
                  <a:srgbClr val="000000"/>
                </a:solidFill>
              </a:rPr>
              <a:pPr/>
              <a:t>Bahninfastruktur</a:t>
            </a:fld>
            <a:endParaRPr lang="de-AT" sz="1100">
              <a:solidFill>
                <a:srgbClr val="000000"/>
              </a:solidFill>
              <a:latin typeface="Arial"/>
              <a:sym typeface="Arial"/>
            </a:endParaRPr>
          </a:p>
        </p:txBody>
      </p:sp>
      <p:sp>
        <p:nvSpPr>
          <p:cNvPr id="35" name="Rechteck 34"/>
          <p:cNvSpPr/>
          <p:nvPr>
            <p:custDataLst>
              <p:tags r:id="rId29"/>
            </p:custDataLst>
          </p:nvPr>
        </p:nvSpPr>
        <p:spPr bwMode="auto">
          <a:xfrm>
            <a:off x="5235575" y="5045075"/>
            <a:ext cx="1109663" cy="16827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2"/>
                </a:solidFill>
                <a:prstDash val="solid"/>
                <a:round/>
                <a:headEnd type="none" w="med" len="med"/>
                <a:tailEnd type="none" w="med" len="med"/>
              </a14:hiddenLine>
            </a:ext>
          </a:extLst>
        </p:spPr>
        <p:txBody>
          <a:bodyPr vert="horz" wrap="none" lIns="0" tIns="0" rIns="0" bIns="0" numCol="1" rtlCol="0" anchor="ctr" anchorCtr="0" compatLnSpc="1">
            <a:prstTxWarp prst="textNoShape">
              <a:avLst/>
            </a:prstTxWarp>
            <a:noAutofit/>
          </a:bodyPr>
          <a:lstStyle/>
          <a:p>
            <a:fld id="{87C7926E-F467-4B6E-9612-C8E3FBE5C0E8}" type="datetime'B''''''''a''''h''''ng''''ü''''t''e''r''v''''''e''r''k''eh''r'">
              <a:rPr lang="en-US" sz="1100">
                <a:solidFill>
                  <a:srgbClr val="000000"/>
                </a:solidFill>
              </a:rPr>
              <a:pPr/>
              <a:t>Bahngüterverkehr</a:t>
            </a:fld>
            <a:endParaRPr lang="de-AT" sz="1100">
              <a:solidFill>
                <a:srgbClr val="000000"/>
              </a:solidFill>
              <a:latin typeface="Arial"/>
              <a:sym typeface="Arial"/>
            </a:endParaRPr>
          </a:p>
        </p:txBody>
      </p:sp>
      <p:sp>
        <p:nvSpPr>
          <p:cNvPr id="36" name="Rechteck 35"/>
          <p:cNvSpPr/>
          <p:nvPr>
            <p:custDataLst>
              <p:tags r:id="rId30"/>
            </p:custDataLst>
          </p:nvPr>
        </p:nvSpPr>
        <p:spPr bwMode="auto">
          <a:xfrm>
            <a:off x="5235575" y="5264150"/>
            <a:ext cx="1374775" cy="16827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2"/>
                </a:solidFill>
                <a:prstDash val="solid"/>
                <a:round/>
                <a:headEnd type="none" w="med" len="med"/>
                <a:tailEnd type="none" w="med" len="med"/>
              </a14:hiddenLine>
            </a:ext>
          </a:extLst>
        </p:spPr>
        <p:txBody>
          <a:bodyPr vert="horz" wrap="none" lIns="0" tIns="0" rIns="0" bIns="0" numCol="1" rtlCol="0" anchor="ctr" anchorCtr="0" compatLnSpc="1">
            <a:prstTxWarp prst="textNoShape">
              <a:avLst/>
            </a:prstTxWarp>
            <a:noAutofit/>
          </a:bodyPr>
          <a:lstStyle/>
          <a:p>
            <a:fld id="{D4A3C6F4-FE7F-4B88-A4A2-3A23501BEC5D}" type="datetime'''''''''B''''ah''''''nperso''''ne''n''''v''''''er''ke''''hr'">
              <a:rPr lang="en-US" sz="1100">
                <a:solidFill>
                  <a:srgbClr val="000000"/>
                </a:solidFill>
              </a:rPr>
              <a:pPr/>
              <a:t>Bahnpersonenverkehr</a:t>
            </a:fld>
            <a:endParaRPr lang="de-AT" sz="1100" dirty="0">
              <a:solidFill>
                <a:srgbClr val="000000"/>
              </a:solidFill>
              <a:latin typeface="Arial"/>
              <a:sym typeface="Arial"/>
            </a:endParaRPr>
          </a:p>
        </p:txBody>
      </p:sp>
      <p:sp>
        <p:nvSpPr>
          <p:cNvPr id="34" name="Rechteck 33"/>
          <p:cNvSpPr/>
          <p:nvPr>
            <p:custDataLst>
              <p:tags r:id="rId31"/>
            </p:custDataLst>
          </p:nvPr>
        </p:nvSpPr>
        <p:spPr bwMode="auto">
          <a:xfrm>
            <a:off x="3419475" y="5483225"/>
            <a:ext cx="1466850" cy="16827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2"/>
                </a:solidFill>
                <a:prstDash val="solid"/>
                <a:round/>
                <a:headEnd type="none" w="med" len="med"/>
                <a:tailEnd type="none" w="med" len="med"/>
              </a14:hiddenLine>
            </a:ext>
          </a:extLst>
        </p:spPr>
        <p:txBody>
          <a:bodyPr vert="horz" wrap="none" lIns="0" tIns="0" rIns="0" bIns="0" numCol="1" rtlCol="0" anchor="ctr" anchorCtr="0" compatLnSpc="1">
            <a:prstTxWarp prst="textNoShape">
              <a:avLst/>
            </a:prstTxWarp>
            <a:noAutofit/>
          </a:bodyPr>
          <a:lstStyle/>
          <a:p>
            <a:fld id="{AD012803-9F1F-4EC4-82A6-192C987B3AFB}" type="datetime'Str''aßen und'' ''''Pa''rkp''''''l''''''''''ä''t''''ze'''">
              <a:rPr lang="en-US" sz="1100">
                <a:solidFill>
                  <a:srgbClr val="000000"/>
                </a:solidFill>
              </a:rPr>
              <a:pPr/>
              <a:t>Straßen und Parkplätze</a:t>
            </a:fld>
            <a:endParaRPr lang="de-AT" sz="1100" dirty="0">
              <a:solidFill>
                <a:srgbClr val="000000"/>
              </a:solidFill>
              <a:latin typeface="Arial"/>
              <a:sym typeface="Arial"/>
            </a:endParaRPr>
          </a:p>
        </p:txBody>
      </p:sp>
      <p:sp>
        <p:nvSpPr>
          <p:cNvPr id="33" name="Rechteck 32"/>
          <p:cNvSpPr/>
          <p:nvPr>
            <p:custDataLst>
              <p:tags r:id="rId32"/>
            </p:custDataLst>
          </p:nvPr>
        </p:nvSpPr>
        <p:spPr bwMode="auto">
          <a:xfrm>
            <a:off x="3419475" y="5264150"/>
            <a:ext cx="822325" cy="16827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2"/>
                </a:solidFill>
                <a:prstDash val="solid"/>
                <a:round/>
                <a:headEnd type="none" w="med" len="med"/>
                <a:tailEnd type="none" w="med" len="med"/>
              </a14:hiddenLine>
            </a:ext>
          </a:extLst>
        </p:spPr>
        <p:txBody>
          <a:bodyPr vert="horz" wrap="none" lIns="0" tIns="0" rIns="0" bIns="0" numCol="1" rtlCol="0" anchor="ctr" anchorCtr="0" compatLnSpc="1">
            <a:prstTxWarp prst="textNoShape">
              <a:avLst/>
            </a:prstTxWarp>
            <a:noAutofit/>
          </a:bodyPr>
          <a:lstStyle/>
          <a:p>
            <a:fld id="{F33E2676-75F3-4296-B2CF-1A64207B49EB}" type="datetime'''''''''''''''P''''''kW ''''''Ver''''k''''''''''eh''''r'">
              <a:rPr lang="en-US" sz="1100">
                <a:solidFill>
                  <a:srgbClr val="000000"/>
                </a:solidFill>
              </a:rPr>
              <a:pPr/>
              <a:t>PkW Verkehr</a:t>
            </a:fld>
            <a:endParaRPr lang="de-AT" sz="1100">
              <a:solidFill>
                <a:srgbClr val="000000"/>
              </a:solidFill>
              <a:latin typeface="Arial"/>
              <a:sym typeface="Arial"/>
            </a:endParaRPr>
          </a:p>
        </p:txBody>
      </p:sp>
      <p:sp>
        <p:nvSpPr>
          <p:cNvPr id="32" name="Rechteck 31"/>
          <p:cNvSpPr/>
          <p:nvPr>
            <p:custDataLst>
              <p:tags r:id="rId33"/>
            </p:custDataLst>
          </p:nvPr>
        </p:nvSpPr>
        <p:spPr bwMode="auto">
          <a:xfrm>
            <a:off x="3419475" y="5045075"/>
            <a:ext cx="806450" cy="16827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2"/>
                </a:solidFill>
                <a:prstDash val="solid"/>
                <a:round/>
                <a:headEnd type="none" w="med" len="med"/>
                <a:tailEnd type="none" w="med" len="med"/>
              </a14:hiddenLine>
            </a:ext>
          </a:extLst>
        </p:spPr>
        <p:txBody>
          <a:bodyPr vert="horz" wrap="none" lIns="0" tIns="0" rIns="0" bIns="0" numCol="1" rtlCol="0" anchor="ctr" anchorCtr="0" compatLnSpc="1">
            <a:prstTxWarp prst="textNoShape">
              <a:avLst/>
            </a:prstTxWarp>
            <a:noAutofit/>
          </a:bodyPr>
          <a:lstStyle/>
          <a:p>
            <a:fld id="{2AF1A2BF-B1E7-4EE6-A827-FE2B86093A08}" type="datetime'Lk''''W ''''Ve''''r''''''''''''''''''ke''''''''hr'''''''''''''">
              <a:rPr lang="en-US" sz="1100">
                <a:solidFill>
                  <a:srgbClr val="000000"/>
                </a:solidFill>
              </a:rPr>
              <a:pPr/>
              <a:t>LkW Verkehr</a:t>
            </a:fld>
            <a:endParaRPr lang="de-AT" sz="1100">
              <a:solidFill>
                <a:srgbClr val="000000"/>
              </a:solidFill>
              <a:latin typeface="Arial"/>
              <a:sym typeface="Arial"/>
            </a:endParaRPr>
          </a:p>
        </p:txBody>
      </p:sp>
      <p:sp>
        <p:nvSpPr>
          <p:cNvPr id="40" name="Textfeld 39"/>
          <p:cNvSpPr txBox="1"/>
          <p:nvPr/>
        </p:nvSpPr>
        <p:spPr>
          <a:xfrm>
            <a:off x="461084" y="5929306"/>
            <a:ext cx="4895480" cy="237188"/>
          </a:xfrm>
          <a:prstGeom prst="rect">
            <a:avLst/>
          </a:prstGeom>
          <a:noFill/>
        </p:spPr>
        <p:txBody>
          <a:bodyPr wrap="square" lIns="97733" tIns="48867" rIns="97733" bIns="48867" rtlCol="0">
            <a:spAutoFit/>
          </a:bodyPr>
          <a:lstStyle/>
          <a:p>
            <a:r>
              <a:rPr lang="de-AT" sz="900" dirty="0">
                <a:solidFill>
                  <a:srgbClr val="000000"/>
                </a:solidFill>
              </a:rPr>
              <a:t>Quelle: </a:t>
            </a:r>
            <a:r>
              <a:rPr lang="de-AT" sz="900" dirty="0" err="1" smtClean="0">
                <a:solidFill>
                  <a:srgbClr val="000000"/>
                </a:solidFill>
              </a:rPr>
              <a:t>ASFINAG</a:t>
            </a:r>
            <a:r>
              <a:rPr lang="de-AT" sz="900" dirty="0" smtClean="0">
                <a:solidFill>
                  <a:srgbClr val="000000"/>
                </a:solidFill>
              </a:rPr>
              <a:t>, </a:t>
            </a:r>
            <a:r>
              <a:rPr lang="de-AT" sz="900" dirty="0">
                <a:solidFill>
                  <a:srgbClr val="000000"/>
                </a:solidFill>
              </a:rPr>
              <a:t>Österr. Wegekostenrechnung </a:t>
            </a:r>
            <a:r>
              <a:rPr lang="de-AT" sz="900" dirty="0" smtClean="0">
                <a:solidFill>
                  <a:srgbClr val="000000"/>
                </a:solidFill>
              </a:rPr>
              <a:t>für die Straße</a:t>
            </a:r>
            <a:r>
              <a:rPr lang="de-AT" sz="900" dirty="0">
                <a:solidFill>
                  <a:srgbClr val="000000"/>
                </a:solidFill>
              </a:rPr>
              <a:t>, eigene Berechnungen</a:t>
            </a:r>
          </a:p>
        </p:txBody>
      </p:sp>
    </p:spTree>
    <p:extLst>
      <p:ext uri="{BB962C8B-B14F-4D97-AF65-F5344CB8AC3E}">
        <p14:creationId xmlns:p14="http://schemas.microsoft.com/office/powerpoint/2010/main" val="4635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32520" y="404664"/>
            <a:ext cx="7704856" cy="576064"/>
          </a:xfrm>
        </p:spPr>
        <p:txBody>
          <a:bodyPr/>
          <a:lstStyle/>
          <a:p>
            <a:r>
              <a:rPr lang="de-AT" dirty="0" smtClean="0"/>
              <a:t>Sowohl für die Bahn als auch für den Straßenverkehr werden Subventionen &amp; steuerliche Förderungen gewährt.</a:t>
            </a:r>
          </a:p>
        </p:txBody>
      </p:sp>
      <p:sp>
        <p:nvSpPr>
          <p:cNvPr id="156675" name="Rectangle 3"/>
          <p:cNvSpPr>
            <a:spLocks noGrp="1" noChangeArrowheads="1"/>
          </p:cNvSpPr>
          <p:nvPr>
            <p:ph idx="1"/>
          </p:nvPr>
        </p:nvSpPr>
        <p:spPr>
          <a:xfrm>
            <a:off x="632520" y="1628800"/>
            <a:ext cx="8610154" cy="4248471"/>
          </a:xfrm>
        </p:spPr>
        <p:txBody>
          <a:bodyPr/>
          <a:lstStyle/>
          <a:p>
            <a:pPr>
              <a:lnSpc>
                <a:spcPct val="90000"/>
              </a:lnSpc>
              <a:buClr>
                <a:srgbClr val="CC082A"/>
              </a:buClr>
              <a:buSzPct val="110000"/>
              <a:buFont typeface="Wingdings" pitchFamily="2" charset="2"/>
              <a:buChar char="§"/>
            </a:pPr>
            <a:r>
              <a:rPr lang="de-AT" sz="2000" b="1" dirty="0"/>
              <a:t>„Leistungsbestellungen“</a:t>
            </a:r>
            <a:r>
              <a:rPr lang="de-AT" sz="2000" dirty="0"/>
              <a:t> im Öffentlichen Verkehr sowie für Betrieb und Erhaltung des Schienennetzes. Diese Leistungen sind „extern“, tragen aber derzeit zur Kompensation von Marktverzerrungen zu Gunsten des Individualverkehrs (Pkw, Lkw) bei.</a:t>
            </a:r>
          </a:p>
          <a:p>
            <a:pPr>
              <a:lnSpc>
                <a:spcPct val="90000"/>
              </a:lnSpc>
              <a:buClr>
                <a:srgbClr val="CC082A"/>
              </a:buClr>
              <a:buSzPct val="110000"/>
              <a:buFont typeface="Wingdings" pitchFamily="2" charset="2"/>
              <a:buChar char="§"/>
            </a:pPr>
            <a:r>
              <a:rPr lang="de-AT" sz="2000" dirty="0"/>
              <a:t>einseitige steuerliche Förderung nur für Auto-Pendelverkehr bereits ab 2 Kilometer (</a:t>
            </a:r>
            <a:r>
              <a:rPr lang="de-AT" sz="2000" b="1" dirty="0"/>
              <a:t>großes Pendlerpauschale</a:t>
            </a:r>
            <a:r>
              <a:rPr lang="de-AT" sz="2000" dirty="0"/>
              <a:t> = „</a:t>
            </a:r>
            <a:r>
              <a:rPr lang="de-AT" sz="2000" b="1" dirty="0"/>
              <a:t>1. Zersiedelungsprämie</a:t>
            </a:r>
            <a:r>
              <a:rPr lang="de-AT" sz="2000" dirty="0"/>
              <a:t>“)</a:t>
            </a:r>
          </a:p>
          <a:p>
            <a:pPr>
              <a:lnSpc>
                <a:spcPct val="90000"/>
              </a:lnSpc>
              <a:buClr>
                <a:srgbClr val="CC082A"/>
              </a:buClr>
              <a:buSzPct val="110000"/>
              <a:buFont typeface="Wingdings" pitchFamily="2" charset="2"/>
              <a:buChar char="§"/>
            </a:pPr>
            <a:r>
              <a:rPr lang="de-AT" sz="2000" dirty="0"/>
              <a:t>steuerliche Begünstigung für </a:t>
            </a:r>
            <a:r>
              <a:rPr lang="de-AT" sz="2000" b="1" dirty="0"/>
              <a:t>Kilometergelder</a:t>
            </a:r>
            <a:r>
              <a:rPr lang="de-AT" sz="2000" dirty="0"/>
              <a:t> (z.B. 130,- Euro Nettogewinn für Wien-Salzburg-Wien im Privat-Pkw, effektive Förderung insgesamt </a:t>
            </a:r>
            <a:r>
              <a:rPr lang="de-AT" sz="2000" b="1" dirty="0"/>
              <a:t>etwa 700 Mio. Euro </a:t>
            </a:r>
            <a:r>
              <a:rPr lang="de-AT" sz="2000" dirty="0"/>
              <a:t>pro Jahr)</a:t>
            </a:r>
          </a:p>
          <a:p>
            <a:pPr>
              <a:lnSpc>
                <a:spcPct val="90000"/>
              </a:lnSpc>
              <a:buClr>
                <a:srgbClr val="CC082A"/>
              </a:buClr>
              <a:buSzPct val="110000"/>
              <a:buFont typeface="Wingdings" pitchFamily="2" charset="2"/>
              <a:buChar char="§"/>
            </a:pPr>
            <a:r>
              <a:rPr lang="de-AT" sz="2000" dirty="0"/>
              <a:t>steuerliche Begünstigung für </a:t>
            </a:r>
            <a:r>
              <a:rPr lang="de-AT" sz="2000" b="1" dirty="0"/>
              <a:t>Dienstwagen</a:t>
            </a:r>
            <a:r>
              <a:rPr lang="de-AT" sz="2000" dirty="0"/>
              <a:t> (steuerliche Förderung insgesamt </a:t>
            </a:r>
            <a:r>
              <a:rPr lang="de-AT" sz="2000" b="1" dirty="0"/>
              <a:t>bis zu 1.600 Mio. Euro </a:t>
            </a:r>
            <a:r>
              <a:rPr lang="de-AT" sz="2000" dirty="0"/>
              <a:t>pro Jahr)</a:t>
            </a:r>
          </a:p>
          <a:p>
            <a:pPr>
              <a:lnSpc>
                <a:spcPct val="90000"/>
              </a:lnSpc>
              <a:buClr>
                <a:srgbClr val="CC082A"/>
              </a:buClr>
              <a:buSzPct val="110000"/>
              <a:buFont typeface="Wingdings" pitchFamily="2" charset="2"/>
              <a:buChar char="§"/>
            </a:pPr>
            <a:r>
              <a:rPr lang="de-AT" sz="2000" dirty="0"/>
              <a:t>Steuerliche Begünstigung für Sachbezug „</a:t>
            </a:r>
            <a:r>
              <a:rPr lang="de-AT" sz="2000" b="1" dirty="0"/>
              <a:t>Firmenparkplatz</a:t>
            </a:r>
            <a:r>
              <a:rPr lang="de-AT" sz="2000" dirty="0"/>
              <a:t>“</a:t>
            </a:r>
          </a:p>
          <a:p>
            <a:pPr>
              <a:lnSpc>
                <a:spcPct val="90000"/>
              </a:lnSpc>
              <a:buClr>
                <a:srgbClr val="CC082A"/>
              </a:buClr>
              <a:buSzPct val="110000"/>
              <a:buFont typeface="Wingdings" pitchFamily="2" charset="2"/>
              <a:buChar char="§"/>
            </a:pPr>
            <a:r>
              <a:rPr lang="de-AT" sz="2000" b="1" dirty="0"/>
              <a:t>Subventionen</a:t>
            </a:r>
            <a:r>
              <a:rPr lang="de-AT" sz="2000" dirty="0"/>
              <a:t> für </a:t>
            </a:r>
            <a:r>
              <a:rPr lang="de-AT" sz="2000" b="1" dirty="0"/>
              <a:t>Lkw-Infrastruktur</a:t>
            </a:r>
            <a:r>
              <a:rPr lang="de-AT" sz="2000" dirty="0"/>
              <a:t> auf der „letzten Meile“ (Lkw-Infrastrukturkosten-Deckung im lokalen Straßennetz nur 12%)</a:t>
            </a:r>
          </a:p>
        </p:txBody>
      </p:sp>
    </p:spTree>
    <p:extLst>
      <p:ext uri="{BB962C8B-B14F-4D97-AF65-F5344CB8AC3E}">
        <p14:creationId xmlns:p14="http://schemas.microsoft.com/office/powerpoint/2010/main" val="2584692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blinds(horizontal)">
                                      <p:cBhvr>
                                        <p:cTn id="7" dur="500"/>
                                        <p:tgtEl>
                                          <p:spTgt spid="156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6675">
                                            <p:txEl>
                                              <p:pRg st="1" end="1"/>
                                            </p:txEl>
                                          </p:spTgt>
                                        </p:tgtEl>
                                        <p:attrNameLst>
                                          <p:attrName>style.visibility</p:attrName>
                                        </p:attrNameLst>
                                      </p:cBhvr>
                                      <p:to>
                                        <p:strVal val="visible"/>
                                      </p:to>
                                    </p:set>
                                    <p:animEffect transition="in" filter="blinds(horizontal)">
                                      <p:cBhvr>
                                        <p:cTn id="12" dur="500"/>
                                        <p:tgtEl>
                                          <p:spTgt spid="156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6675">
                                            <p:txEl>
                                              <p:pRg st="2" end="2"/>
                                            </p:txEl>
                                          </p:spTgt>
                                        </p:tgtEl>
                                        <p:attrNameLst>
                                          <p:attrName>style.visibility</p:attrName>
                                        </p:attrNameLst>
                                      </p:cBhvr>
                                      <p:to>
                                        <p:strVal val="visible"/>
                                      </p:to>
                                    </p:set>
                                    <p:animEffect transition="in" filter="blinds(horizontal)">
                                      <p:cBhvr>
                                        <p:cTn id="17" dur="500"/>
                                        <p:tgtEl>
                                          <p:spTgt spid="156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6675">
                                            <p:txEl>
                                              <p:pRg st="3" end="3"/>
                                            </p:txEl>
                                          </p:spTgt>
                                        </p:tgtEl>
                                        <p:attrNameLst>
                                          <p:attrName>style.visibility</p:attrName>
                                        </p:attrNameLst>
                                      </p:cBhvr>
                                      <p:to>
                                        <p:strVal val="visible"/>
                                      </p:to>
                                    </p:set>
                                    <p:animEffect transition="in" filter="blinds(horizontal)">
                                      <p:cBhvr>
                                        <p:cTn id="22" dur="500"/>
                                        <p:tgtEl>
                                          <p:spTgt spid="156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6675">
                                            <p:txEl>
                                              <p:pRg st="4" end="4"/>
                                            </p:txEl>
                                          </p:spTgt>
                                        </p:tgtEl>
                                        <p:attrNameLst>
                                          <p:attrName>style.visibility</p:attrName>
                                        </p:attrNameLst>
                                      </p:cBhvr>
                                      <p:to>
                                        <p:strVal val="visible"/>
                                      </p:to>
                                    </p:set>
                                    <p:animEffect transition="in" filter="blinds(horizontal)">
                                      <p:cBhvr>
                                        <p:cTn id="27" dur="500"/>
                                        <p:tgtEl>
                                          <p:spTgt spid="1566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6675">
                                            <p:txEl>
                                              <p:pRg st="5" end="5"/>
                                            </p:txEl>
                                          </p:spTgt>
                                        </p:tgtEl>
                                        <p:attrNameLst>
                                          <p:attrName>style.visibility</p:attrName>
                                        </p:attrNameLst>
                                      </p:cBhvr>
                                      <p:to>
                                        <p:strVal val="visible"/>
                                      </p:to>
                                    </p:set>
                                    <p:animEffect transition="in" filter="blinds(horizontal)">
                                      <p:cBhvr>
                                        <p:cTn id="32" dur="500"/>
                                        <p:tgtEl>
                                          <p:spTgt spid="156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4528" y="332656"/>
            <a:ext cx="7560840" cy="629040"/>
          </a:xfrm>
          <a:ln>
            <a:noFill/>
          </a:ln>
        </p:spPr>
        <p:txBody>
          <a:bodyPr/>
          <a:lstStyle/>
          <a:p>
            <a:r>
              <a:rPr lang="de-AT" dirty="0" smtClean="0"/>
              <a:t>Letzte Güter-Meile: Anschlussbahn versus lokales Straßennetz - ungleiche Infrastruktur-Subventionen Verzerren den Wettbewerb!</a:t>
            </a:r>
            <a:endParaRPr lang="de-AT" dirty="0"/>
          </a:p>
        </p:txBody>
      </p:sp>
      <p:sp>
        <p:nvSpPr>
          <p:cNvPr id="4" name="Foliennummernplatzhalter 3"/>
          <p:cNvSpPr>
            <a:spLocks noGrp="1"/>
          </p:cNvSpPr>
          <p:nvPr>
            <p:ph type="sldNum" sz="quarter" idx="12"/>
          </p:nvPr>
        </p:nvSpPr>
        <p:spPr/>
        <p:txBody>
          <a:bodyPr/>
          <a:lstStyle/>
          <a:p>
            <a:fld id="{47D8741F-32A4-43CD-88B7-E8D92B029BE8}" type="slidenum">
              <a:rPr lang="de-DE" smtClean="0"/>
              <a:pPr/>
              <a:t>6</a:t>
            </a:fld>
            <a:endParaRPr lang="de-DE" sz="1300"/>
          </a:p>
        </p:txBody>
      </p:sp>
      <p:graphicFrame>
        <p:nvGraphicFramePr>
          <p:cNvPr id="5" name="Diagramm 4"/>
          <p:cNvGraphicFramePr/>
          <p:nvPr>
            <p:extLst>
              <p:ext uri="{D42A27DB-BD31-4B8C-83A1-F6EECF244321}">
                <p14:modId xmlns:p14="http://schemas.microsoft.com/office/powerpoint/2010/main" val="376740581"/>
              </p:ext>
            </p:extLst>
          </p:nvPr>
        </p:nvGraphicFramePr>
        <p:xfrm>
          <a:off x="1015608" y="1994511"/>
          <a:ext cx="3603715" cy="37198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m 5"/>
          <p:cNvGraphicFramePr/>
          <p:nvPr>
            <p:extLst>
              <p:ext uri="{D42A27DB-BD31-4B8C-83A1-F6EECF244321}">
                <p14:modId xmlns:p14="http://schemas.microsoft.com/office/powerpoint/2010/main" val="3816125824"/>
              </p:ext>
            </p:extLst>
          </p:nvPr>
        </p:nvGraphicFramePr>
        <p:xfrm>
          <a:off x="5286677" y="1882460"/>
          <a:ext cx="3937393" cy="389722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feld 6"/>
          <p:cNvSpPr txBox="1"/>
          <p:nvPr/>
        </p:nvSpPr>
        <p:spPr>
          <a:xfrm>
            <a:off x="481724" y="5583799"/>
            <a:ext cx="4137599" cy="592640"/>
          </a:xfrm>
          <a:prstGeom prst="rect">
            <a:avLst/>
          </a:prstGeom>
          <a:noFill/>
        </p:spPr>
        <p:txBody>
          <a:bodyPr wrap="square" lIns="83988" tIns="41994" rIns="83988" bIns="41994" rtlCol="0">
            <a:spAutoFit/>
          </a:bodyPr>
          <a:lstStyle/>
          <a:p>
            <a:pPr marL="573041" indent="-573041"/>
            <a:r>
              <a:rPr lang="de-AT" sz="1100" dirty="0"/>
              <a:t>Quellen: Klimafonds, </a:t>
            </a:r>
            <a:r>
              <a:rPr lang="de-AT" sz="1100" dirty="0" err="1"/>
              <a:t>BMVIT</a:t>
            </a:r>
            <a:r>
              <a:rPr lang="de-AT" sz="1100" dirty="0"/>
              <a:t>/Wegekostenrechnung, eigene Berechnungen und Schätzungen</a:t>
            </a:r>
          </a:p>
          <a:p>
            <a:endParaRPr lang="de-AT" sz="1100" dirty="0"/>
          </a:p>
        </p:txBody>
      </p:sp>
      <p:sp>
        <p:nvSpPr>
          <p:cNvPr id="8" name="Textfeld 7"/>
          <p:cNvSpPr txBox="1"/>
          <p:nvPr/>
        </p:nvSpPr>
        <p:spPr>
          <a:xfrm>
            <a:off x="5486884" y="5610861"/>
            <a:ext cx="4137599" cy="423362"/>
          </a:xfrm>
          <a:prstGeom prst="rect">
            <a:avLst/>
          </a:prstGeom>
          <a:noFill/>
        </p:spPr>
        <p:txBody>
          <a:bodyPr wrap="square" lIns="83988" tIns="41994" rIns="83988" bIns="41994" rtlCol="0">
            <a:spAutoFit/>
          </a:bodyPr>
          <a:lstStyle/>
          <a:p>
            <a:r>
              <a:rPr lang="de-AT" sz="1100" dirty="0"/>
              <a:t>* Landesstraßen L und Gemeindestraßen</a:t>
            </a:r>
          </a:p>
          <a:p>
            <a:endParaRPr lang="de-AT" sz="1100" dirty="0"/>
          </a:p>
        </p:txBody>
      </p:sp>
    </p:spTree>
    <p:extLst>
      <p:ext uri="{BB962C8B-B14F-4D97-AF65-F5344CB8AC3E}">
        <p14:creationId xmlns:p14="http://schemas.microsoft.com/office/powerpoint/2010/main" val="1341609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32520" y="476672"/>
            <a:ext cx="6624736" cy="531681"/>
          </a:xfrm>
        </p:spPr>
        <p:txBody>
          <a:bodyPr/>
          <a:lstStyle/>
          <a:p>
            <a:r>
              <a:rPr lang="de-AT" dirty="0"/>
              <a:t>Nicht einkalkulierte Kosten beim Lkw doppelt so hoch wie beim Güterzug</a:t>
            </a:r>
          </a:p>
        </p:txBody>
      </p:sp>
      <p:graphicFrame>
        <p:nvGraphicFramePr>
          <p:cNvPr id="6" name="Diagramm 5"/>
          <p:cNvGraphicFramePr>
            <a:graphicFrameLocks/>
          </p:cNvGraphicFramePr>
          <p:nvPr>
            <p:extLst>
              <p:ext uri="{D42A27DB-BD31-4B8C-83A1-F6EECF244321}">
                <p14:modId xmlns:p14="http://schemas.microsoft.com/office/powerpoint/2010/main" val="1023307869"/>
              </p:ext>
            </p:extLst>
          </p:nvPr>
        </p:nvGraphicFramePr>
        <p:xfrm>
          <a:off x="757493" y="1762006"/>
          <a:ext cx="8542140" cy="41147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feld 1"/>
          <p:cNvSpPr txBox="1">
            <a:spLocks noChangeArrowheads="1"/>
          </p:cNvSpPr>
          <p:nvPr/>
        </p:nvSpPr>
        <p:spPr bwMode="auto">
          <a:xfrm>
            <a:off x="495412" y="6096663"/>
            <a:ext cx="5684430" cy="23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88" tIns="41994" rIns="83988" bIns="41994">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498677" indent="-498677"/>
            <a:r>
              <a:rPr lang="de-AT" sz="1000" dirty="0"/>
              <a:t>Quelle: </a:t>
            </a:r>
            <a:r>
              <a:rPr lang="de-AT" sz="1000" dirty="0" err="1"/>
              <a:t>UIC</a:t>
            </a:r>
            <a:r>
              <a:rPr lang="de-AT" sz="1000" dirty="0"/>
              <a:t>, </a:t>
            </a:r>
            <a:r>
              <a:rPr lang="de-AT" sz="1000" dirty="0" err="1"/>
              <a:t>BMVIT</a:t>
            </a:r>
            <a:r>
              <a:rPr lang="de-AT" sz="1000" dirty="0"/>
              <a:t> Wegekostenrechnung, eigene Berechnungen</a:t>
            </a:r>
          </a:p>
        </p:txBody>
      </p:sp>
    </p:spTree>
    <p:extLst>
      <p:ext uri="{BB962C8B-B14F-4D97-AF65-F5344CB8AC3E}">
        <p14:creationId xmlns:p14="http://schemas.microsoft.com/office/powerpoint/2010/main" val="3764808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kt 3" hidden="1"/>
          <p:cNvGraphicFramePr>
            <a:graphicFrameLocks noChangeAspect="1"/>
          </p:cNvGraphicFramePr>
          <p:nvPr>
            <p:custDataLst>
              <p:tags r:id="rId2"/>
            </p:custDataLst>
            <p:extLst>
              <p:ext uri="{D42A27DB-BD31-4B8C-83A1-F6EECF244321}">
                <p14:modId xmlns:p14="http://schemas.microsoft.com/office/powerpoint/2010/main" val="930290492"/>
              </p:ext>
            </p:extLst>
          </p:nvPr>
        </p:nvGraphicFramePr>
        <p:xfrm>
          <a:off x="1472" y="1441"/>
          <a:ext cx="1471" cy="1439"/>
        </p:xfrm>
        <a:graphic>
          <a:graphicData uri="http://schemas.openxmlformats.org/presentationml/2006/ole">
            <mc:AlternateContent xmlns:mc="http://schemas.openxmlformats.org/markup-compatibility/2006">
              <mc:Choice xmlns:v="urn:schemas-microsoft-com:vml" Requires="v">
                <p:oleObj spid="_x0000_s82978" name="think-cell Folie" r:id="rId5" imgW="270" imgH="270" progId="TCLayout.ActiveDocument.1">
                  <p:embed/>
                </p:oleObj>
              </mc:Choice>
              <mc:Fallback>
                <p:oleObj name="think-cell Foli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2" y="1441"/>
                        <a:ext cx="1471"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699" name="Rectangle 2"/>
          <p:cNvSpPr>
            <a:spLocks noGrp="1" noChangeArrowheads="1"/>
          </p:cNvSpPr>
          <p:nvPr>
            <p:ph type="title"/>
          </p:nvPr>
        </p:nvSpPr>
        <p:spPr>
          <a:xfrm>
            <a:off x="632520" y="332656"/>
            <a:ext cx="7168310" cy="690556"/>
          </a:xfrm>
        </p:spPr>
        <p:txBody>
          <a:bodyPr/>
          <a:lstStyle/>
          <a:p>
            <a:r>
              <a:rPr lang="de-AT" dirty="0"/>
              <a:t>Großstadt-Pendler: Wer zum ÖV umsteigen kann erspart der Stadt über 3.000,- Euro pro Jahr</a:t>
            </a:r>
          </a:p>
        </p:txBody>
      </p:sp>
      <p:graphicFrame>
        <p:nvGraphicFramePr>
          <p:cNvPr id="12" name="Diagramm 11"/>
          <p:cNvGraphicFramePr>
            <a:graphicFrameLocks/>
          </p:cNvGraphicFramePr>
          <p:nvPr>
            <p:extLst>
              <p:ext uri="{D42A27DB-BD31-4B8C-83A1-F6EECF244321}">
                <p14:modId xmlns:p14="http://schemas.microsoft.com/office/powerpoint/2010/main" val="4189299396"/>
              </p:ext>
            </p:extLst>
          </p:nvPr>
        </p:nvGraphicFramePr>
        <p:xfrm>
          <a:off x="581319" y="1628801"/>
          <a:ext cx="8590522" cy="4227276"/>
        </p:xfrm>
        <a:graphic>
          <a:graphicData uri="http://schemas.openxmlformats.org/drawingml/2006/chart">
            <c:chart xmlns:c="http://schemas.openxmlformats.org/drawingml/2006/chart" xmlns:r="http://schemas.openxmlformats.org/officeDocument/2006/relationships" r:id="rId7"/>
          </a:graphicData>
        </a:graphic>
      </p:graphicFrame>
      <p:sp>
        <p:nvSpPr>
          <p:cNvPr id="5" name="Textfeld 1"/>
          <p:cNvSpPr txBox="1">
            <a:spLocks noChangeArrowheads="1"/>
          </p:cNvSpPr>
          <p:nvPr/>
        </p:nvSpPr>
        <p:spPr bwMode="auto">
          <a:xfrm>
            <a:off x="488504" y="5992224"/>
            <a:ext cx="6620534" cy="23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88" tIns="41994" rIns="83988" bIns="41994">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498677" indent="-498677"/>
            <a:r>
              <a:rPr lang="de-AT" sz="1000" dirty="0"/>
              <a:t>Quelle: </a:t>
            </a:r>
            <a:r>
              <a:rPr lang="de-AT" sz="1000" dirty="0" err="1"/>
              <a:t>VDV</a:t>
            </a:r>
            <a:r>
              <a:rPr lang="de-AT" sz="1000" dirty="0"/>
              <a:t> „Der Nahverkehr 10/11 2010, </a:t>
            </a:r>
            <a:r>
              <a:rPr lang="de-AT" sz="1000" dirty="0" err="1"/>
              <a:t>BMVIT</a:t>
            </a:r>
            <a:r>
              <a:rPr lang="de-AT" sz="1000" dirty="0"/>
              <a:t> Wegekostenrechnung 2003, eigene Berechnungen</a:t>
            </a:r>
          </a:p>
        </p:txBody>
      </p:sp>
    </p:spTree>
    <p:extLst>
      <p:ext uri="{BB962C8B-B14F-4D97-AF65-F5344CB8AC3E}">
        <p14:creationId xmlns:p14="http://schemas.microsoft.com/office/powerpoint/2010/main" val="4042345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Nicht kostendeckende Verkehre müssen von Bund und Ländern beauftragt und mitfinanziert werden.</a:t>
            </a:r>
            <a:endParaRPr lang="de-AT" dirty="0"/>
          </a:p>
        </p:txBody>
      </p:sp>
      <p:sp>
        <p:nvSpPr>
          <p:cNvPr id="3" name="Foliennummernplatzhalter 2"/>
          <p:cNvSpPr>
            <a:spLocks noGrp="1"/>
          </p:cNvSpPr>
          <p:nvPr>
            <p:ph type="sldNum" sz="quarter" idx="12"/>
          </p:nvPr>
        </p:nvSpPr>
        <p:spPr/>
        <p:txBody>
          <a:bodyPr/>
          <a:lstStyle/>
          <a:p>
            <a:pPr>
              <a:defRPr/>
            </a:pPr>
            <a:fld id="{18AF2FDB-B714-45F6-A318-DECA2BE6E5FB}" type="slidenum">
              <a:rPr lang="de-DE" smtClean="0"/>
              <a:pPr>
                <a:defRPr/>
              </a:pPr>
              <a:t>9</a:t>
            </a:fld>
            <a:endParaRPr lang="de-DE"/>
          </a:p>
        </p:txBody>
      </p:sp>
      <p:sp>
        <p:nvSpPr>
          <p:cNvPr id="4" name="Datumsplatzhalter 3"/>
          <p:cNvSpPr>
            <a:spLocks noGrp="1"/>
          </p:cNvSpPr>
          <p:nvPr>
            <p:ph type="dt" sz="half" idx="18"/>
          </p:nvPr>
        </p:nvSpPr>
        <p:spPr/>
        <p:txBody>
          <a:bodyPr/>
          <a:lstStyle/>
          <a:p>
            <a:pPr>
              <a:defRPr/>
            </a:pPr>
            <a:r>
              <a:rPr lang="de-DE" smtClean="0"/>
              <a:t>June 2015</a:t>
            </a:r>
            <a:endParaRPr lang="de-DE" dirty="0"/>
          </a:p>
        </p:txBody>
      </p:sp>
      <p:graphicFrame>
        <p:nvGraphicFramePr>
          <p:cNvPr id="5" name="Diagramm 4"/>
          <p:cNvGraphicFramePr>
            <a:graphicFrameLocks/>
          </p:cNvGraphicFramePr>
          <p:nvPr>
            <p:extLst>
              <p:ext uri="{D42A27DB-BD31-4B8C-83A1-F6EECF244321}">
                <p14:modId xmlns:p14="http://schemas.microsoft.com/office/powerpoint/2010/main" val="2803854794"/>
              </p:ext>
            </p:extLst>
          </p:nvPr>
        </p:nvGraphicFramePr>
        <p:xfrm>
          <a:off x="920552" y="2057400"/>
          <a:ext cx="7848872" cy="381987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1"/>
          <p:cNvSpPr txBox="1"/>
          <p:nvPr/>
        </p:nvSpPr>
        <p:spPr>
          <a:xfrm>
            <a:off x="848544" y="5661248"/>
            <a:ext cx="5388971" cy="2270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AT" sz="1100" dirty="0"/>
              <a:t>Quelle: ÖBB Geschäftsbericht</a:t>
            </a:r>
            <a:r>
              <a:rPr lang="de-AT" sz="1100" baseline="0" dirty="0"/>
              <a:t> 2013, eigene Berechnungen</a:t>
            </a:r>
            <a:endParaRPr lang="de-AT" sz="1100" dirty="0"/>
          </a:p>
        </p:txBody>
      </p:sp>
    </p:spTree>
    <p:extLst>
      <p:ext uri="{BB962C8B-B14F-4D97-AF65-F5344CB8AC3E}">
        <p14:creationId xmlns:p14="http://schemas.microsoft.com/office/powerpoint/2010/main" val="15510221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13&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nDecimalDigits17909 val=&quot;1&quot;/&gt;&lt;m_chDecimalSymbol17909&gt;,&lt;/m_chDecimalSymbol17909&gt;&lt;m_nGroupingDigits17909 val=&quot;3&quot;/&gt;&lt;m_chGroupingSymbol17909&gt;.&lt;/m_chGroupingSymbol17909&gt;&lt;m_strSuffix17909&gt;%&lt;/m_strSuffix17909&gt;&lt;/m_precDefaultPercent&gt;&lt;m_precDefaultDate&gt;&lt;m_strFormatTime&gt;%d.%m.%Y&lt;/m_strFormatTime&gt;&lt;/m_precDefaultDate&gt;&lt;m_precDefaultYear/&gt;&lt;m_precDefaultQuarter/&gt;&lt;m_precDefaultMonth/&gt;&lt;m_precDefaultWeek/&gt;&lt;m_precDefaultDay/&gt;&lt;m_mruColor&gt;&lt;m_vecMRU length=&quot;1&quot;&gt;&lt;elem m_fUsage=&quot;6.51321559900000050000E+000&quot;&gt;&lt;m_ppcolschidx val=&quot;0&quot;/&gt;&lt;m_rgb r=&quot;c0&quot; g=&quot;0&quot; b=&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AO9Rg4aeMkCyUU1XAqga.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ELoNBN4dzkGpdh4z2dvKE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5L_qrFunTkasEuDfgfgeC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eAFpEXnOf0KdmDSR0gScJ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TsHQv.MLr0K543_GFJn64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sC4zTisHm0WEitpf9xQze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ElLrlkkBs0OVQsCF55g_g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FSlRkiFpmUCO0zX_5h9GJ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n27TnxEUikGQxPz0.Y2h_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dCYwRj2ke0Sj_5wQG7I72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6bqWNcOickOSpHMFust_I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ld_y17djXk26XS66RX8LS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An9Py6GTMEOnmT2iUDDNH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sWz8tQmFcUiFkhRwqYaCr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IMTfrro2FUSAuLMC8TaV0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gGWt.b0bgES4PXJpF5tnZ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2SF8NFehCkmlopS0qS.t3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vmLVNc4Rm0qycE1HRoY8x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iSBvjz.tSEKbl9emiWvtn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u6se49iZcE2q_908mK.uh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m6sPvA0aDk.xIV9iZI2ix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MnCSwN3WUe2_ZBJxlcdp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I2_DjGxpYEmPYkHYYKygg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p8SRkV8Me0CZ4RdRTHaA9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NvmbcYjT10C0QPbPS5_f1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a3xRktu9UKsql0wOLx8k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XCeKQnc66Eaph9bv16zA2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nCttMieD_UW8ACceQFVgx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IeAZitC1nU6tI3NGlSpoD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bshEohq1eEKGs2ovkjCnP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_7PshSN800WR.iD7lG7nI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3CPFGT3bUmrz9mcZZ5B_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7tHHtHiQEUiAGWz7G717H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64HD4a8YkEefpEhfRg83H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7qN7d9BnD0GOzqsGeO2Xk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ih5ucOGJA0yeIROdPjcoJ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A16yDlbroEC56UAzseC.G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0vMyQRKvD0alHwb7GDQ_n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zSvRYNh7nkOk2uTS7HrhN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DhaIok9yDUeGeqrZkHJiw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_zbXAMloK0.2k74x4jkPm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FnAvo9tSSk.PwDENTw93t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1MBqXCfQGEulsfY4oeAmc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sWHxD9co2k..FxvVQFDss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OtF_8RYMpEGt5EFmDwHsJ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tAFTlH86WkG1QNbxcifUx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fpQ_yhOF4U6Gcz7PQU_mV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azU0qTU3.0qbcXFY8YzZB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0s0vNM4bhEmFXUPJWgZDk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YJMby4M6Tk.m9_s4guP7G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ZhpO4NO4eEy_BgCq4cUFk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GMUNuA6pfUG.7hRC_AmPw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7T1nUtz5v0GPt9n.TMN1H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d270Etlavkm8Xv1AddJqM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2ZVSIvFE8UyuiKbJd_SiA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2YhLXMk2UEeoc3MOSrbBD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syb2GfoyVEi5KkSMtukwx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aXVGMKXzvkWWogBuPzFfS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ZSnt_dWGyUqwDYoMnLUKL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MBDjpzuzaEK9uBO7FXnea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AuL.CqZjnEa4TFOu2NgI0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jG1dCfefpkWatCP_KjvGJ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uw5a4V7tXkW1WwgB2n5z2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4yVb8VRT.UaCBDgAbMwXc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ab_u68M6uUq8IJqz4BRAE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qFooY.lzlEKrjfcuZejyE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KI5y9Ox4zEWRoKTOgwXbp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s6msparcEKYPlllR2_bJ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VGij846CrEKwcbTDAxtR7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1B_K1AIp.UWkjv8lgn_XC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20Q..pRiHEe51K4SE2nbY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idqWkJiWHEOLnWfPriVhz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8Dxk8EAUu0iM9T3AXxOTu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IAqmljCrUU2tAbamML3Eb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_hVafx0QhkapwNgPr0uC5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l7pomW4CVUuSutcgi91EZ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qMXiFv4SKUO6b6yBOJJU6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8cvNkIY0QkSHUUtAPPz5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ShO1UASql0uJcB8EomZ5S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FjDmSHlefUimZvNppmqy8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zr5nS8OLp0iGliHlHXRnY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Gx6XeBbaREqQpg7Jjq2W7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vC7QgGM4IkKFdiRdeVi2_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I1m1Uu2cSUG43F6ZA..IR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FcsN_..A0U6SFoq9.kpp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3wrVndAltUuIa4kjulrPi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e_QcnZRge0.yGUeWvHiAc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v2B.y7oJ2k6SY7i2M71fz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5hIH.Ljeg0OsNcsD3CSHo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cxw8cAG9KU2Vw6UrBkff.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OJwJOPBpokOaM_AmYJ8j_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Wkj5BYn260G8c5hgovnyY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oinrIjzqE0CHN6XNnG8zr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6bqWNcOickOSpHMFust_Ig"/>
</p:tagLst>
</file>

<file path=ppt/tags/tag189.xml><?xml version="1.0" encoding="utf-8"?>
<p:tagLst xmlns:a="http://schemas.openxmlformats.org/drawingml/2006/main" xmlns:r="http://schemas.openxmlformats.org/officeDocument/2006/relationships" xmlns:p="http://schemas.openxmlformats.org/presentationml/2006/main">
  <p:tag name="RESIZE" val="Yes"/>
  <p:tag name="THINKCELLSHAPEDONOTDELETE" val="pmk_5b9hmGkSFZUsP3dCIB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VqTUXPhUJUyoCeqFpccB5g"/>
</p:tagLst>
</file>

<file path=ppt/tags/tag190.xml><?xml version="1.0" encoding="utf-8"?>
<p:tagLst xmlns:a="http://schemas.openxmlformats.org/drawingml/2006/main" xmlns:r="http://schemas.openxmlformats.org/officeDocument/2006/relationships" xmlns:p="http://schemas.openxmlformats.org/presentationml/2006/main">
  <p:tag name="RESIZE" val="Yes"/>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RESIZE" val="Yes"/>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JTASO0CZrUqmnHNaFfse8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JTASO0CZrUqmnHNaFfse8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JTASO0CZrUqmnHNaFfse8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Ref8jW_dskSjVVkhNFFow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yXL5FTEyoEGKpTpeEQb8Q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D6C5Oa64CUG9rEWtOXoHF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Do7nDmmPRkKaTNbnYyggF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qlfN39K.E6oX5bc.HGAJ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0KyhdCMHo0aP75Jt0FbVA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H3kG24TORkujibx96NwdO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Ref8jW_dskSjVVkhNFFow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yXL5FTEyoEGKpTpeEQb8Q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ZVKBtFuk6keE_a.J0ZXDk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oEwv2Dc0kUijZDR80.u4_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tGWO46NDuEqT1tdfa0d62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nscozG2ioEWCDhGI7.yGv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tGWO46NDuEqT1tdfa0d62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9Ud2wi0BkOPWqBWethSc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nscozG2ioEWCDhGI7.yGv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zo2OVo3H2k.8z6esBwiH6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tfDVdLirG0adb0oSQGQJt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MXV.6f0MvUKaqWSv486gl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ZMaq0xVr0W8Y4WyCaIh5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n.tbjF0Qo0yRa3dVm7VEs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JxBMgYWyukWnX9fKM.fB8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jWnzR52f90KiHrIinb_x4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7p44Ikvn10yDfSrhpTtB.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1c6sr2RVGUOkwI4UCl0Vj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amt1FtcpE68myEv1vYgn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xFpdfx15JkqvnxWkYjZv4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ebFhRMHotUyetssWTuHrn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9ENDvB9nfEuDxsqGhEIfM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F_nolQ0LbkCCGZ7NewlC8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3bAVZjydMkOytwUR9Qz5c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197rMu4t7Eqgyk27ZJZUK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1NAHuIoigEOEnqPTJ1nys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Wre7G9iQnkOXt8YIMdw4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tlOyGPiknEGIm7BLKZb6r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7JNMD_tA2ki17dmrnlJmu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IuGPfSEaikWllSY.5FMLX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WAaDRkj.ESvyR_meY2BP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w3uDrvU970iD7ASYsnm4.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dPoktHa1FE.FgNBe7cX.mg"/>
  <p:tag name="RESIZE" val="Yes"/>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4951luPZ1kig.xMp2vqpq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FE88VtE3XkKKs0GljsmLD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lfls7wo8Wk6z0yMTv8JIX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rfFkR3h1R0yBtwCNFqKi_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rfFkR3h1R0yBtwCNFqKi_A"/>
</p:tagLst>
</file>

<file path=ppt/tags/tag52.xml><?xml version="1.0" encoding="utf-8"?>
<p:tagLst xmlns:a="http://schemas.openxmlformats.org/drawingml/2006/main" xmlns:r="http://schemas.openxmlformats.org/officeDocument/2006/relationships" xmlns:p="http://schemas.openxmlformats.org/presentationml/2006/main">
  <p:tag name="RESIZE" val="Yes"/>
  <p:tag name="THINKCELLSHAPEDONOTDELETE" val="pmk_5b9hmGkSFZUsP3dCIB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4951luPZ1kig.xMp2vqpq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FE88VtE3XkKKs0GljsmLD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lfls7wo8Wk6z0yMTv8JIX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fFkR3h1R0yBtwCNFqKi_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fFkR3h1R0yBtwCNFqKi_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whp8LqcqiUCnlre3bs4rf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MmKMxSaTiE6IINkGKf9Kk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sKrwQ2d9k0iTCuFTE4RbZ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oIs2DBhIrE2KaCAdMt42C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0KyhdCMHo0aP75Jt0FbVA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H3kG24TORkujibx96NwdO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GqQ3yKGssUysmtsEsjDgV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ef8jW_dskSjVVkhNFFow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yXL5FTEyoEGKpTpeEQb8Q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ef8jW_dskSjVVkhNFFow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yXL5FTEyoEGKpTpeEQb8Q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0KyhdCMHo0aP75Jt0FbVA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H3kG24TORkujibx96NwdO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ZVKBtFuk6keE_a.J0ZXDk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oEwv2Dc0kUijZDR80.u4_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1mqlrss4c0aBA4kjorps_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YkyZoF4m206rke_rve9cI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ZoIJhZxydkW3KhLgt7BIn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u49xk29TVkan2V9ikNuA.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ftAQJQEhHEOtq6meTSA3l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avu9mlBo6kG7husfD9XFS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E_boouarlUG8K8ET4Xl2d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QRjIXQ03IkGX9nQP0.atM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ZpHvk1.20GPbLLgQBp_w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j.l3dzAhN0yAjvsOY37tr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JmMN6ZwHPUWPDEKtgxlK0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6UJkO9ywjUypWrbdjDMIB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OVnHSnhZ.UyknDTEaoKpv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8MyKdwVU3EuLgBXsr027w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vsWgGgL.GUigifFc5omeC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rtQyoytzAka0DRbfW.jl8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3MMWiTn_nk6Jt3oZel.9Q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Ps6MMf1nXUS9SK7qg2NSR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lbOMXu4A_kmyNC3abExXU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yAO6i2KvTE.IC2Sr0N9RO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KzPihpGNAUe8ZkMZhgmor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yb7uueGYU0iIDg8ES83EZ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PUaAT6yhKUSN_GFj8Truw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3jqBNLacW0yqEyrObqFmZQ"/>
</p:tagLst>
</file>

<file path=ppt/theme/theme1.xml><?xml version="1.0" encoding="utf-8"?>
<a:theme xmlns:a="http://schemas.openxmlformats.org/drawingml/2006/main" name="1_Leere Präsentation">
  <a:themeElements>
    <a:clrScheme name="Benutzerdefiniert 28">
      <a:dk1>
        <a:srgbClr val="000000"/>
      </a:dk1>
      <a:lt1>
        <a:srgbClr val="FFFFFF"/>
      </a:lt1>
      <a:dk2>
        <a:srgbClr val="646464"/>
      </a:dk2>
      <a:lt2>
        <a:srgbClr val="959595"/>
      </a:lt2>
      <a:accent1>
        <a:srgbClr val="E2002A"/>
      </a:accent1>
      <a:accent2>
        <a:srgbClr val="ABABAB"/>
      </a:accent2>
      <a:accent3>
        <a:srgbClr val="7D7D7D"/>
      </a:accent3>
      <a:accent4>
        <a:srgbClr val="C1C1C1"/>
      </a:accent4>
      <a:accent5>
        <a:srgbClr val="D6D6D6"/>
      </a:accent5>
      <a:accent6>
        <a:srgbClr val="7B0E07"/>
      </a:accent6>
      <a:hlink>
        <a:srgbClr val="E2002A"/>
      </a:hlink>
      <a:folHlink>
        <a:srgbClr val="99CC00"/>
      </a:folHlink>
    </a:clrScheme>
    <a:fontScheme name="Leere Prä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enutzerdefiniert 3">
    <a:dk1>
      <a:srgbClr val="000000"/>
    </a:dk1>
    <a:lt1>
      <a:srgbClr val="FFFFFF"/>
    </a:lt1>
    <a:dk2>
      <a:srgbClr val="464847"/>
    </a:dk2>
    <a:lt2>
      <a:srgbClr val="8C8E8E"/>
    </a:lt2>
    <a:accent1>
      <a:srgbClr val="CC082A"/>
    </a:accent1>
    <a:accent2>
      <a:srgbClr val="464847"/>
    </a:accent2>
    <a:accent3>
      <a:srgbClr val="FFFFFF"/>
    </a:accent3>
    <a:accent4>
      <a:srgbClr val="8C8E8E"/>
    </a:accent4>
    <a:accent5>
      <a:srgbClr val="DCDEDE"/>
    </a:accent5>
    <a:accent6>
      <a:srgbClr val="870C20"/>
    </a:accent6>
    <a:hlink>
      <a:srgbClr val="FFFFFF"/>
    </a:hlink>
    <a:folHlink>
      <a:srgbClr val="99CC00"/>
    </a:folHlink>
  </a:clrScheme>
  <a:fontScheme name="Leere Prä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enutzerdefiniert 3">
    <a:dk1>
      <a:srgbClr val="000000"/>
    </a:dk1>
    <a:lt1>
      <a:srgbClr val="FFFFFF"/>
    </a:lt1>
    <a:dk2>
      <a:srgbClr val="464847"/>
    </a:dk2>
    <a:lt2>
      <a:srgbClr val="8C8E8E"/>
    </a:lt2>
    <a:accent1>
      <a:srgbClr val="CC082A"/>
    </a:accent1>
    <a:accent2>
      <a:srgbClr val="464847"/>
    </a:accent2>
    <a:accent3>
      <a:srgbClr val="FFFFFF"/>
    </a:accent3>
    <a:accent4>
      <a:srgbClr val="8C8E8E"/>
    </a:accent4>
    <a:accent5>
      <a:srgbClr val="DCDEDE"/>
    </a:accent5>
    <a:accent6>
      <a:srgbClr val="870C20"/>
    </a:accent6>
    <a:hlink>
      <a:srgbClr val="FFFFFF"/>
    </a:hlink>
    <a:folHlink>
      <a:srgbClr val="99CC00"/>
    </a:folHlink>
  </a:clrScheme>
  <a:fontScheme name="Leere Prä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enutzerdefiniert 3">
    <a:dk1>
      <a:srgbClr val="000000"/>
    </a:dk1>
    <a:lt1>
      <a:srgbClr val="FFFFFF"/>
    </a:lt1>
    <a:dk2>
      <a:srgbClr val="464847"/>
    </a:dk2>
    <a:lt2>
      <a:srgbClr val="8C8E8E"/>
    </a:lt2>
    <a:accent1>
      <a:srgbClr val="CC082A"/>
    </a:accent1>
    <a:accent2>
      <a:srgbClr val="464847"/>
    </a:accent2>
    <a:accent3>
      <a:srgbClr val="FFFFFF"/>
    </a:accent3>
    <a:accent4>
      <a:srgbClr val="8C8E8E"/>
    </a:accent4>
    <a:accent5>
      <a:srgbClr val="DCDEDE"/>
    </a:accent5>
    <a:accent6>
      <a:srgbClr val="870C20"/>
    </a:accent6>
    <a:hlink>
      <a:srgbClr val="FFFFFF"/>
    </a:hlink>
    <a:folHlink>
      <a:srgbClr val="99CC00"/>
    </a:folHlink>
  </a:clrScheme>
  <a:fontScheme name="Leere Prä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000066"/>
    </a:dk1>
    <a:lt1>
      <a:srgbClr val="FFFFFF"/>
    </a:lt1>
    <a:dk2>
      <a:srgbClr val="000066"/>
    </a:dk2>
    <a:lt2>
      <a:srgbClr val="969696"/>
    </a:lt2>
    <a:accent1>
      <a:srgbClr val="C0C0C0"/>
    </a:accent1>
    <a:accent2>
      <a:srgbClr val="330099"/>
    </a:accent2>
    <a:accent3>
      <a:srgbClr val="FFFFFF"/>
    </a:accent3>
    <a:accent4>
      <a:srgbClr val="000056"/>
    </a:accent4>
    <a:accent5>
      <a:srgbClr val="DCDCDC"/>
    </a:accent5>
    <a:accent6>
      <a:srgbClr val="2D008A"/>
    </a:accent6>
    <a:hlink>
      <a:srgbClr val="8D9FB9"/>
    </a:hlink>
    <a:folHlink>
      <a:srgbClr val="DEE2E7"/>
    </a:folHlink>
  </a:clrScheme>
  <a:fontScheme name="exeo">
    <a:majorFont>
      <a:latin typeface="Arial"/>
      <a:ea typeface="ＭＳ Ｐゴシック"/>
      <a:cs typeface="Times New Roman"/>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000066"/>
    </a:dk1>
    <a:lt1>
      <a:srgbClr val="FFFFFF"/>
    </a:lt1>
    <a:dk2>
      <a:srgbClr val="000066"/>
    </a:dk2>
    <a:lt2>
      <a:srgbClr val="969696"/>
    </a:lt2>
    <a:accent1>
      <a:srgbClr val="C0C0C0"/>
    </a:accent1>
    <a:accent2>
      <a:srgbClr val="330099"/>
    </a:accent2>
    <a:accent3>
      <a:srgbClr val="FFFFFF"/>
    </a:accent3>
    <a:accent4>
      <a:srgbClr val="000056"/>
    </a:accent4>
    <a:accent5>
      <a:srgbClr val="DCDCDC"/>
    </a:accent5>
    <a:accent6>
      <a:srgbClr val="2D008A"/>
    </a:accent6>
    <a:hlink>
      <a:srgbClr val="8D9FB9"/>
    </a:hlink>
    <a:folHlink>
      <a:srgbClr val="DEE2E7"/>
    </a:folHlink>
  </a:clrScheme>
  <a:fontScheme name="exeo">
    <a:majorFont>
      <a:latin typeface="Arial"/>
      <a:ea typeface="ＭＳ Ｐゴシック"/>
      <a:cs typeface="Times New Roman"/>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000066"/>
    </a:dk1>
    <a:lt1>
      <a:srgbClr val="FFFFFF"/>
    </a:lt1>
    <a:dk2>
      <a:srgbClr val="000066"/>
    </a:dk2>
    <a:lt2>
      <a:srgbClr val="969696"/>
    </a:lt2>
    <a:accent1>
      <a:srgbClr val="C0C0C0"/>
    </a:accent1>
    <a:accent2>
      <a:srgbClr val="330099"/>
    </a:accent2>
    <a:accent3>
      <a:srgbClr val="FFFFFF"/>
    </a:accent3>
    <a:accent4>
      <a:srgbClr val="000056"/>
    </a:accent4>
    <a:accent5>
      <a:srgbClr val="DCDCDC"/>
    </a:accent5>
    <a:accent6>
      <a:srgbClr val="2D008A"/>
    </a:accent6>
    <a:hlink>
      <a:srgbClr val="8D9FB9"/>
    </a:hlink>
    <a:folHlink>
      <a:srgbClr val="DEE2E7"/>
    </a:folHlink>
  </a:clrScheme>
  <a:fontScheme name="exeo">
    <a:majorFont>
      <a:latin typeface="Arial"/>
      <a:ea typeface="ＭＳ Ｐゴシック"/>
      <a:cs typeface="Times New Roman"/>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
    <a:dk1>
      <a:srgbClr val="000066"/>
    </a:dk1>
    <a:lt1>
      <a:srgbClr val="FFFFFF"/>
    </a:lt1>
    <a:dk2>
      <a:srgbClr val="000066"/>
    </a:dk2>
    <a:lt2>
      <a:srgbClr val="969696"/>
    </a:lt2>
    <a:accent1>
      <a:srgbClr val="C0C0C0"/>
    </a:accent1>
    <a:accent2>
      <a:srgbClr val="330099"/>
    </a:accent2>
    <a:accent3>
      <a:srgbClr val="FFFFFF"/>
    </a:accent3>
    <a:accent4>
      <a:srgbClr val="000056"/>
    </a:accent4>
    <a:accent5>
      <a:srgbClr val="DCDCDC"/>
    </a:accent5>
    <a:accent6>
      <a:srgbClr val="2D008A"/>
    </a:accent6>
    <a:hlink>
      <a:srgbClr val="8D9FB9"/>
    </a:hlink>
    <a:folHlink>
      <a:srgbClr val="DEE2E7"/>
    </a:folHlink>
  </a:clrScheme>
  <a:fontScheme name="exeo">
    <a:majorFont>
      <a:latin typeface="Arial"/>
      <a:ea typeface="ＭＳ Ｐゴシック"/>
      <a:cs typeface="Times New Roman"/>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4304</Words>
  <Application>Microsoft Office PowerPoint</Application>
  <PresentationFormat>A4-Papier (210x297 mm)</PresentationFormat>
  <Paragraphs>662</Paragraphs>
  <Slides>38</Slides>
  <Notes>25</Notes>
  <HiddenSlides>0</HiddenSlides>
  <MMClips>0</MMClips>
  <ScaleCrop>false</ScaleCrop>
  <HeadingPairs>
    <vt:vector size="6" baseType="variant">
      <vt:variant>
        <vt:lpstr>Design</vt:lpstr>
      </vt:variant>
      <vt:variant>
        <vt:i4>2</vt:i4>
      </vt:variant>
      <vt:variant>
        <vt:lpstr>Eingebettete OLE-Server</vt:lpstr>
      </vt:variant>
      <vt:variant>
        <vt:i4>2</vt:i4>
      </vt:variant>
      <vt:variant>
        <vt:lpstr>Folientitel</vt:lpstr>
      </vt:variant>
      <vt:variant>
        <vt:i4>38</vt:i4>
      </vt:variant>
    </vt:vector>
  </HeadingPairs>
  <TitlesOfParts>
    <vt:vector size="42" baseType="lpstr">
      <vt:lpstr>1_Leere Präsentation</vt:lpstr>
      <vt:lpstr>Benutzerdefiniertes Design</vt:lpstr>
      <vt:lpstr>think-cell Folie</vt:lpstr>
      <vt:lpstr>Diagramm</vt:lpstr>
      <vt:lpstr>Rahmenbedingungen und Strategie für eine erfolgreiche Entwicklung des Bahnverkehrs</vt:lpstr>
      <vt:lpstr>Inhalt:</vt:lpstr>
      <vt:lpstr>Verkehr ist ein unentbehrliches, aber sehr kostspieliges Element der Volkswirtschaft.</vt:lpstr>
      <vt:lpstr>Wird die Bahn richtig (!) eingesetzt, ist sie wesentlich kostengünstiger als der Straßenverkehr.</vt:lpstr>
      <vt:lpstr>Sowohl für die Bahn als auch für den Straßenverkehr werden Subventionen &amp; steuerliche Förderungen gewährt.</vt:lpstr>
      <vt:lpstr>Letzte Güter-Meile: Anschlussbahn versus lokales Straßennetz - ungleiche Infrastruktur-Subventionen Verzerren den Wettbewerb!</vt:lpstr>
      <vt:lpstr>Nicht einkalkulierte Kosten beim Lkw doppelt so hoch wie beim Güterzug</vt:lpstr>
      <vt:lpstr>Großstadt-Pendler: Wer zum ÖV umsteigen kann erspart der Stadt über 3.000,- Euro pro Jahr</vt:lpstr>
      <vt:lpstr>Nicht kostendeckende Verkehre müssen von Bund und Ländern beauftragt und mitfinanziert werden.</vt:lpstr>
      <vt:lpstr>Bahn-Güterverkehr wird fast ausschließlich durch Markterträge finanziert.</vt:lpstr>
      <vt:lpstr>Was der Staat vor allem mitfinanzieren muss, ist die Erhaltung und der Ausbau des Netzes. </vt:lpstr>
      <vt:lpstr>Die ÖBB verdienen ihre Einnahmen zu 58% auf dem Markt.</vt:lpstr>
      <vt:lpstr>Laufende Entwicklungen und Trends des Bahnverkehrs in Österreich und den südöstlichen Nachbarländern  + daraus abgeleitete Strategien</vt:lpstr>
      <vt:lpstr>Der Bahn-Güterverkehr in Ost- und Südosteuropa geht weiterhin zurück</vt:lpstr>
      <vt:lpstr>In Richtung Südosteuropa ist Bahnfahren keine Option.</vt:lpstr>
      <vt:lpstr>Personen- und Güterverkehr: Dichtes Schienennetz ist Voraussetzung für hohe Bahn-Transportleistung.</vt:lpstr>
      <vt:lpstr>RCA runs in total about 1.700 trains per day and and around 1.350 trains in the wagonload network in Austria</vt:lpstr>
      <vt:lpstr>Xrail Allianz betreibt internationalen Einzelwagenverkehr in wettbewerbsfähiger Qualität</vt:lpstr>
      <vt:lpstr>Was X-Rail den Kunden liefert.</vt:lpstr>
      <vt:lpstr>Personenverkehr: Der Preis ist nur eines von vielen Entscheidungskriterien potentieller Fahrgäste</vt:lpstr>
      <vt:lpstr> </vt:lpstr>
      <vt:lpstr>PowerPoint-Präsentation</vt:lpstr>
      <vt:lpstr>PowerPoint-Präsentation</vt:lpstr>
      <vt:lpstr>Backup  Detail- und Hintergrundinformation</vt:lpstr>
      <vt:lpstr>Autobahnausbau bestimmt den erreichbaren Modalanteil des Bahn-Güterverkehrs</vt:lpstr>
      <vt:lpstr>Unsere Kunden – Österreich weiterhin führend im Modalshare im PV und GV</vt:lpstr>
      <vt:lpstr>Verlässlichkeit und schnelle Reaktionszeiten im GV besonders gefragt – Abgrenzung zu Wettbewerb durch besonders kundennahe Lösungen möglich</vt:lpstr>
      <vt:lpstr>PowerPoint-Präsentation</vt:lpstr>
      <vt:lpstr>PowerPoint-Präsentation</vt:lpstr>
      <vt:lpstr>Autobahn-Ausbau 2000 bis 2011</vt:lpstr>
      <vt:lpstr>Österreich führt beim Alpen querenden Bahnverkehr</vt:lpstr>
      <vt:lpstr>Xrail creates significant customer benefits and increases international wagonload competitiveness in relation to full truck load</vt:lpstr>
      <vt:lpstr>Details Integrierte Mobilität</vt:lpstr>
      <vt:lpstr>PowerPoint-Präsentation</vt:lpstr>
      <vt:lpstr>Die Bahn leidet darunter: Eingeschränkte Mobilität am Zielort in allen Kundensegmenten Top Nichtnutzungsgrund</vt:lpstr>
      <vt:lpstr>PowerPoint-Präsentation</vt:lpstr>
      <vt:lpstr>Integrierte Mobilität ist auch bei anderen europäischen Bahnen und Automobilkonzernen auf der strategischen Agenda</vt:lpstr>
      <vt:lpstr>PowerPoint-Präsentation</vt:lpstr>
    </vt:vector>
  </TitlesOfParts>
  <Company>Nicola Reber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Nicola Reber</dc:creator>
  <cp:lastModifiedBy>Wolfgang Rauh</cp:lastModifiedBy>
  <cp:revision>618</cp:revision>
  <cp:lastPrinted>2015-06-03T11:44:39Z</cp:lastPrinted>
  <dcterms:created xsi:type="dcterms:W3CDTF">2014-04-13T21:13:35Z</dcterms:created>
  <dcterms:modified xsi:type="dcterms:W3CDTF">2015-06-18T22:26:25Z</dcterms:modified>
</cp:coreProperties>
</file>